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sldIdLst>
    <p:sldId id="257" r:id="rId5"/>
    <p:sldId id="258" r:id="rId6"/>
    <p:sldId id="259" r:id="rId7"/>
    <p:sldId id="2155" r:id="rId8"/>
    <p:sldId id="2156" r:id="rId9"/>
    <p:sldId id="287" r:id="rId10"/>
    <p:sldId id="2132" r:id="rId11"/>
    <p:sldId id="284" r:id="rId12"/>
    <p:sldId id="2133" r:id="rId13"/>
    <p:sldId id="271" r:id="rId14"/>
    <p:sldId id="270" r:id="rId15"/>
    <p:sldId id="2135" r:id="rId16"/>
    <p:sldId id="2137" r:id="rId17"/>
    <p:sldId id="2136" r:id="rId18"/>
    <p:sldId id="2138" r:id="rId19"/>
    <p:sldId id="2139" r:id="rId20"/>
    <p:sldId id="2140" r:id="rId21"/>
    <p:sldId id="2141" r:id="rId22"/>
    <p:sldId id="2144" r:id="rId23"/>
    <p:sldId id="2145" r:id="rId24"/>
    <p:sldId id="2142" r:id="rId25"/>
    <p:sldId id="2143" r:id="rId26"/>
    <p:sldId id="2146" r:id="rId27"/>
    <p:sldId id="2147" r:id="rId28"/>
    <p:sldId id="2148" r:id="rId29"/>
    <p:sldId id="2149" r:id="rId30"/>
    <p:sldId id="2151" r:id="rId31"/>
    <p:sldId id="2152" r:id="rId32"/>
    <p:sldId id="263" r:id="rId33"/>
    <p:sldId id="2153" r:id="rId34"/>
    <p:sldId id="285" r:id="rId35"/>
    <p:sldId id="2154" r:id="rId36"/>
    <p:sldId id="2129" r:id="rId3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93" userDrawn="1">
          <p15:clr>
            <a:srgbClr val="A4A3A4"/>
          </p15:clr>
        </p15:guide>
        <p15:guide id="2" pos="1164" userDrawn="1">
          <p15:clr>
            <a:srgbClr val="A4A3A4"/>
          </p15:clr>
        </p15:guide>
        <p15:guide id="3" orient="horz" pos="118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66B0"/>
    <a:srgbClr val="EABD00"/>
    <a:srgbClr val="F2C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2CDA2E-1DB8-4BC4-95BB-5D1976AEE1D4}" v="8" dt="2026-02-07T10:07:27.4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071" autoAdjust="0"/>
    <p:restoredTop sz="96247" autoAdjust="0"/>
  </p:normalViewPr>
  <p:slideViewPr>
    <p:cSldViewPr snapToGrid="0">
      <p:cViewPr>
        <p:scale>
          <a:sx n="77" d="100"/>
          <a:sy n="77" d="100"/>
        </p:scale>
        <p:origin x="326" y="106"/>
      </p:cViewPr>
      <p:guideLst>
        <p:guide orient="horz" pos="1593"/>
        <p:guide pos="1164"/>
        <p:guide orient="horz" pos="1185"/>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ëlle Perronnet" userId="d81984c9-5606-41a5-b5bc-0d1e2e435d7a" providerId="ADAL" clId="{3F8B2F3A-7E4A-44FC-80EA-2ECD45714DB0}"/>
    <pc:docChg chg="delSld modSld">
      <pc:chgData name="Gaëlle Perronnet" userId="d81984c9-5606-41a5-b5bc-0d1e2e435d7a" providerId="ADAL" clId="{3F8B2F3A-7E4A-44FC-80EA-2ECD45714DB0}" dt="2026-01-08T14:31:54.330" v="6" actId="20577"/>
      <pc:docMkLst>
        <pc:docMk/>
      </pc:docMkLst>
      <pc:sldChg chg="modSp mod">
        <pc:chgData name="Gaëlle Perronnet" userId="d81984c9-5606-41a5-b5bc-0d1e2e435d7a" providerId="ADAL" clId="{3F8B2F3A-7E4A-44FC-80EA-2ECD45714DB0}" dt="2026-01-08T14:31:54.330" v="6" actId="20577"/>
        <pc:sldMkLst>
          <pc:docMk/>
          <pc:sldMk cId="2798936908" sldId="257"/>
        </pc:sldMkLst>
        <pc:spChg chg="mod">
          <ac:chgData name="Gaëlle Perronnet" userId="d81984c9-5606-41a5-b5bc-0d1e2e435d7a" providerId="ADAL" clId="{3F8B2F3A-7E4A-44FC-80EA-2ECD45714DB0}" dt="2026-01-08T14:31:54.330" v="6" actId="20577"/>
          <ac:spMkLst>
            <pc:docMk/>
            <pc:sldMk cId="2798936908" sldId="257"/>
            <ac:spMk id="2" creationId="{56D5FD23-7A11-DE0C-2F2F-8773BA5E0CA9}"/>
          </ac:spMkLst>
        </pc:spChg>
      </pc:sldChg>
    </pc:docChg>
  </pc:docChgLst>
  <pc:docChgLst>
    <pc:chgData name="Nathan Jouteux" userId="fad93a41-c3d8-4a24-8f42-942747a83c1e" providerId="ADAL" clId="{4D632028-CA2B-41EA-9450-3FA155DDBA0B}"/>
    <pc:docChg chg="undo custSel modSld">
      <pc:chgData name="Nathan Jouteux" userId="fad93a41-c3d8-4a24-8f42-942747a83c1e" providerId="ADAL" clId="{4D632028-CA2B-41EA-9450-3FA155DDBA0B}" dt="2026-02-07T10:07:27.410" v="14" actId="14826"/>
      <pc:docMkLst>
        <pc:docMk/>
      </pc:docMkLst>
      <pc:sldChg chg="addSp delSp modSp mod">
        <pc:chgData name="Nathan Jouteux" userId="fad93a41-c3d8-4a24-8f42-942747a83c1e" providerId="ADAL" clId="{4D632028-CA2B-41EA-9450-3FA155DDBA0B}" dt="2026-02-07T10:03:50.585" v="4" actId="962"/>
        <pc:sldMkLst>
          <pc:docMk/>
          <pc:sldMk cId="0" sldId="259"/>
        </pc:sldMkLst>
        <pc:picChg chg="add mod">
          <ac:chgData name="Nathan Jouteux" userId="fad93a41-c3d8-4a24-8f42-942747a83c1e" providerId="ADAL" clId="{4D632028-CA2B-41EA-9450-3FA155DDBA0B}" dt="2026-02-07T10:03:50.585" v="4" actId="962"/>
          <ac:picMkLst>
            <pc:docMk/>
            <pc:sldMk cId="0" sldId="259"/>
            <ac:picMk id="3" creationId="{979A50A9-E9E8-57FE-5A3A-BC008838A53A}"/>
          </ac:picMkLst>
        </pc:picChg>
        <pc:picChg chg="del">
          <ac:chgData name="Nathan Jouteux" userId="fad93a41-c3d8-4a24-8f42-942747a83c1e" providerId="ADAL" clId="{4D632028-CA2B-41EA-9450-3FA155DDBA0B}" dt="2026-02-07T10:03:11.810" v="0" actId="478"/>
          <ac:picMkLst>
            <pc:docMk/>
            <pc:sldMk cId="0" sldId="259"/>
            <ac:picMk id="6" creationId="{D0D5E10C-FA12-3002-60F4-1F12D16C58A8}"/>
          </ac:picMkLst>
        </pc:picChg>
      </pc:sldChg>
      <pc:sldChg chg="modSp">
        <pc:chgData name="Nathan Jouteux" userId="fad93a41-c3d8-4a24-8f42-942747a83c1e" providerId="ADAL" clId="{4D632028-CA2B-41EA-9450-3FA155DDBA0B}" dt="2026-02-07T10:07:08.201" v="13" actId="14826"/>
        <pc:sldMkLst>
          <pc:docMk/>
          <pc:sldMk cId="2642562977" sldId="263"/>
        </pc:sldMkLst>
        <pc:grpChg chg="mod">
          <ac:chgData name="Nathan Jouteux" userId="fad93a41-c3d8-4a24-8f42-942747a83c1e" providerId="ADAL" clId="{4D632028-CA2B-41EA-9450-3FA155DDBA0B}" dt="2026-02-07T10:07:08.201" v="13" actId="14826"/>
          <ac:grpSpMkLst>
            <pc:docMk/>
            <pc:sldMk cId="2642562977" sldId="263"/>
            <ac:grpSpMk id="3" creationId="{5C6EE26C-5D06-D12C-3B92-76B7421F3D1F}"/>
          </ac:grpSpMkLst>
        </pc:grpChg>
        <pc:picChg chg="mod">
          <ac:chgData name="Nathan Jouteux" userId="fad93a41-c3d8-4a24-8f42-942747a83c1e" providerId="ADAL" clId="{4D632028-CA2B-41EA-9450-3FA155DDBA0B}" dt="2026-02-07T10:07:08.201" v="13" actId="14826"/>
          <ac:picMkLst>
            <pc:docMk/>
            <pc:sldMk cId="2642562977" sldId="263"/>
            <ac:picMk id="5" creationId="{74906ED7-F461-4430-5544-49C103033144}"/>
          </ac:picMkLst>
        </pc:picChg>
        <pc:picChg chg="mod">
          <ac:chgData name="Nathan Jouteux" userId="fad93a41-c3d8-4a24-8f42-942747a83c1e" providerId="ADAL" clId="{4D632028-CA2B-41EA-9450-3FA155DDBA0B}" dt="2026-02-07T10:07:08.201" v="13" actId="14826"/>
          <ac:picMkLst>
            <pc:docMk/>
            <pc:sldMk cId="2642562977" sldId="263"/>
            <ac:picMk id="7" creationId="{64849112-301B-AE6C-AB91-C2894192712D}"/>
          </ac:picMkLst>
        </pc:picChg>
      </pc:sldChg>
      <pc:sldChg chg="modSp">
        <pc:chgData name="Nathan Jouteux" userId="fad93a41-c3d8-4a24-8f42-942747a83c1e" providerId="ADAL" clId="{4D632028-CA2B-41EA-9450-3FA155DDBA0B}" dt="2026-02-07T10:07:27.410" v="14" actId="14826"/>
        <pc:sldMkLst>
          <pc:docMk/>
          <pc:sldMk cId="2693325922" sldId="285"/>
        </pc:sldMkLst>
        <pc:grpChg chg="mod">
          <ac:chgData name="Nathan Jouteux" userId="fad93a41-c3d8-4a24-8f42-942747a83c1e" providerId="ADAL" clId="{4D632028-CA2B-41EA-9450-3FA155DDBA0B}" dt="2026-02-07T10:07:27.410" v="14" actId="14826"/>
          <ac:grpSpMkLst>
            <pc:docMk/>
            <pc:sldMk cId="2693325922" sldId="285"/>
            <ac:grpSpMk id="4" creationId="{55D1E607-4728-7582-B7DA-45A853627FE2}"/>
          </ac:grpSpMkLst>
        </pc:grpChg>
        <pc:picChg chg="mod">
          <ac:chgData name="Nathan Jouteux" userId="fad93a41-c3d8-4a24-8f42-942747a83c1e" providerId="ADAL" clId="{4D632028-CA2B-41EA-9450-3FA155DDBA0B}" dt="2026-02-07T10:07:27.410" v="14" actId="14826"/>
          <ac:picMkLst>
            <pc:docMk/>
            <pc:sldMk cId="2693325922" sldId="285"/>
            <ac:picMk id="5" creationId="{96B6019D-8CF7-0943-E0EC-0F6E535CFE6E}"/>
          </ac:picMkLst>
        </pc:picChg>
        <pc:picChg chg="mod">
          <ac:chgData name="Nathan Jouteux" userId="fad93a41-c3d8-4a24-8f42-942747a83c1e" providerId="ADAL" clId="{4D632028-CA2B-41EA-9450-3FA155DDBA0B}" dt="2026-02-07T10:07:27.410" v="14" actId="14826"/>
          <ac:picMkLst>
            <pc:docMk/>
            <pc:sldMk cId="2693325922" sldId="285"/>
            <ac:picMk id="7" creationId="{B612A54D-9D1B-4E3B-7E7E-7D5AEEDCF484}"/>
          </ac:picMkLst>
        </pc:picChg>
      </pc:sldChg>
      <pc:sldChg chg="addSp delSp modSp mod">
        <pc:chgData name="Nathan Jouteux" userId="fad93a41-c3d8-4a24-8f42-942747a83c1e" providerId="ADAL" clId="{4D632028-CA2B-41EA-9450-3FA155DDBA0B}" dt="2026-02-07T10:04:03.420" v="7" actId="962"/>
        <pc:sldMkLst>
          <pc:docMk/>
          <pc:sldMk cId="1594439396" sldId="2155"/>
        </pc:sldMkLst>
        <pc:picChg chg="del">
          <ac:chgData name="Nathan Jouteux" userId="fad93a41-c3d8-4a24-8f42-942747a83c1e" providerId="ADAL" clId="{4D632028-CA2B-41EA-9450-3FA155DDBA0B}" dt="2026-02-07T10:03:15.776" v="1" actId="478"/>
          <ac:picMkLst>
            <pc:docMk/>
            <pc:sldMk cId="1594439396" sldId="2155"/>
            <ac:picMk id="3" creationId="{59A8284E-FF8B-2912-E6DB-947FB24C534A}"/>
          </ac:picMkLst>
        </pc:picChg>
        <pc:picChg chg="add mod">
          <ac:chgData name="Nathan Jouteux" userId="fad93a41-c3d8-4a24-8f42-942747a83c1e" providerId="ADAL" clId="{4D632028-CA2B-41EA-9450-3FA155DDBA0B}" dt="2026-02-07T10:04:03.420" v="7" actId="962"/>
          <ac:picMkLst>
            <pc:docMk/>
            <pc:sldMk cId="1594439396" sldId="2155"/>
            <ac:picMk id="4" creationId="{C9F511AC-1B57-3FA5-3444-110DCB459E8B}"/>
          </ac:picMkLst>
        </pc:picChg>
      </pc:sldChg>
      <pc:sldChg chg="addSp delSp modSp mod">
        <pc:chgData name="Nathan Jouteux" userId="fad93a41-c3d8-4a24-8f42-942747a83c1e" providerId="ADAL" clId="{4D632028-CA2B-41EA-9450-3FA155DDBA0B}" dt="2026-02-07T10:05:49.729" v="12" actId="14826"/>
        <pc:sldMkLst>
          <pc:docMk/>
          <pc:sldMk cId="1383438973" sldId="2156"/>
        </pc:sldMkLst>
        <pc:grpChg chg="add del mod">
          <ac:chgData name="Nathan Jouteux" userId="fad93a41-c3d8-4a24-8f42-942747a83c1e" providerId="ADAL" clId="{4D632028-CA2B-41EA-9450-3FA155DDBA0B}" dt="2026-02-07T10:05:49.729" v="12" actId="14826"/>
          <ac:grpSpMkLst>
            <pc:docMk/>
            <pc:sldMk cId="1383438973" sldId="2156"/>
            <ac:grpSpMk id="2" creationId="{E0E9DFE2-27C6-58EC-B4D5-A741D92D3D9B}"/>
          </ac:grpSpMkLst>
        </pc:grpChg>
        <pc:picChg chg="add mod">
          <ac:chgData name="Nathan Jouteux" userId="fad93a41-c3d8-4a24-8f42-942747a83c1e" providerId="ADAL" clId="{4D632028-CA2B-41EA-9450-3FA155DDBA0B}" dt="2026-02-07T10:05:20.051" v="9"/>
          <ac:picMkLst>
            <pc:docMk/>
            <pc:sldMk cId="1383438973" sldId="2156"/>
            <ac:picMk id="6" creationId="{FB1915B2-77B8-7215-AB4D-8E97F2B6472C}"/>
          </ac:picMkLst>
        </pc:picChg>
        <pc:picChg chg="mod">
          <ac:chgData name="Nathan Jouteux" userId="fad93a41-c3d8-4a24-8f42-942747a83c1e" providerId="ADAL" clId="{4D632028-CA2B-41EA-9450-3FA155DDBA0B}" dt="2026-02-07T10:05:49.729" v="12" actId="14826"/>
          <ac:picMkLst>
            <pc:docMk/>
            <pc:sldMk cId="1383438973" sldId="2156"/>
            <ac:picMk id="7" creationId="{A304F59A-E6CD-81ED-1A72-330BD3951AED}"/>
          </ac:picMkLst>
        </pc:picChg>
        <pc:picChg chg="mod">
          <ac:chgData name="Nathan Jouteux" userId="fad93a41-c3d8-4a24-8f42-942747a83c1e" providerId="ADAL" clId="{4D632028-CA2B-41EA-9450-3FA155DDBA0B}" dt="2026-02-07T10:05:49.729" v="12" actId="14826"/>
          <ac:picMkLst>
            <pc:docMk/>
            <pc:sldMk cId="1383438973" sldId="2156"/>
            <ac:picMk id="9" creationId="{0C4F5B24-581D-C0D3-7132-7963D241FD56}"/>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fr-FR">
                <a:solidFill>
                  <a:schemeClr val="tx1"/>
                </a:solidFill>
              </a:rPr>
              <a:t>Nb de demandes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barChart>
        <c:barDir val="col"/>
        <c:grouping val="clustered"/>
        <c:varyColors val="0"/>
        <c:ser>
          <c:idx val="0"/>
          <c:order val="0"/>
          <c:tx>
            <c:strRef>
              <c:f>Feuil1!$B$1</c:f>
              <c:strCache>
                <c:ptCount val="1"/>
                <c:pt idx="0">
                  <c:v>2022</c:v>
                </c:pt>
              </c:strCache>
            </c:strRef>
          </c:tx>
          <c:spPr>
            <a:solidFill>
              <a:schemeClr val="accent1"/>
            </a:solidFill>
            <a:ln>
              <a:noFill/>
            </a:ln>
            <a:effectLst/>
          </c:spPr>
          <c:invertIfNegative val="0"/>
          <c:cat>
            <c:numRef>
              <c:f>Feuil1!$A$2</c:f>
              <c:numCache>
                <c:formatCode>General</c:formatCode>
                <c:ptCount val="1"/>
              </c:numCache>
            </c:numRef>
          </c:cat>
          <c:val>
            <c:numRef>
              <c:f>Feuil1!$B$2</c:f>
              <c:numCache>
                <c:formatCode>#,##0</c:formatCode>
                <c:ptCount val="1"/>
                <c:pt idx="0">
                  <c:v>1907</c:v>
                </c:pt>
              </c:numCache>
            </c:numRef>
          </c:val>
          <c:extLst>
            <c:ext xmlns:c16="http://schemas.microsoft.com/office/drawing/2014/chart" uri="{C3380CC4-5D6E-409C-BE32-E72D297353CC}">
              <c16:uniqueId val="{00000000-47C3-40F8-8882-6E4729C68BB4}"/>
            </c:ext>
          </c:extLst>
        </c:ser>
        <c:ser>
          <c:idx val="1"/>
          <c:order val="1"/>
          <c:tx>
            <c:strRef>
              <c:f>Feuil1!$C$1</c:f>
              <c:strCache>
                <c:ptCount val="1"/>
                <c:pt idx="0">
                  <c:v>2023</c:v>
                </c:pt>
              </c:strCache>
            </c:strRef>
          </c:tx>
          <c:spPr>
            <a:solidFill>
              <a:schemeClr val="accent1"/>
            </a:solidFill>
            <a:ln>
              <a:noFill/>
            </a:ln>
            <a:effectLst/>
          </c:spPr>
          <c:invertIfNegative val="0"/>
          <c:cat>
            <c:numRef>
              <c:f>Feuil1!$A$2</c:f>
              <c:numCache>
                <c:formatCode>General</c:formatCode>
                <c:ptCount val="1"/>
              </c:numCache>
            </c:numRef>
          </c:cat>
          <c:val>
            <c:numRef>
              <c:f>Feuil1!$C$2</c:f>
              <c:numCache>
                <c:formatCode>#,##0</c:formatCode>
                <c:ptCount val="1"/>
                <c:pt idx="0">
                  <c:v>9754</c:v>
                </c:pt>
              </c:numCache>
            </c:numRef>
          </c:val>
          <c:extLst>
            <c:ext xmlns:c16="http://schemas.microsoft.com/office/drawing/2014/chart" uri="{C3380CC4-5D6E-409C-BE32-E72D297353CC}">
              <c16:uniqueId val="{00000001-47C3-40F8-8882-6E4729C68BB4}"/>
            </c:ext>
          </c:extLst>
        </c:ser>
        <c:ser>
          <c:idx val="2"/>
          <c:order val="2"/>
          <c:tx>
            <c:strRef>
              <c:f>Feuil1!$D$1</c:f>
              <c:strCache>
                <c:ptCount val="1"/>
                <c:pt idx="0">
                  <c:v>2024</c:v>
                </c:pt>
              </c:strCache>
            </c:strRef>
          </c:tx>
          <c:spPr>
            <a:solidFill>
              <a:schemeClr val="accent1"/>
            </a:solidFill>
            <a:ln>
              <a:noFill/>
            </a:ln>
            <a:effectLst/>
          </c:spPr>
          <c:invertIfNegative val="0"/>
          <c:cat>
            <c:numRef>
              <c:f>Feuil1!$A$2</c:f>
              <c:numCache>
                <c:formatCode>General</c:formatCode>
                <c:ptCount val="1"/>
              </c:numCache>
            </c:numRef>
          </c:cat>
          <c:val>
            <c:numRef>
              <c:f>Feuil1!$D$2</c:f>
              <c:numCache>
                <c:formatCode>#,##0</c:formatCode>
                <c:ptCount val="1"/>
                <c:pt idx="0">
                  <c:v>16914</c:v>
                </c:pt>
              </c:numCache>
            </c:numRef>
          </c:val>
          <c:extLst>
            <c:ext xmlns:c16="http://schemas.microsoft.com/office/drawing/2014/chart" uri="{C3380CC4-5D6E-409C-BE32-E72D297353CC}">
              <c16:uniqueId val="{00000002-47C3-40F8-8882-6E4729C68BB4}"/>
            </c:ext>
          </c:extLst>
        </c:ser>
        <c:ser>
          <c:idx val="3"/>
          <c:order val="3"/>
          <c:tx>
            <c:strRef>
              <c:f>Feuil1!$E$1</c:f>
              <c:strCache>
                <c:ptCount val="1"/>
                <c:pt idx="0">
                  <c:v>2025</c:v>
                </c:pt>
              </c:strCache>
            </c:strRef>
          </c:tx>
          <c:spPr>
            <a:solidFill>
              <a:schemeClr val="accent1"/>
            </a:solidFill>
            <a:ln>
              <a:noFill/>
            </a:ln>
            <a:effectLst/>
          </c:spPr>
          <c:invertIfNegative val="0"/>
          <c:cat>
            <c:numRef>
              <c:f>Feuil1!$A$2</c:f>
              <c:numCache>
                <c:formatCode>General</c:formatCode>
                <c:ptCount val="1"/>
              </c:numCache>
            </c:numRef>
          </c:cat>
          <c:val>
            <c:numRef>
              <c:f>Feuil1!$E$2</c:f>
              <c:numCache>
                <c:formatCode>General</c:formatCode>
                <c:ptCount val="1"/>
                <c:pt idx="0">
                  <c:v>20751</c:v>
                </c:pt>
              </c:numCache>
            </c:numRef>
          </c:val>
          <c:extLst>
            <c:ext xmlns:c16="http://schemas.microsoft.com/office/drawing/2014/chart" uri="{C3380CC4-5D6E-409C-BE32-E72D297353CC}">
              <c16:uniqueId val="{00000000-5D95-4498-87E8-2D16789AFFA3}"/>
            </c:ext>
          </c:extLst>
        </c:ser>
        <c:dLbls>
          <c:showLegendKey val="0"/>
          <c:showVal val="0"/>
          <c:showCatName val="0"/>
          <c:showSerName val="0"/>
          <c:showPercent val="0"/>
          <c:showBubbleSize val="0"/>
        </c:dLbls>
        <c:gapWidth val="219"/>
        <c:overlap val="-27"/>
        <c:axId val="1653687808"/>
        <c:axId val="1653690688"/>
      </c:barChart>
      <c:catAx>
        <c:axId val="1653687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1653690688"/>
        <c:crosses val="autoZero"/>
        <c:auto val="1"/>
        <c:lblAlgn val="ctr"/>
        <c:lblOffset val="100"/>
        <c:noMultiLvlLbl val="0"/>
      </c:catAx>
      <c:valAx>
        <c:axId val="165369068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165368780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fr-FR">
                <a:solidFill>
                  <a:schemeClr val="tx1"/>
                </a:solidFill>
              </a:rPr>
              <a:t>Nb de patients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barChart>
        <c:barDir val="col"/>
        <c:grouping val="clustered"/>
        <c:varyColors val="0"/>
        <c:ser>
          <c:idx val="0"/>
          <c:order val="0"/>
          <c:tx>
            <c:strRef>
              <c:f>Feuil1!$B$1</c:f>
              <c:strCache>
                <c:ptCount val="1"/>
                <c:pt idx="0">
                  <c:v>2022</c:v>
                </c:pt>
              </c:strCache>
            </c:strRef>
          </c:tx>
          <c:spPr>
            <a:solidFill>
              <a:schemeClr val="accent1"/>
            </a:solidFill>
            <a:ln>
              <a:noFill/>
            </a:ln>
            <a:effectLst/>
          </c:spPr>
          <c:invertIfNegative val="0"/>
          <c:cat>
            <c:numRef>
              <c:f>Feuil1!$A$2</c:f>
              <c:numCache>
                <c:formatCode>General</c:formatCode>
                <c:ptCount val="1"/>
              </c:numCache>
            </c:numRef>
          </c:cat>
          <c:val>
            <c:numRef>
              <c:f>Feuil1!$B$2</c:f>
              <c:numCache>
                <c:formatCode>#,##0</c:formatCode>
                <c:ptCount val="1"/>
                <c:pt idx="0">
                  <c:v>1020</c:v>
                </c:pt>
              </c:numCache>
            </c:numRef>
          </c:val>
          <c:extLst>
            <c:ext xmlns:c16="http://schemas.microsoft.com/office/drawing/2014/chart" uri="{C3380CC4-5D6E-409C-BE32-E72D297353CC}">
              <c16:uniqueId val="{00000000-47C3-40F8-8882-6E4729C68BB4}"/>
            </c:ext>
          </c:extLst>
        </c:ser>
        <c:ser>
          <c:idx val="1"/>
          <c:order val="1"/>
          <c:tx>
            <c:strRef>
              <c:f>Feuil1!$C$1</c:f>
              <c:strCache>
                <c:ptCount val="1"/>
                <c:pt idx="0">
                  <c:v>2023</c:v>
                </c:pt>
              </c:strCache>
            </c:strRef>
          </c:tx>
          <c:spPr>
            <a:solidFill>
              <a:schemeClr val="accent1"/>
            </a:solidFill>
            <a:ln>
              <a:noFill/>
            </a:ln>
            <a:effectLst/>
          </c:spPr>
          <c:invertIfNegative val="0"/>
          <c:cat>
            <c:numRef>
              <c:f>Feuil1!$A$2</c:f>
              <c:numCache>
                <c:formatCode>General</c:formatCode>
                <c:ptCount val="1"/>
              </c:numCache>
            </c:numRef>
          </c:cat>
          <c:val>
            <c:numRef>
              <c:f>Feuil1!$C$2</c:f>
              <c:numCache>
                <c:formatCode>#,##0</c:formatCode>
                <c:ptCount val="1"/>
                <c:pt idx="0">
                  <c:v>8880</c:v>
                </c:pt>
              </c:numCache>
            </c:numRef>
          </c:val>
          <c:extLst>
            <c:ext xmlns:c16="http://schemas.microsoft.com/office/drawing/2014/chart" uri="{C3380CC4-5D6E-409C-BE32-E72D297353CC}">
              <c16:uniqueId val="{00000001-47C3-40F8-8882-6E4729C68BB4}"/>
            </c:ext>
          </c:extLst>
        </c:ser>
        <c:ser>
          <c:idx val="2"/>
          <c:order val="2"/>
          <c:tx>
            <c:strRef>
              <c:f>Feuil1!$D$1</c:f>
              <c:strCache>
                <c:ptCount val="1"/>
                <c:pt idx="0">
                  <c:v>2024</c:v>
                </c:pt>
              </c:strCache>
            </c:strRef>
          </c:tx>
          <c:spPr>
            <a:solidFill>
              <a:schemeClr val="accent1"/>
            </a:solidFill>
            <a:ln>
              <a:noFill/>
            </a:ln>
            <a:effectLst/>
          </c:spPr>
          <c:invertIfNegative val="0"/>
          <c:cat>
            <c:numRef>
              <c:f>Feuil1!$A$2</c:f>
              <c:numCache>
                <c:formatCode>General</c:formatCode>
                <c:ptCount val="1"/>
              </c:numCache>
            </c:numRef>
          </c:cat>
          <c:val>
            <c:numRef>
              <c:f>Feuil1!$D$2</c:f>
              <c:numCache>
                <c:formatCode>#,##0</c:formatCode>
                <c:ptCount val="1"/>
                <c:pt idx="0">
                  <c:v>23657</c:v>
                </c:pt>
              </c:numCache>
            </c:numRef>
          </c:val>
          <c:extLst>
            <c:ext xmlns:c16="http://schemas.microsoft.com/office/drawing/2014/chart" uri="{C3380CC4-5D6E-409C-BE32-E72D297353CC}">
              <c16:uniqueId val="{00000002-47C3-40F8-8882-6E4729C68BB4}"/>
            </c:ext>
          </c:extLst>
        </c:ser>
        <c:ser>
          <c:idx val="3"/>
          <c:order val="3"/>
          <c:tx>
            <c:strRef>
              <c:f>Feuil1!$E$1</c:f>
              <c:strCache>
                <c:ptCount val="1"/>
                <c:pt idx="0">
                  <c:v>2025</c:v>
                </c:pt>
              </c:strCache>
            </c:strRef>
          </c:tx>
          <c:spPr>
            <a:solidFill>
              <a:schemeClr val="accent1"/>
            </a:solidFill>
            <a:ln>
              <a:noFill/>
            </a:ln>
            <a:effectLst/>
          </c:spPr>
          <c:invertIfNegative val="0"/>
          <c:cat>
            <c:numRef>
              <c:f>Feuil1!$A$2</c:f>
              <c:numCache>
                <c:formatCode>General</c:formatCode>
                <c:ptCount val="1"/>
              </c:numCache>
            </c:numRef>
          </c:cat>
          <c:val>
            <c:numRef>
              <c:f>Feuil1!$E$2</c:f>
              <c:numCache>
                <c:formatCode>General</c:formatCode>
                <c:ptCount val="1"/>
                <c:pt idx="0">
                  <c:v>42173</c:v>
                </c:pt>
              </c:numCache>
            </c:numRef>
          </c:val>
          <c:extLst>
            <c:ext xmlns:c16="http://schemas.microsoft.com/office/drawing/2014/chart" uri="{C3380CC4-5D6E-409C-BE32-E72D297353CC}">
              <c16:uniqueId val="{00000000-6D65-4E10-8C7E-4EEE4D193BED}"/>
            </c:ext>
          </c:extLst>
        </c:ser>
        <c:dLbls>
          <c:showLegendKey val="0"/>
          <c:showVal val="0"/>
          <c:showCatName val="0"/>
          <c:showSerName val="0"/>
          <c:showPercent val="0"/>
          <c:showBubbleSize val="0"/>
        </c:dLbls>
        <c:gapWidth val="219"/>
        <c:overlap val="-27"/>
        <c:axId val="1653687808"/>
        <c:axId val="1653690688"/>
      </c:barChart>
      <c:catAx>
        <c:axId val="16536878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1653690688"/>
        <c:crosses val="autoZero"/>
        <c:auto val="1"/>
        <c:lblAlgn val="ctr"/>
        <c:lblOffset val="100"/>
        <c:noMultiLvlLbl val="0"/>
      </c:catAx>
      <c:valAx>
        <c:axId val="165369068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165368780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91A4F6-CDDC-4B7A-91DD-71562CDA7386}" type="datetimeFigureOut">
              <a:rPr lang="fr-FR" smtClean="0"/>
              <a:t>07/02/2026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BBEFE4-AEB8-4728-A9DA-EBBDCF1A28D2}" type="slidenum">
              <a:rPr lang="fr-FR" smtClean="0"/>
              <a:t>‹N°›</a:t>
            </a:fld>
            <a:endParaRPr lang="fr-FR"/>
          </a:p>
        </p:txBody>
      </p:sp>
    </p:spTree>
    <p:extLst>
      <p:ext uri="{BB962C8B-B14F-4D97-AF65-F5344CB8AC3E}">
        <p14:creationId xmlns:p14="http://schemas.microsoft.com/office/powerpoint/2010/main" val="3790646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AABBEFE4-AEB8-4728-A9DA-EBBDCF1A28D2}" type="slidenum">
              <a:rPr lang="fr-FR" smtClean="0"/>
              <a:t>9</a:t>
            </a:fld>
            <a:endParaRPr lang="fr-FR"/>
          </a:p>
        </p:txBody>
      </p:sp>
    </p:spTree>
    <p:extLst>
      <p:ext uri="{BB962C8B-B14F-4D97-AF65-F5344CB8AC3E}">
        <p14:creationId xmlns:p14="http://schemas.microsoft.com/office/powerpoint/2010/main" val="38979572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C3455E-FC61-BA1C-5773-240A9A92D8C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7C12FD1-E6CD-0CA0-0738-4DEEB16597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D7C83BB-F93E-F635-92F0-A7D3A35802F6}"/>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0113247F-55E7-8DC6-B3A8-EFDFCDB6BA7A}"/>
              </a:ext>
            </a:extLst>
          </p:cNvPr>
          <p:cNvSpPr>
            <a:spLocks noGrp="1"/>
          </p:cNvSpPr>
          <p:nvPr>
            <p:ph type="sldNum" sz="quarter" idx="5"/>
          </p:nvPr>
        </p:nvSpPr>
        <p:spPr/>
        <p:txBody>
          <a:bodyPr/>
          <a:lstStyle/>
          <a:p>
            <a:fld id="{AABBEFE4-AEB8-4728-A9DA-EBBDCF1A28D2}" type="slidenum">
              <a:rPr lang="fr-FR" smtClean="0"/>
              <a:t>26</a:t>
            </a:fld>
            <a:endParaRPr lang="fr-FR"/>
          </a:p>
        </p:txBody>
      </p:sp>
    </p:spTree>
    <p:extLst>
      <p:ext uri="{BB962C8B-B14F-4D97-AF65-F5344CB8AC3E}">
        <p14:creationId xmlns:p14="http://schemas.microsoft.com/office/powerpoint/2010/main" val="33058600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3DA0C-9312-2DEF-1739-CBA557BB171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6055696-E0F0-6D51-443B-78A73F7C728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85751A-24BC-465E-B486-63F7BBF7833A}"/>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0309AE14-6185-6D80-3EF4-0B655640FEA8}"/>
              </a:ext>
            </a:extLst>
          </p:cNvPr>
          <p:cNvSpPr>
            <a:spLocks noGrp="1"/>
          </p:cNvSpPr>
          <p:nvPr>
            <p:ph type="sldNum" sz="quarter" idx="5"/>
          </p:nvPr>
        </p:nvSpPr>
        <p:spPr/>
        <p:txBody>
          <a:bodyPr/>
          <a:lstStyle/>
          <a:p>
            <a:fld id="{AABBEFE4-AEB8-4728-A9DA-EBBDCF1A28D2}" type="slidenum">
              <a:rPr lang="fr-FR" smtClean="0"/>
              <a:t>28</a:t>
            </a:fld>
            <a:endParaRPr lang="fr-FR"/>
          </a:p>
        </p:txBody>
      </p:sp>
    </p:spTree>
    <p:extLst>
      <p:ext uri="{BB962C8B-B14F-4D97-AF65-F5344CB8AC3E}">
        <p14:creationId xmlns:p14="http://schemas.microsoft.com/office/powerpoint/2010/main" val="3897203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AABBEFE4-AEB8-4728-A9DA-EBBDCF1A28D2}" type="slidenum">
              <a:rPr lang="fr-FR" smtClean="0"/>
              <a:t>31</a:t>
            </a:fld>
            <a:endParaRPr lang="fr-FR"/>
          </a:p>
        </p:txBody>
      </p:sp>
    </p:spTree>
    <p:extLst>
      <p:ext uri="{BB962C8B-B14F-4D97-AF65-F5344CB8AC3E}">
        <p14:creationId xmlns:p14="http://schemas.microsoft.com/office/powerpoint/2010/main" val="4360807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09B5F9-2594-CD68-04C6-CE60176BB59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9724293-168E-6589-2E4E-7472C3F523D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40DD6D7-0D88-7059-FC03-6991492B3752}"/>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347BCCC8-D9E0-CB05-8F9C-93AE98D174A0}"/>
              </a:ext>
            </a:extLst>
          </p:cNvPr>
          <p:cNvSpPr>
            <a:spLocks noGrp="1"/>
          </p:cNvSpPr>
          <p:nvPr>
            <p:ph type="sldNum" sz="quarter" idx="5"/>
          </p:nvPr>
        </p:nvSpPr>
        <p:spPr/>
        <p:txBody>
          <a:bodyPr/>
          <a:lstStyle/>
          <a:p>
            <a:fld id="{AABBEFE4-AEB8-4728-A9DA-EBBDCF1A28D2}" type="slidenum">
              <a:rPr lang="fr-FR" smtClean="0"/>
              <a:t>32</a:t>
            </a:fld>
            <a:endParaRPr lang="fr-FR"/>
          </a:p>
        </p:txBody>
      </p:sp>
    </p:spTree>
    <p:extLst>
      <p:ext uri="{BB962C8B-B14F-4D97-AF65-F5344CB8AC3E}">
        <p14:creationId xmlns:p14="http://schemas.microsoft.com/office/powerpoint/2010/main" val="297380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e la date 3"/>
          <p:cNvSpPr>
            <a:spLocks noGrp="1"/>
          </p:cNvSpPr>
          <p:nvPr>
            <p:ph type="dt" idx="1"/>
          </p:nvPr>
        </p:nvSpPr>
        <p:spPr/>
        <p:txBody>
          <a:bodyPr/>
          <a:lstStyle/>
          <a:p>
            <a:fld id="{004B562A-5CAC-F445-B00F-892005BFAFCD}" type="datetime1">
              <a:rPr lang="fr-FR" smtClean="0"/>
              <a:t>07/02/2026</a:t>
            </a:fld>
            <a:endParaRPr lang="fr-FR"/>
          </a:p>
        </p:txBody>
      </p:sp>
      <p:sp>
        <p:nvSpPr>
          <p:cNvPr id="5" name="Espace réservé du numéro de diapositive 4"/>
          <p:cNvSpPr>
            <a:spLocks noGrp="1"/>
          </p:cNvSpPr>
          <p:nvPr>
            <p:ph type="sldNum" sz="quarter" idx="5"/>
          </p:nvPr>
        </p:nvSpPr>
        <p:spPr/>
        <p:txBody>
          <a:bodyPr/>
          <a:lstStyle/>
          <a:p>
            <a:fld id="{F6878791-EFE3-8A46-AE96-819930A73FCE}" type="slidenum">
              <a:rPr lang="fr-FR" smtClean="0"/>
              <a:t>33</a:t>
            </a:fld>
            <a:endParaRPr lang="fr-FR"/>
          </a:p>
        </p:txBody>
      </p:sp>
    </p:spTree>
    <p:extLst>
      <p:ext uri="{BB962C8B-B14F-4D97-AF65-F5344CB8AC3E}">
        <p14:creationId xmlns:p14="http://schemas.microsoft.com/office/powerpoint/2010/main" val="3572521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AABBEFE4-AEB8-4728-A9DA-EBBDCF1A28D2}" type="slidenum">
              <a:rPr lang="fr-FR" smtClean="0"/>
              <a:t>10</a:t>
            </a:fld>
            <a:endParaRPr lang="fr-FR"/>
          </a:p>
        </p:txBody>
      </p:sp>
    </p:spTree>
    <p:extLst>
      <p:ext uri="{BB962C8B-B14F-4D97-AF65-F5344CB8AC3E}">
        <p14:creationId xmlns:p14="http://schemas.microsoft.com/office/powerpoint/2010/main" val="3047283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57263-5928-F054-B9DF-36FE26650C7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F168AFB-ED0E-496A-8239-39EBB2D0677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F3B31AC-E041-D9AF-827C-01EC243ED9F9}"/>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7DCEF0E7-0628-5E72-2366-0474CC056F17}"/>
              </a:ext>
            </a:extLst>
          </p:cNvPr>
          <p:cNvSpPr>
            <a:spLocks noGrp="1"/>
          </p:cNvSpPr>
          <p:nvPr>
            <p:ph type="sldNum" sz="quarter" idx="5"/>
          </p:nvPr>
        </p:nvSpPr>
        <p:spPr/>
        <p:txBody>
          <a:bodyPr/>
          <a:lstStyle/>
          <a:p>
            <a:fld id="{AABBEFE4-AEB8-4728-A9DA-EBBDCF1A28D2}" type="slidenum">
              <a:rPr lang="fr-FR" smtClean="0"/>
              <a:t>12</a:t>
            </a:fld>
            <a:endParaRPr lang="fr-FR"/>
          </a:p>
        </p:txBody>
      </p:sp>
    </p:spTree>
    <p:extLst>
      <p:ext uri="{BB962C8B-B14F-4D97-AF65-F5344CB8AC3E}">
        <p14:creationId xmlns:p14="http://schemas.microsoft.com/office/powerpoint/2010/main" val="1696161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D5AD99-404F-5B2C-FFD7-106BF0A63E0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304E2A8-A0C6-6783-73B2-B379EFDEBB8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7B5F217-759F-9F90-D7F4-871C94618D30}"/>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E18CCC44-2A29-E2A6-83C9-AF7C430905D0}"/>
              </a:ext>
            </a:extLst>
          </p:cNvPr>
          <p:cNvSpPr>
            <a:spLocks noGrp="1"/>
          </p:cNvSpPr>
          <p:nvPr>
            <p:ph type="sldNum" sz="quarter" idx="5"/>
          </p:nvPr>
        </p:nvSpPr>
        <p:spPr/>
        <p:txBody>
          <a:bodyPr/>
          <a:lstStyle/>
          <a:p>
            <a:fld id="{AABBEFE4-AEB8-4728-A9DA-EBBDCF1A28D2}" type="slidenum">
              <a:rPr lang="fr-FR" smtClean="0"/>
              <a:t>14</a:t>
            </a:fld>
            <a:endParaRPr lang="fr-FR"/>
          </a:p>
        </p:txBody>
      </p:sp>
    </p:spTree>
    <p:extLst>
      <p:ext uri="{BB962C8B-B14F-4D97-AF65-F5344CB8AC3E}">
        <p14:creationId xmlns:p14="http://schemas.microsoft.com/office/powerpoint/2010/main" val="2386200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FB4616-7E44-7AF2-8EA8-BB517D17D48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45C32FA-4D18-A219-7B8D-39DDE55D111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07DE059-2113-ACEA-9EA6-1F31EC114054}"/>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ABD5CC98-2D9D-72F2-9F13-49505243733C}"/>
              </a:ext>
            </a:extLst>
          </p:cNvPr>
          <p:cNvSpPr>
            <a:spLocks noGrp="1"/>
          </p:cNvSpPr>
          <p:nvPr>
            <p:ph type="sldNum" sz="quarter" idx="5"/>
          </p:nvPr>
        </p:nvSpPr>
        <p:spPr/>
        <p:txBody>
          <a:bodyPr/>
          <a:lstStyle/>
          <a:p>
            <a:fld id="{AABBEFE4-AEB8-4728-A9DA-EBBDCF1A28D2}" type="slidenum">
              <a:rPr lang="fr-FR" smtClean="0"/>
              <a:t>16</a:t>
            </a:fld>
            <a:endParaRPr lang="fr-FR"/>
          </a:p>
        </p:txBody>
      </p:sp>
    </p:spTree>
    <p:extLst>
      <p:ext uri="{BB962C8B-B14F-4D97-AF65-F5344CB8AC3E}">
        <p14:creationId xmlns:p14="http://schemas.microsoft.com/office/powerpoint/2010/main" val="1809761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C2D52-CD13-EC3C-ECE6-452ACDEC19D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0B6D5CE-27EC-19D6-8D30-555987FB6DD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B661241-CA64-285A-FD29-E46CA5891332}"/>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A6F966F7-DC8B-8882-5CC3-CAE42CB723DF}"/>
              </a:ext>
            </a:extLst>
          </p:cNvPr>
          <p:cNvSpPr>
            <a:spLocks noGrp="1"/>
          </p:cNvSpPr>
          <p:nvPr>
            <p:ph type="sldNum" sz="quarter" idx="5"/>
          </p:nvPr>
        </p:nvSpPr>
        <p:spPr/>
        <p:txBody>
          <a:bodyPr/>
          <a:lstStyle/>
          <a:p>
            <a:fld id="{AABBEFE4-AEB8-4728-A9DA-EBBDCF1A28D2}" type="slidenum">
              <a:rPr lang="fr-FR" smtClean="0"/>
              <a:t>18</a:t>
            </a:fld>
            <a:endParaRPr lang="fr-FR"/>
          </a:p>
        </p:txBody>
      </p:sp>
    </p:spTree>
    <p:extLst>
      <p:ext uri="{BB962C8B-B14F-4D97-AF65-F5344CB8AC3E}">
        <p14:creationId xmlns:p14="http://schemas.microsoft.com/office/powerpoint/2010/main" val="1108077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F0B13-90FA-165E-60FF-83293443F63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B4971AE-BC45-F56B-7CD7-E7E1295C703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449E379-C723-8CB4-818E-2E7720D5F154}"/>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193116D5-F5BA-0077-77D1-D9422509C61E}"/>
              </a:ext>
            </a:extLst>
          </p:cNvPr>
          <p:cNvSpPr>
            <a:spLocks noGrp="1"/>
          </p:cNvSpPr>
          <p:nvPr>
            <p:ph type="sldNum" sz="quarter" idx="5"/>
          </p:nvPr>
        </p:nvSpPr>
        <p:spPr/>
        <p:txBody>
          <a:bodyPr/>
          <a:lstStyle/>
          <a:p>
            <a:fld id="{AABBEFE4-AEB8-4728-A9DA-EBBDCF1A28D2}" type="slidenum">
              <a:rPr lang="fr-FR" smtClean="0"/>
              <a:t>20</a:t>
            </a:fld>
            <a:endParaRPr lang="fr-FR"/>
          </a:p>
        </p:txBody>
      </p:sp>
    </p:spTree>
    <p:extLst>
      <p:ext uri="{BB962C8B-B14F-4D97-AF65-F5344CB8AC3E}">
        <p14:creationId xmlns:p14="http://schemas.microsoft.com/office/powerpoint/2010/main" val="3212188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FEB82-666A-16E0-D7A5-9BEE6B8C7CE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8B7CD10-DBF8-B8AD-20C1-8B360F87547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482D4DB-BC8C-2419-0CF8-B7D57FF691D5}"/>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8B806D68-8908-E2E7-CB0C-F218A7778374}"/>
              </a:ext>
            </a:extLst>
          </p:cNvPr>
          <p:cNvSpPr>
            <a:spLocks noGrp="1"/>
          </p:cNvSpPr>
          <p:nvPr>
            <p:ph type="sldNum" sz="quarter" idx="5"/>
          </p:nvPr>
        </p:nvSpPr>
        <p:spPr/>
        <p:txBody>
          <a:bodyPr/>
          <a:lstStyle/>
          <a:p>
            <a:fld id="{AABBEFE4-AEB8-4728-A9DA-EBBDCF1A28D2}" type="slidenum">
              <a:rPr lang="fr-FR" smtClean="0"/>
              <a:t>22</a:t>
            </a:fld>
            <a:endParaRPr lang="fr-FR"/>
          </a:p>
        </p:txBody>
      </p:sp>
    </p:spTree>
    <p:extLst>
      <p:ext uri="{BB962C8B-B14F-4D97-AF65-F5344CB8AC3E}">
        <p14:creationId xmlns:p14="http://schemas.microsoft.com/office/powerpoint/2010/main" val="18820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4831C-04F3-E964-2BF7-B9A51113312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CAFD175-9B2A-D76D-912A-BC8D4900C39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C3FDDD1-BE6B-CA3F-14D5-7B5902B00133}"/>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C2482B34-B7C3-4DD6-6FC6-83469B5E0487}"/>
              </a:ext>
            </a:extLst>
          </p:cNvPr>
          <p:cNvSpPr>
            <a:spLocks noGrp="1"/>
          </p:cNvSpPr>
          <p:nvPr>
            <p:ph type="sldNum" sz="quarter" idx="5"/>
          </p:nvPr>
        </p:nvSpPr>
        <p:spPr/>
        <p:txBody>
          <a:bodyPr/>
          <a:lstStyle/>
          <a:p>
            <a:fld id="{AABBEFE4-AEB8-4728-A9DA-EBBDCF1A28D2}" type="slidenum">
              <a:rPr lang="fr-FR" smtClean="0"/>
              <a:t>24</a:t>
            </a:fld>
            <a:endParaRPr lang="fr-FR"/>
          </a:p>
        </p:txBody>
      </p:sp>
    </p:spTree>
    <p:extLst>
      <p:ext uri="{BB962C8B-B14F-4D97-AF65-F5344CB8AC3E}">
        <p14:creationId xmlns:p14="http://schemas.microsoft.com/office/powerpoint/2010/main" val="13457020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Diapositive de titre">
    <p:spTree>
      <p:nvGrpSpPr>
        <p:cNvPr id="1" name=""/>
        <p:cNvGrpSpPr/>
        <p:nvPr/>
      </p:nvGrpSpPr>
      <p:grpSpPr>
        <a:xfrm>
          <a:off x="0" y="0"/>
          <a:ext cx="0" cy="0"/>
          <a:chOff x="0" y="0"/>
          <a:chExt cx="0" cy="0"/>
        </a:xfrm>
      </p:grpSpPr>
      <p:sp>
        <p:nvSpPr>
          <p:cNvPr id="10" name="Sous-titre 2">
            <a:extLst>
              <a:ext uri="{FF2B5EF4-FFF2-40B4-BE49-F238E27FC236}">
                <a16:creationId xmlns:a16="http://schemas.microsoft.com/office/drawing/2014/main" id="{06421DC9-7111-534A-A582-5878BA5E32FF}"/>
              </a:ext>
            </a:extLst>
          </p:cNvPr>
          <p:cNvSpPr txBox="1">
            <a:spLocks/>
          </p:cNvSpPr>
          <p:nvPr userDrawn="1"/>
        </p:nvSpPr>
        <p:spPr>
          <a:xfrm>
            <a:off x="3627194" y="3868226"/>
            <a:ext cx="7627406" cy="549807"/>
          </a:xfrm>
          <a:prstGeom prst="rect">
            <a:avLst/>
          </a:prstGeom>
          <a:noFill/>
        </p:spPr>
        <p:txBody>
          <a:bodyPr rIns="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b="1" kern="1200" cap="all"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3600" b="1" i="0">
                <a:solidFill>
                  <a:srgbClr val="831F82"/>
                </a:solidFill>
                <a:latin typeface="Helvetica" pitchFamily="2" charset="0"/>
                <a:ea typeface="Helvetica Neue" panose="02000503000000020004" pitchFamily="2" charset="0"/>
                <a:cs typeface="Helvetica Neue" panose="02000503000000020004" pitchFamily="2" charset="0"/>
              </a:rPr>
              <a:t>PARCOURS &amp; SERVICES</a:t>
            </a:r>
            <a:endParaRPr lang="fr-FR" sz="3600" b="1" i="0">
              <a:solidFill>
                <a:srgbClr val="831F82"/>
              </a:solidFill>
              <a:latin typeface="Helvetica" pitchFamily="2" charset="0"/>
              <a:ea typeface="Helvetica Neue" panose="02000503000000020004" pitchFamily="2" charset="0"/>
              <a:cs typeface="Helvetica Neue" panose="02000503000000020004" pitchFamily="2" charset="0"/>
            </a:endParaRPr>
          </a:p>
        </p:txBody>
      </p:sp>
      <p:pic>
        <p:nvPicPr>
          <p:cNvPr id="11" name="Image 10" descr="Logo_eticss_quadri.png">
            <a:extLst>
              <a:ext uri="{FF2B5EF4-FFF2-40B4-BE49-F238E27FC236}">
                <a16:creationId xmlns:a16="http://schemas.microsoft.com/office/drawing/2014/main" id="{C1A9AE0E-B746-4541-A537-84DC43E38E6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27910" y="1120447"/>
            <a:ext cx="4720555" cy="2215210"/>
          </a:xfrm>
          <a:prstGeom prst="rect">
            <a:avLst/>
          </a:prstGeom>
        </p:spPr>
      </p:pic>
      <p:cxnSp>
        <p:nvCxnSpPr>
          <p:cNvPr id="12" name="Connecteur droit 11">
            <a:extLst>
              <a:ext uri="{FF2B5EF4-FFF2-40B4-BE49-F238E27FC236}">
                <a16:creationId xmlns:a16="http://schemas.microsoft.com/office/drawing/2014/main" id="{75EBF117-F00F-BE49-89D9-0EE552864A5C}"/>
              </a:ext>
            </a:extLst>
          </p:cNvPr>
          <p:cNvCxnSpPr>
            <a:cxnSpLocks/>
          </p:cNvCxnSpPr>
          <p:nvPr userDrawn="1"/>
        </p:nvCxnSpPr>
        <p:spPr>
          <a:xfrm>
            <a:off x="3752971" y="3647044"/>
            <a:ext cx="5385948" cy="0"/>
          </a:xfrm>
          <a:prstGeom prst="line">
            <a:avLst/>
          </a:prstGeom>
          <a:ln w="50800" cap="rnd">
            <a:solidFill>
              <a:srgbClr val="831F82"/>
            </a:solidFill>
          </a:ln>
        </p:spPr>
        <p:style>
          <a:lnRef idx="1">
            <a:schemeClr val="accent1"/>
          </a:lnRef>
          <a:fillRef idx="0">
            <a:schemeClr val="accent1"/>
          </a:fillRef>
          <a:effectRef idx="0">
            <a:schemeClr val="accent1"/>
          </a:effectRef>
          <a:fontRef idx="minor">
            <a:schemeClr val="tx1"/>
          </a:fontRef>
        </p:style>
      </p:cxnSp>
      <p:sp>
        <p:nvSpPr>
          <p:cNvPr id="3" name="Espace réservé du texte 2">
            <a:extLst>
              <a:ext uri="{FF2B5EF4-FFF2-40B4-BE49-F238E27FC236}">
                <a16:creationId xmlns:a16="http://schemas.microsoft.com/office/drawing/2014/main" id="{7D2E6A52-DA43-BD4F-82F3-92ADD5020E0C}"/>
              </a:ext>
            </a:extLst>
          </p:cNvPr>
          <p:cNvSpPr>
            <a:spLocks noGrp="1"/>
          </p:cNvSpPr>
          <p:nvPr>
            <p:ph type="body" sz="quarter" idx="10" hasCustomPrompt="1"/>
          </p:nvPr>
        </p:nvSpPr>
        <p:spPr>
          <a:xfrm>
            <a:off x="3626146" y="4536980"/>
            <a:ext cx="5817133" cy="774235"/>
          </a:xfrm>
          <a:prstGeom prst="rect">
            <a:avLst/>
          </a:prstGeom>
        </p:spPr>
        <p:txBody>
          <a:bodyPr/>
          <a:lstStyle>
            <a:lvl1pPr marL="0" indent="0" algn="l">
              <a:buNone/>
              <a:defRPr sz="2000" b="0" i="0">
                <a:latin typeface="Helvetica" pitchFamily="2" charset="0"/>
                <a:ea typeface="Helvetica Neue Medium" panose="02000503000000020004" pitchFamily="2" charset="0"/>
                <a:cs typeface="Helvetica Neue Medium" panose="02000503000000020004" pitchFamily="2" charset="0"/>
              </a:defRPr>
            </a:lvl1pPr>
          </a:lstStyle>
          <a:p>
            <a:pPr lvl="0"/>
            <a:r>
              <a:rPr lang="fr-FR"/>
              <a:t>Date</a:t>
            </a:r>
          </a:p>
        </p:txBody>
      </p:sp>
      <p:pic>
        <p:nvPicPr>
          <p:cNvPr id="6" name="Image 5">
            <a:extLst>
              <a:ext uri="{FF2B5EF4-FFF2-40B4-BE49-F238E27FC236}">
                <a16:creationId xmlns:a16="http://schemas.microsoft.com/office/drawing/2014/main" id="{43B28CEC-80D7-0885-15C3-DBFB398092E0}"/>
              </a:ext>
            </a:extLst>
          </p:cNvPr>
          <p:cNvPicPr>
            <a:picLocks noChangeAspect="1"/>
          </p:cNvPicPr>
          <p:nvPr userDrawn="1"/>
        </p:nvPicPr>
        <p:blipFill>
          <a:blip r:embed="rId3"/>
          <a:stretch>
            <a:fillRect/>
          </a:stretch>
        </p:blipFill>
        <p:spPr>
          <a:xfrm>
            <a:off x="6638905" y="5430162"/>
            <a:ext cx="1806464" cy="793223"/>
          </a:xfrm>
          <a:prstGeom prst="rect">
            <a:avLst/>
          </a:prstGeom>
        </p:spPr>
      </p:pic>
      <p:pic>
        <p:nvPicPr>
          <p:cNvPr id="7" name="Image 6" descr="Une image contenant dessin&#10;&#10;Description générée automatiquement">
            <a:extLst>
              <a:ext uri="{FF2B5EF4-FFF2-40B4-BE49-F238E27FC236}">
                <a16:creationId xmlns:a16="http://schemas.microsoft.com/office/drawing/2014/main" id="{F56A4783-40C2-965C-6296-195C858CB166}"/>
              </a:ext>
            </a:extLst>
          </p:cNvPr>
          <p:cNvPicPr>
            <a:picLocks noChangeAspect="1"/>
          </p:cNvPicPr>
          <p:nvPr userDrawn="1"/>
        </p:nvPicPr>
        <p:blipFill>
          <a:blip r:embed="rId4"/>
          <a:stretch>
            <a:fillRect/>
          </a:stretch>
        </p:blipFill>
        <p:spPr>
          <a:xfrm>
            <a:off x="8719119" y="5537491"/>
            <a:ext cx="2535481" cy="560976"/>
          </a:xfrm>
          <a:prstGeom prst="rect">
            <a:avLst/>
          </a:prstGeom>
        </p:spPr>
      </p:pic>
      <p:pic>
        <p:nvPicPr>
          <p:cNvPr id="8" name="Image 7" descr="Une image contenant texte, capture d’écran, Police, Bleu électrique&#10;&#10;Description générée automatiquement">
            <a:extLst>
              <a:ext uri="{FF2B5EF4-FFF2-40B4-BE49-F238E27FC236}">
                <a16:creationId xmlns:a16="http://schemas.microsoft.com/office/drawing/2014/main" id="{B08A7947-D130-4464-B703-72902792AB0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586831" y="5544935"/>
            <a:ext cx="2578033" cy="553532"/>
          </a:xfrm>
          <a:prstGeom prst="rect">
            <a:avLst/>
          </a:prstGeom>
        </p:spPr>
      </p:pic>
    </p:spTree>
    <p:extLst>
      <p:ext uri="{BB962C8B-B14F-4D97-AF65-F5344CB8AC3E}">
        <p14:creationId xmlns:p14="http://schemas.microsoft.com/office/powerpoint/2010/main" val="9420899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733D644-5C46-EACD-89D5-E89235AA6A38}"/>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5D1E4B6-A929-7818-669D-6CA8EF24F17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FDCD4678-743E-2767-075C-B949A64AAB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4C8EF4E3-5F07-5897-EBEF-9858BD1F7E5A}"/>
              </a:ext>
            </a:extLst>
          </p:cNvPr>
          <p:cNvSpPr>
            <a:spLocks noGrp="1"/>
          </p:cNvSpPr>
          <p:nvPr>
            <p:ph type="dt" sz="half" idx="10"/>
          </p:nvPr>
        </p:nvSpPr>
        <p:spPr/>
        <p:txBody>
          <a:bodyPr/>
          <a:lstStyle/>
          <a:p>
            <a:fld id="{9D647861-F2B3-47F6-B135-F1BD4AB468E3}" type="datetimeFigureOut">
              <a:rPr lang="fr-FR" smtClean="0"/>
              <a:t>07/02/2026</a:t>
            </a:fld>
            <a:endParaRPr lang="fr-FR"/>
          </a:p>
        </p:txBody>
      </p:sp>
      <p:sp>
        <p:nvSpPr>
          <p:cNvPr id="6" name="Espace réservé du pied de page 5">
            <a:extLst>
              <a:ext uri="{FF2B5EF4-FFF2-40B4-BE49-F238E27FC236}">
                <a16:creationId xmlns:a16="http://schemas.microsoft.com/office/drawing/2014/main" id="{8E78DBF6-D162-1E98-4F2F-21B6AA56C32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E411B93-0835-861B-BEE2-EA801662B026}"/>
              </a:ext>
            </a:extLst>
          </p:cNvPr>
          <p:cNvSpPr>
            <a:spLocks noGrp="1"/>
          </p:cNvSpPr>
          <p:nvPr>
            <p:ph type="sldNum" sz="quarter" idx="12"/>
          </p:nvPr>
        </p:nvSpPr>
        <p:spPr/>
        <p:txBody>
          <a:bodyPr/>
          <a:lstStyle/>
          <a:p>
            <a:fld id="{A42BCC5F-0CEF-4E0B-9714-D3714F84A02D}" type="slidenum">
              <a:rPr lang="fr-FR" smtClean="0"/>
              <a:t>‹N°›</a:t>
            </a:fld>
            <a:endParaRPr lang="fr-FR"/>
          </a:p>
        </p:txBody>
      </p:sp>
    </p:spTree>
    <p:extLst>
      <p:ext uri="{BB962C8B-B14F-4D97-AF65-F5344CB8AC3E}">
        <p14:creationId xmlns:p14="http://schemas.microsoft.com/office/powerpoint/2010/main" val="21163645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B877CD-8C34-B64B-CA28-5FC1A6C23D19}"/>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6B10B5AC-0DEB-2325-B962-D6F3DE6BA3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BA60E8D-F881-2C38-4838-3F7787A6DC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2F8C672-5328-24B7-5AF5-3C3528E23213}"/>
              </a:ext>
            </a:extLst>
          </p:cNvPr>
          <p:cNvSpPr>
            <a:spLocks noGrp="1"/>
          </p:cNvSpPr>
          <p:nvPr>
            <p:ph type="dt" sz="half" idx="10"/>
          </p:nvPr>
        </p:nvSpPr>
        <p:spPr/>
        <p:txBody>
          <a:bodyPr/>
          <a:lstStyle/>
          <a:p>
            <a:fld id="{9D647861-F2B3-47F6-B135-F1BD4AB468E3}" type="datetimeFigureOut">
              <a:rPr lang="fr-FR" smtClean="0"/>
              <a:t>07/02/2026</a:t>
            </a:fld>
            <a:endParaRPr lang="fr-FR"/>
          </a:p>
        </p:txBody>
      </p:sp>
      <p:sp>
        <p:nvSpPr>
          <p:cNvPr id="6" name="Espace réservé du pied de page 5">
            <a:extLst>
              <a:ext uri="{FF2B5EF4-FFF2-40B4-BE49-F238E27FC236}">
                <a16:creationId xmlns:a16="http://schemas.microsoft.com/office/drawing/2014/main" id="{EA194058-6C02-F953-9B81-DA0612ED12A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DC28450-6EED-3C78-1A77-4CD39B87858B}"/>
              </a:ext>
            </a:extLst>
          </p:cNvPr>
          <p:cNvSpPr>
            <a:spLocks noGrp="1"/>
          </p:cNvSpPr>
          <p:nvPr>
            <p:ph type="sldNum" sz="quarter" idx="12"/>
          </p:nvPr>
        </p:nvSpPr>
        <p:spPr/>
        <p:txBody>
          <a:bodyPr/>
          <a:lstStyle/>
          <a:p>
            <a:fld id="{A42BCC5F-0CEF-4E0B-9714-D3714F84A02D}" type="slidenum">
              <a:rPr lang="fr-FR" smtClean="0"/>
              <a:t>‹N°›</a:t>
            </a:fld>
            <a:endParaRPr lang="fr-FR"/>
          </a:p>
        </p:txBody>
      </p:sp>
    </p:spTree>
    <p:extLst>
      <p:ext uri="{BB962C8B-B14F-4D97-AF65-F5344CB8AC3E}">
        <p14:creationId xmlns:p14="http://schemas.microsoft.com/office/powerpoint/2010/main" val="10294042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AACBEC-2FAE-DB58-5E5E-98493CACCEA4}"/>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D332419D-3DE2-E6D5-15F5-7F8404B8BD28}"/>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1C576C3-38D2-C81D-5C64-46C5C760A6AB}"/>
              </a:ext>
            </a:extLst>
          </p:cNvPr>
          <p:cNvSpPr>
            <a:spLocks noGrp="1"/>
          </p:cNvSpPr>
          <p:nvPr>
            <p:ph type="dt" sz="half" idx="10"/>
          </p:nvPr>
        </p:nvSpPr>
        <p:spPr/>
        <p:txBody>
          <a:bodyPr/>
          <a:lstStyle/>
          <a:p>
            <a:fld id="{9D647861-F2B3-47F6-B135-F1BD4AB468E3}" type="datetimeFigureOut">
              <a:rPr lang="fr-FR" smtClean="0"/>
              <a:t>07/02/2026</a:t>
            </a:fld>
            <a:endParaRPr lang="fr-FR"/>
          </a:p>
        </p:txBody>
      </p:sp>
      <p:sp>
        <p:nvSpPr>
          <p:cNvPr id="5" name="Espace réservé du pied de page 4">
            <a:extLst>
              <a:ext uri="{FF2B5EF4-FFF2-40B4-BE49-F238E27FC236}">
                <a16:creationId xmlns:a16="http://schemas.microsoft.com/office/drawing/2014/main" id="{5F8BC61A-D8BA-C355-2D94-E38D187B6A3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2208DA3-7872-0340-47BD-1AD59B251333}"/>
              </a:ext>
            </a:extLst>
          </p:cNvPr>
          <p:cNvSpPr>
            <a:spLocks noGrp="1"/>
          </p:cNvSpPr>
          <p:nvPr>
            <p:ph type="sldNum" sz="quarter" idx="12"/>
          </p:nvPr>
        </p:nvSpPr>
        <p:spPr/>
        <p:txBody>
          <a:bodyPr/>
          <a:lstStyle/>
          <a:p>
            <a:fld id="{A42BCC5F-0CEF-4E0B-9714-D3714F84A02D}" type="slidenum">
              <a:rPr lang="fr-FR" smtClean="0"/>
              <a:t>‹N°›</a:t>
            </a:fld>
            <a:endParaRPr lang="fr-FR"/>
          </a:p>
        </p:txBody>
      </p:sp>
    </p:spTree>
    <p:extLst>
      <p:ext uri="{BB962C8B-B14F-4D97-AF65-F5344CB8AC3E}">
        <p14:creationId xmlns:p14="http://schemas.microsoft.com/office/powerpoint/2010/main" val="32702687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7101B81-081B-8980-1F43-5C9551B89E77}"/>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039B54F-7C0F-0918-B032-49F141BADFE2}"/>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F4B2D8F-AF63-2FF9-ABDE-1C128AA0FA0A}"/>
              </a:ext>
            </a:extLst>
          </p:cNvPr>
          <p:cNvSpPr>
            <a:spLocks noGrp="1"/>
          </p:cNvSpPr>
          <p:nvPr>
            <p:ph type="dt" sz="half" idx="10"/>
          </p:nvPr>
        </p:nvSpPr>
        <p:spPr/>
        <p:txBody>
          <a:bodyPr/>
          <a:lstStyle/>
          <a:p>
            <a:fld id="{9D647861-F2B3-47F6-B135-F1BD4AB468E3}" type="datetimeFigureOut">
              <a:rPr lang="fr-FR" smtClean="0"/>
              <a:t>07/02/2026</a:t>
            </a:fld>
            <a:endParaRPr lang="fr-FR"/>
          </a:p>
        </p:txBody>
      </p:sp>
      <p:sp>
        <p:nvSpPr>
          <p:cNvPr id="5" name="Espace réservé du pied de page 4">
            <a:extLst>
              <a:ext uri="{FF2B5EF4-FFF2-40B4-BE49-F238E27FC236}">
                <a16:creationId xmlns:a16="http://schemas.microsoft.com/office/drawing/2014/main" id="{33CA637C-713E-5D30-7030-F4CED726442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D0EBA8F-CD01-7F1A-C346-9FF2F3D71714}"/>
              </a:ext>
            </a:extLst>
          </p:cNvPr>
          <p:cNvSpPr>
            <a:spLocks noGrp="1"/>
          </p:cNvSpPr>
          <p:nvPr>
            <p:ph type="sldNum" sz="quarter" idx="12"/>
          </p:nvPr>
        </p:nvSpPr>
        <p:spPr/>
        <p:txBody>
          <a:bodyPr/>
          <a:lstStyle/>
          <a:p>
            <a:fld id="{A42BCC5F-0CEF-4E0B-9714-D3714F84A02D}" type="slidenum">
              <a:rPr lang="fr-FR" smtClean="0"/>
              <a:t>‹N°›</a:t>
            </a:fld>
            <a:endParaRPr lang="fr-FR"/>
          </a:p>
        </p:txBody>
      </p:sp>
    </p:spTree>
    <p:extLst>
      <p:ext uri="{BB962C8B-B14F-4D97-AF65-F5344CB8AC3E}">
        <p14:creationId xmlns:p14="http://schemas.microsoft.com/office/powerpoint/2010/main" val="13018471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Vierge">
    <p:spTree>
      <p:nvGrpSpPr>
        <p:cNvPr id="1" name=""/>
        <p:cNvGrpSpPr/>
        <p:nvPr/>
      </p:nvGrpSpPr>
      <p:grpSpPr>
        <a:xfrm>
          <a:off x="0" y="0"/>
          <a:ext cx="0" cy="0"/>
          <a:chOff x="0" y="0"/>
          <a:chExt cx="0" cy="0"/>
        </a:xfrm>
      </p:grpSpPr>
      <p:sp>
        <p:nvSpPr>
          <p:cNvPr id="142" name="Numéro de diapositive"/>
          <p:cNvSpPr txBox="1">
            <a:spLocks noGrp="1"/>
          </p:cNvSpPr>
          <p:nvPr>
            <p:ph type="sldNum" sz="quarter" idx="2"/>
          </p:nvPr>
        </p:nvSpPr>
        <p:spPr>
          <a:prstGeom prst="rect">
            <a:avLst/>
          </a:prstGeom>
        </p:spPr>
        <p:txBody>
          <a:bodyPr/>
          <a:lstStyle/>
          <a:p>
            <a:fld id="{86CB4B4D-7CA3-9044-876B-883B54F8677D}" type="slidenum">
              <a:t>‹N°›</a:t>
            </a:fld>
            <a:endParaRPr/>
          </a:p>
        </p:txBody>
      </p:sp>
    </p:spTree>
    <p:extLst>
      <p:ext uri="{BB962C8B-B14F-4D97-AF65-F5344CB8AC3E}">
        <p14:creationId xmlns:p14="http://schemas.microsoft.com/office/powerpoint/2010/main" val="3212231667"/>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MERCI">
    <p:spTree>
      <p:nvGrpSpPr>
        <p:cNvPr id="1" name=""/>
        <p:cNvGrpSpPr/>
        <p:nvPr/>
      </p:nvGrpSpPr>
      <p:grpSpPr>
        <a:xfrm>
          <a:off x="0" y="0"/>
          <a:ext cx="0" cy="0"/>
          <a:chOff x="0" y="0"/>
          <a:chExt cx="0" cy="0"/>
        </a:xfrm>
      </p:grpSpPr>
      <p:sp>
        <p:nvSpPr>
          <p:cNvPr id="10" name="Rectangle : coins arrondis 6">
            <a:extLst>
              <a:ext uri="{FF2B5EF4-FFF2-40B4-BE49-F238E27FC236}">
                <a16:creationId xmlns:a16="http://schemas.microsoft.com/office/drawing/2014/main" id="{A35E3427-7596-5640-9E52-525CA0AB4D2A}"/>
              </a:ext>
            </a:extLst>
          </p:cNvPr>
          <p:cNvSpPr/>
          <p:nvPr userDrawn="1"/>
        </p:nvSpPr>
        <p:spPr>
          <a:xfrm>
            <a:off x="4220019" y="3013115"/>
            <a:ext cx="3772281" cy="847322"/>
          </a:xfrm>
          <a:prstGeom prst="round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b="0" i="0">
                <a:solidFill>
                  <a:schemeClr val="tx1"/>
                </a:solidFill>
                <a:latin typeface="Helvetica" pitchFamily="2" charset="0"/>
                <a:ea typeface="Helvetica Neue" panose="02000503000000020004" pitchFamily="2" charset="0"/>
                <a:cs typeface="Helvetica Neue" panose="02000503000000020004" pitchFamily="2" charset="0"/>
              </a:rPr>
              <a:t>MERCI</a:t>
            </a:r>
          </a:p>
        </p:txBody>
      </p:sp>
      <p:pic>
        <p:nvPicPr>
          <p:cNvPr id="6" name="Image 5" descr="Logo_eticss_quadri.png">
            <a:extLst>
              <a:ext uri="{FF2B5EF4-FFF2-40B4-BE49-F238E27FC236}">
                <a16:creationId xmlns:a16="http://schemas.microsoft.com/office/drawing/2014/main" id="{93726CFB-657E-8C4C-9FE7-7DED8B17516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15629"/>
          <a:stretch/>
        </p:blipFill>
        <p:spPr>
          <a:xfrm>
            <a:off x="10805843" y="6246283"/>
            <a:ext cx="1270085" cy="502860"/>
          </a:xfrm>
          <a:prstGeom prst="rect">
            <a:avLst/>
          </a:prstGeom>
        </p:spPr>
      </p:pic>
      <p:sp>
        <p:nvSpPr>
          <p:cNvPr id="3" name="Rectangle : coins arrondis 2">
            <a:extLst>
              <a:ext uri="{FF2B5EF4-FFF2-40B4-BE49-F238E27FC236}">
                <a16:creationId xmlns:a16="http://schemas.microsoft.com/office/drawing/2014/main" id="{3FDDEBCD-7019-D84A-A58E-FEACB9C1110D}"/>
              </a:ext>
            </a:extLst>
          </p:cNvPr>
          <p:cNvSpPr/>
          <p:nvPr userDrawn="1"/>
        </p:nvSpPr>
        <p:spPr>
          <a:xfrm>
            <a:off x="3145613" y="-1294207"/>
            <a:ext cx="669959" cy="2903156"/>
          </a:xfrm>
          <a:prstGeom prst="roundRect">
            <a:avLst/>
          </a:prstGeom>
          <a:solidFill>
            <a:srgbClr val="E951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 coins arrondis 13">
            <a:extLst>
              <a:ext uri="{FF2B5EF4-FFF2-40B4-BE49-F238E27FC236}">
                <a16:creationId xmlns:a16="http://schemas.microsoft.com/office/drawing/2014/main" id="{B36C466B-7AB5-D548-92BA-4DFD9A417E5C}"/>
              </a:ext>
            </a:extLst>
          </p:cNvPr>
          <p:cNvSpPr/>
          <p:nvPr userDrawn="1"/>
        </p:nvSpPr>
        <p:spPr>
          <a:xfrm rot="19420709">
            <a:off x="-72932" y="-703074"/>
            <a:ext cx="744631" cy="3226735"/>
          </a:xfrm>
          <a:prstGeom prst="roundRect">
            <a:avLst/>
          </a:prstGeom>
          <a:solidFill>
            <a:srgbClr val="FFCC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 coins arrondis 14">
            <a:extLst>
              <a:ext uri="{FF2B5EF4-FFF2-40B4-BE49-F238E27FC236}">
                <a16:creationId xmlns:a16="http://schemas.microsoft.com/office/drawing/2014/main" id="{04D7FE7F-11D5-B843-BD40-80582410BE54}"/>
              </a:ext>
            </a:extLst>
          </p:cNvPr>
          <p:cNvSpPr/>
          <p:nvPr userDrawn="1"/>
        </p:nvSpPr>
        <p:spPr>
          <a:xfrm rot="16200000">
            <a:off x="-619807" y="3387651"/>
            <a:ext cx="725850" cy="3145350"/>
          </a:xfrm>
          <a:prstGeom prst="roundRect">
            <a:avLst/>
          </a:prstGeom>
          <a:solidFill>
            <a:srgbClr val="04B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 coins arrondis 15">
            <a:extLst>
              <a:ext uri="{FF2B5EF4-FFF2-40B4-BE49-F238E27FC236}">
                <a16:creationId xmlns:a16="http://schemas.microsoft.com/office/drawing/2014/main" id="{B652CA23-D987-1F4F-95BC-4F455B6AAC12}"/>
              </a:ext>
            </a:extLst>
          </p:cNvPr>
          <p:cNvSpPr/>
          <p:nvPr userDrawn="1"/>
        </p:nvSpPr>
        <p:spPr>
          <a:xfrm>
            <a:off x="3218247" y="6076019"/>
            <a:ext cx="597325" cy="2588409"/>
          </a:xfrm>
          <a:prstGeom prst="roundRect">
            <a:avLst/>
          </a:prstGeom>
          <a:solidFill>
            <a:srgbClr val="841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 coins arrondis 23">
            <a:extLst>
              <a:ext uri="{FF2B5EF4-FFF2-40B4-BE49-F238E27FC236}">
                <a16:creationId xmlns:a16="http://schemas.microsoft.com/office/drawing/2014/main" id="{1C65524A-A74A-9C48-BA3A-E03BDE3129CF}"/>
              </a:ext>
            </a:extLst>
          </p:cNvPr>
          <p:cNvSpPr/>
          <p:nvPr userDrawn="1"/>
        </p:nvSpPr>
        <p:spPr>
          <a:xfrm rot="2737412">
            <a:off x="836934" y="5381938"/>
            <a:ext cx="666583" cy="2888527"/>
          </a:xfrm>
          <a:prstGeom prst="roundRect">
            <a:avLst/>
          </a:prstGeom>
          <a:solidFill>
            <a:srgbClr val="EF7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Rectangle : coins arrondis 24">
            <a:extLst>
              <a:ext uri="{FF2B5EF4-FFF2-40B4-BE49-F238E27FC236}">
                <a16:creationId xmlns:a16="http://schemas.microsoft.com/office/drawing/2014/main" id="{D267CB29-75C7-5244-8629-A75A09D8D146}"/>
              </a:ext>
            </a:extLst>
          </p:cNvPr>
          <p:cNvSpPr/>
          <p:nvPr userDrawn="1"/>
        </p:nvSpPr>
        <p:spPr>
          <a:xfrm rot="18902374">
            <a:off x="11898448" y="4598545"/>
            <a:ext cx="619331" cy="2683766"/>
          </a:xfrm>
          <a:prstGeom prst="roundRect">
            <a:avLst/>
          </a:prstGeom>
          <a:solidFill>
            <a:srgbClr val="61B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Rectangle : coins arrondis 25">
            <a:extLst>
              <a:ext uri="{FF2B5EF4-FFF2-40B4-BE49-F238E27FC236}">
                <a16:creationId xmlns:a16="http://schemas.microsoft.com/office/drawing/2014/main" id="{547BCD5A-F349-784F-83E0-6E0FBD69FDDB}"/>
              </a:ext>
            </a:extLst>
          </p:cNvPr>
          <p:cNvSpPr/>
          <p:nvPr userDrawn="1"/>
        </p:nvSpPr>
        <p:spPr>
          <a:xfrm rot="16200000">
            <a:off x="12430417" y="1266776"/>
            <a:ext cx="697917" cy="3024307"/>
          </a:xfrm>
          <a:prstGeom prst="roundRect">
            <a:avLst/>
          </a:prstGeom>
          <a:solidFill>
            <a:srgbClr val="E632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Rectangle : coins arrondis 26">
            <a:extLst>
              <a:ext uri="{FF2B5EF4-FFF2-40B4-BE49-F238E27FC236}">
                <a16:creationId xmlns:a16="http://schemas.microsoft.com/office/drawing/2014/main" id="{3AA6712E-FCA9-D643-9E1B-0135AED302C7}"/>
              </a:ext>
            </a:extLst>
          </p:cNvPr>
          <p:cNvSpPr/>
          <p:nvPr userDrawn="1"/>
        </p:nvSpPr>
        <p:spPr>
          <a:xfrm rot="13551178">
            <a:off x="10332148" y="-1087029"/>
            <a:ext cx="699897" cy="3032887"/>
          </a:xfrm>
          <a:prstGeom prst="roundRect">
            <a:avLst/>
          </a:prstGeom>
          <a:solidFill>
            <a:srgbClr val="1C6F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47026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U TEXTE">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D3803A96-E6A7-7B45-81CD-99C6D439C294}"/>
              </a:ext>
            </a:extLst>
          </p:cNvPr>
          <p:cNvSpPr>
            <a:spLocks noGrp="1"/>
          </p:cNvSpPr>
          <p:nvPr>
            <p:ph type="title" hasCustomPrompt="1"/>
          </p:nvPr>
        </p:nvSpPr>
        <p:spPr>
          <a:xfrm>
            <a:off x="226008" y="237041"/>
            <a:ext cx="11191515" cy="441318"/>
          </a:xfrm>
          <a:prstGeom prst="rect">
            <a:avLst/>
          </a:prstGeom>
        </p:spPr>
        <p:txBody>
          <a:bodyPr/>
          <a:lstStyle>
            <a:lvl1pPr>
              <a:defRPr sz="2400" b="1" i="0">
                <a:solidFill>
                  <a:srgbClr val="831F82"/>
                </a:solidFill>
                <a:latin typeface="Helvetica Rounded" pitchFamily="2" charset="0"/>
              </a:defRPr>
            </a:lvl1pPr>
          </a:lstStyle>
          <a:p>
            <a:r>
              <a:rPr lang="fr-FR"/>
              <a:t>TITRE</a:t>
            </a:r>
          </a:p>
        </p:txBody>
      </p:sp>
      <p:cxnSp>
        <p:nvCxnSpPr>
          <p:cNvPr id="4" name="Connecteur droit 3">
            <a:extLst>
              <a:ext uri="{FF2B5EF4-FFF2-40B4-BE49-F238E27FC236}">
                <a16:creationId xmlns:a16="http://schemas.microsoft.com/office/drawing/2014/main" id="{51FC6D81-55C3-9046-B725-AD9983FAB64E}"/>
              </a:ext>
            </a:extLst>
          </p:cNvPr>
          <p:cNvCxnSpPr>
            <a:cxnSpLocks/>
          </p:cNvCxnSpPr>
          <p:nvPr userDrawn="1"/>
        </p:nvCxnSpPr>
        <p:spPr>
          <a:xfrm>
            <a:off x="304411" y="714762"/>
            <a:ext cx="10807624" cy="0"/>
          </a:xfrm>
          <a:prstGeom prst="line">
            <a:avLst/>
          </a:prstGeom>
          <a:ln w="50800" cap="rnd">
            <a:solidFill>
              <a:srgbClr val="831F82"/>
            </a:solidFill>
          </a:ln>
        </p:spPr>
        <p:style>
          <a:lnRef idx="1">
            <a:schemeClr val="accent1"/>
          </a:lnRef>
          <a:fillRef idx="0">
            <a:schemeClr val="accent1"/>
          </a:fillRef>
          <a:effectRef idx="0">
            <a:schemeClr val="accent1"/>
          </a:effectRef>
          <a:fontRef idx="minor">
            <a:schemeClr val="tx1"/>
          </a:fontRef>
        </p:style>
      </p:cxnSp>
      <p:sp>
        <p:nvSpPr>
          <p:cNvPr id="7" name="Espace réservé du texte 6">
            <a:extLst>
              <a:ext uri="{FF2B5EF4-FFF2-40B4-BE49-F238E27FC236}">
                <a16:creationId xmlns:a16="http://schemas.microsoft.com/office/drawing/2014/main" id="{8120C0B1-40E8-8743-967A-C1078D806F8F}"/>
              </a:ext>
            </a:extLst>
          </p:cNvPr>
          <p:cNvSpPr>
            <a:spLocks noGrp="1"/>
          </p:cNvSpPr>
          <p:nvPr>
            <p:ph type="body" sz="quarter" idx="10"/>
          </p:nvPr>
        </p:nvSpPr>
        <p:spPr>
          <a:xfrm>
            <a:off x="226008" y="863608"/>
            <a:ext cx="11191515" cy="5349221"/>
          </a:xfrm>
          <a:prstGeom prst="rect">
            <a:avLst/>
          </a:prstGeom>
        </p:spPr>
        <p:txBody>
          <a:bodyPr/>
          <a:lstStyle>
            <a:lvl1pPr marL="342900" indent="-342900">
              <a:buClr>
                <a:srgbClr val="831F82"/>
              </a:buClr>
              <a:buSzPct val="115000"/>
              <a:buFont typeface="Wingdings" panose="05000000000000000000" pitchFamily="2" charset="2"/>
              <a:buChar char="Ø"/>
              <a:defRPr sz="2000" b="0" i="0">
                <a:solidFill>
                  <a:schemeClr val="tx1">
                    <a:lumMod val="75000"/>
                    <a:lumOff val="25000"/>
                  </a:schemeClr>
                </a:solidFill>
                <a:latin typeface="Helvetica" panose="020B0604020202020204" pitchFamily="34" charset="0"/>
                <a:ea typeface="Helvetica" panose="020B0604020202020204" pitchFamily="34" charset="0"/>
                <a:cs typeface="Helvetica" panose="020B0604020202020204" pitchFamily="34" charset="0"/>
              </a:defRPr>
            </a:lvl1pPr>
            <a:lvl2pPr marL="800100" indent="-342900">
              <a:buClr>
                <a:srgbClr val="831F82"/>
              </a:buClr>
              <a:buSzPct val="115000"/>
              <a:buFont typeface="Wingdings" panose="05000000000000000000" pitchFamily="2" charset="2"/>
              <a:buChar char="§"/>
              <a:defRPr sz="2000" b="0" i="0">
                <a:solidFill>
                  <a:schemeClr val="tx1">
                    <a:lumMod val="75000"/>
                    <a:lumOff val="25000"/>
                  </a:schemeClr>
                </a:solidFill>
                <a:latin typeface="Helvetica" panose="020B0604020202020204" pitchFamily="34" charset="0"/>
                <a:ea typeface="Helvetica" panose="020B0604020202020204" pitchFamily="34" charset="0"/>
                <a:cs typeface="Helvetica" panose="020B0604020202020204" pitchFamily="34" charset="0"/>
              </a:defRPr>
            </a:lvl2pPr>
            <a:lvl3pPr marL="1257300" indent="-342900">
              <a:buClr>
                <a:srgbClr val="831F82"/>
              </a:buClr>
              <a:buSzPct val="115000"/>
              <a:buFont typeface="Arial" panose="020B0604020202020204" pitchFamily="34" charset="0"/>
              <a:buChar char="•"/>
              <a:defRPr sz="2000" b="0" i="0">
                <a:solidFill>
                  <a:schemeClr val="tx1">
                    <a:lumMod val="75000"/>
                    <a:lumOff val="25000"/>
                  </a:schemeClr>
                </a:solidFill>
                <a:latin typeface="Helvetica" panose="020B0604020202020204" pitchFamily="34" charset="0"/>
                <a:ea typeface="Helvetica" panose="020B0604020202020204" pitchFamily="34" charset="0"/>
                <a:cs typeface="Helvetica" panose="020B0604020202020204" pitchFamily="34" charset="0"/>
              </a:defRPr>
            </a:lvl3pPr>
            <a:lvl4pPr marL="1714500" indent="-342900">
              <a:buClr>
                <a:srgbClr val="831F82"/>
              </a:buClr>
              <a:buSzPct val="80000"/>
              <a:buFont typeface="Courier New" panose="02070309020205020404" pitchFamily="49" charset="0"/>
              <a:buChar char="o"/>
              <a:defRPr sz="2000" b="0" i="0">
                <a:solidFill>
                  <a:schemeClr val="tx1">
                    <a:lumMod val="75000"/>
                    <a:lumOff val="25000"/>
                  </a:schemeClr>
                </a:solidFill>
                <a:latin typeface="Helvetica" panose="020B0604020202020204" pitchFamily="34" charset="0"/>
                <a:ea typeface="Helvetica" panose="020B0604020202020204" pitchFamily="34" charset="0"/>
                <a:cs typeface="Helvetica" panose="020B0604020202020204" pitchFamily="34" charset="0"/>
              </a:defRPr>
            </a:lvl4pPr>
            <a:lvl5pPr marL="2171700" indent="-342900">
              <a:buSzPct val="115000"/>
              <a:buFontTx/>
              <a:buBlip>
                <a:blip r:embed="rId2"/>
              </a:buBlip>
              <a:defRPr sz="2400">
                <a:solidFill>
                  <a:schemeClr val="tx1">
                    <a:lumMod val="75000"/>
                    <a:lumOff val="25000"/>
                  </a:schemeClr>
                </a:solidFill>
                <a:latin typeface="+mj-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p:txBody>
      </p:sp>
      <p:sp>
        <p:nvSpPr>
          <p:cNvPr id="10" name="ZoneTexte 9">
            <a:extLst>
              <a:ext uri="{FF2B5EF4-FFF2-40B4-BE49-F238E27FC236}">
                <a16:creationId xmlns:a16="http://schemas.microsoft.com/office/drawing/2014/main" id="{D6BF7AA3-0813-744D-AC2A-550A1DD92E7A}"/>
              </a:ext>
            </a:extLst>
          </p:cNvPr>
          <p:cNvSpPr txBox="1"/>
          <p:nvPr userDrawn="1"/>
        </p:nvSpPr>
        <p:spPr>
          <a:xfrm>
            <a:off x="169682" y="6419204"/>
            <a:ext cx="542699" cy="276999"/>
          </a:xfrm>
          <a:prstGeom prst="rect">
            <a:avLst/>
          </a:prstGeom>
          <a:noFill/>
        </p:spPr>
        <p:txBody>
          <a:bodyPr wrap="square" rtlCol="0">
            <a:spAutoFit/>
          </a:bodyPr>
          <a:lstStyle/>
          <a:p>
            <a:fld id="{66250ABC-2E33-4B9E-B05D-FA43F958B108}" type="slidenum">
              <a:rPr lang="fr-FR" sz="1200" b="0" i="0" smtClean="0">
                <a:latin typeface="Helvetica" pitchFamily="2" charset="0"/>
              </a:rPr>
              <a:t>‹N°›</a:t>
            </a:fld>
            <a:endParaRPr lang="fr-FR" sz="1200" b="0" i="0">
              <a:latin typeface="Helvetica" pitchFamily="2" charset="0"/>
            </a:endParaRPr>
          </a:p>
        </p:txBody>
      </p:sp>
      <p:pic>
        <p:nvPicPr>
          <p:cNvPr id="11" name="Image 10" descr="Logo_eticss_quadri.png">
            <a:extLst>
              <a:ext uri="{FF2B5EF4-FFF2-40B4-BE49-F238E27FC236}">
                <a16:creationId xmlns:a16="http://schemas.microsoft.com/office/drawing/2014/main" id="{E9579A22-7E01-7E46-83B4-40E057EABD9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15629"/>
          <a:stretch/>
        </p:blipFill>
        <p:spPr>
          <a:xfrm>
            <a:off x="10805843" y="6246283"/>
            <a:ext cx="1270085" cy="502860"/>
          </a:xfrm>
          <a:prstGeom prst="rect">
            <a:avLst/>
          </a:prstGeom>
        </p:spPr>
      </p:pic>
    </p:spTree>
    <p:extLst>
      <p:ext uri="{BB962C8B-B14F-4D97-AF65-F5344CB8AC3E}">
        <p14:creationId xmlns:p14="http://schemas.microsoft.com/office/powerpoint/2010/main" val="3358447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12C75A8-8FB5-41EC-0E6F-5C0C8F181293}"/>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1B3BF5B4-7719-B154-36CB-6A0FAEC3AD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C5C32D9E-4132-B8EF-0AB0-042F1A13EC80}"/>
              </a:ext>
            </a:extLst>
          </p:cNvPr>
          <p:cNvSpPr>
            <a:spLocks noGrp="1"/>
          </p:cNvSpPr>
          <p:nvPr>
            <p:ph type="dt" sz="half" idx="10"/>
          </p:nvPr>
        </p:nvSpPr>
        <p:spPr/>
        <p:txBody>
          <a:bodyPr/>
          <a:lstStyle/>
          <a:p>
            <a:fld id="{9D647861-F2B3-47F6-B135-F1BD4AB468E3}" type="datetimeFigureOut">
              <a:rPr lang="fr-FR" smtClean="0"/>
              <a:t>07/02/2026</a:t>
            </a:fld>
            <a:endParaRPr lang="fr-FR"/>
          </a:p>
        </p:txBody>
      </p:sp>
      <p:sp>
        <p:nvSpPr>
          <p:cNvPr id="5" name="Espace réservé du pied de page 4">
            <a:extLst>
              <a:ext uri="{FF2B5EF4-FFF2-40B4-BE49-F238E27FC236}">
                <a16:creationId xmlns:a16="http://schemas.microsoft.com/office/drawing/2014/main" id="{FA87B0E8-8D0F-B8C8-F101-3FA6E610C35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A3A75FA-13D8-0B63-C104-DBAB4EBD8F0C}"/>
              </a:ext>
            </a:extLst>
          </p:cNvPr>
          <p:cNvSpPr>
            <a:spLocks noGrp="1"/>
          </p:cNvSpPr>
          <p:nvPr>
            <p:ph type="sldNum" sz="quarter" idx="12"/>
          </p:nvPr>
        </p:nvSpPr>
        <p:spPr/>
        <p:txBody>
          <a:bodyPr/>
          <a:lstStyle/>
          <a:p>
            <a:fld id="{A42BCC5F-0CEF-4E0B-9714-D3714F84A02D}" type="slidenum">
              <a:rPr lang="fr-FR" smtClean="0"/>
              <a:t>‹N°›</a:t>
            </a:fld>
            <a:endParaRPr lang="fr-FR"/>
          </a:p>
        </p:txBody>
      </p:sp>
    </p:spTree>
    <p:extLst>
      <p:ext uri="{BB962C8B-B14F-4D97-AF65-F5344CB8AC3E}">
        <p14:creationId xmlns:p14="http://schemas.microsoft.com/office/powerpoint/2010/main" val="739328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F01281-7C22-5959-B9A6-6752A5860900}"/>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1EA74E7-A80C-624A-5A08-32388A2ED71E}"/>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F996AD83-ABC9-D7D0-2508-0D4082BB213A}"/>
              </a:ext>
            </a:extLst>
          </p:cNvPr>
          <p:cNvSpPr>
            <a:spLocks noGrp="1"/>
          </p:cNvSpPr>
          <p:nvPr>
            <p:ph type="dt" sz="half" idx="10"/>
          </p:nvPr>
        </p:nvSpPr>
        <p:spPr/>
        <p:txBody>
          <a:bodyPr/>
          <a:lstStyle/>
          <a:p>
            <a:fld id="{9D647861-F2B3-47F6-B135-F1BD4AB468E3}" type="datetimeFigureOut">
              <a:rPr lang="fr-FR" smtClean="0"/>
              <a:t>07/02/2026</a:t>
            </a:fld>
            <a:endParaRPr lang="fr-FR"/>
          </a:p>
        </p:txBody>
      </p:sp>
      <p:sp>
        <p:nvSpPr>
          <p:cNvPr id="5" name="Espace réservé du pied de page 4">
            <a:extLst>
              <a:ext uri="{FF2B5EF4-FFF2-40B4-BE49-F238E27FC236}">
                <a16:creationId xmlns:a16="http://schemas.microsoft.com/office/drawing/2014/main" id="{507D6397-16CA-C4AB-5395-5DC082D28B0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A997DB4-FC9A-B64E-BA53-F85B457E70BD}"/>
              </a:ext>
            </a:extLst>
          </p:cNvPr>
          <p:cNvSpPr>
            <a:spLocks noGrp="1"/>
          </p:cNvSpPr>
          <p:nvPr>
            <p:ph type="sldNum" sz="quarter" idx="12"/>
          </p:nvPr>
        </p:nvSpPr>
        <p:spPr/>
        <p:txBody>
          <a:bodyPr/>
          <a:lstStyle/>
          <a:p>
            <a:fld id="{A42BCC5F-0CEF-4E0B-9714-D3714F84A02D}" type="slidenum">
              <a:rPr lang="fr-FR" smtClean="0"/>
              <a:t>‹N°›</a:t>
            </a:fld>
            <a:endParaRPr lang="fr-FR"/>
          </a:p>
        </p:txBody>
      </p:sp>
    </p:spTree>
    <p:extLst>
      <p:ext uri="{BB962C8B-B14F-4D97-AF65-F5344CB8AC3E}">
        <p14:creationId xmlns:p14="http://schemas.microsoft.com/office/powerpoint/2010/main" val="26621109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D6CFB5B-9E5E-F16E-FCD6-8F732150FA1D}"/>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3263C4D0-030B-7185-0F4A-6EBFDAD0360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7F2DA7CF-6F2D-7F11-0FB1-F51C3CDE0E8B}"/>
              </a:ext>
            </a:extLst>
          </p:cNvPr>
          <p:cNvSpPr>
            <a:spLocks noGrp="1"/>
          </p:cNvSpPr>
          <p:nvPr>
            <p:ph type="dt" sz="half" idx="10"/>
          </p:nvPr>
        </p:nvSpPr>
        <p:spPr/>
        <p:txBody>
          <a:bodyPr/>
          <a:lstStyle/>
          <a:p>
            <a:fld id="{9D647861-F2B3-47F6-B135-F1BD4AB468E3}" type="datetimeFigureOut">
              <a:rPr lang="fr-FR" smtClean="0"/>
              <a:t>07/02/2026</a:t>
            </a:fld>
            <a:endParaRPr lang="fr-FR"/>
          </a:p>
        </p:txBody>
      </p:sp>
      <p:sp>
        <p:nvSpPr>
          <p:cNvPr id="5" name="Espace réservé du pied de page 4">
            <a:extLst>
              <a:ext uri="{FF2B5EF4-FFF2-40B4-BE49-F238E27FC236}">
                <a16:creationId xmlns:a16="http://schemas.microsoft.com/office/drawing/2014/main" id="{ECE31CDA-2CC3-E431-BC91-9D6F9443BB0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88D88A3-3625-B7B1-A155-D51D627068E0}"/>
              </a:ext>
            </a:extLst>
          </p:cNvPr>
          <p:cNvSpPr>
            <a:spLocks noGrp="1"/>
          </p:cNvSpPr>
          <p:nvPr>
            <p:ph type="sldNum" sz="quarter" idx="12"/>
          </p:nvPr>
        </p:nvSpPr>
        <p:spPr/>
        <p:txBody>
          <a:bodyPr/>
          <a:lstStyle/>
          <a:p>
            <a:fld id="{A42BCC5F-0CEF-4E0B-9714-D3714F84A02D}" type="slidenum">
              <a:rPr lang="fr-FR" smtClean="0"/>
              <a:t>‹N°›</a:t>
            </a:fld>
            <a:endParaRPr lang="fr-FR"/>
          </a:p>
        </p:txBody>
      </p:sp>
    </p:spTree>
    <p:extLst>
      <p:ext uri="{BB962C8B-B14F-4D97-AF65-F5344CB8AC3E}">
        <p14:creationId xmlns:p14="http://schemas.microsoft.com/office/powerpoint/2010/main" val="3272903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7F38A1E-64DD-E08F-41C4-DEE35874AB58}"/>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532C7D24-5A40-457C-77E1-7C2DB673944F}"/>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058219D9-CB46-DB1F-E774-4291592BC540}"/>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C3BEB37A-138A-9465-C7DF-5C1ED6A0C598}"/>
              </a:ext>
            </a:extLst>
          </p:cNvPr>
          <p:cNvSpPr>
            <a:spLocks noGrp="1"/>
          </p:cNvSpPr>
          <p:nvPr>
            <p:ph type="dt" sz="half" idx="10"/>
          </p:nvPr>
        </p:nvSpPr>
        <p:spPr/>
        <p:txBody>
          <a:bodyPr/>
          <a:lstStyle/>
          <a:p>
            <a:fld id="{9D647861-F2B3-47F6-B135-F1BD4AB468E3}" type="datetimeFigureOut">
              <a:rPr lang="fr-FR" smtClean="0"/>
              <a:t>07/02/2026</a:t>
            </a:fld>
            <a:endParaRPr lang="fr-FR"/>
          </a:p>
        </p:txBody>
      </p:sp>
      <p:sp>
        <p:nvSpPr>
          <p:cNvPr id="6" name="Espace réservé du pied de page 5">
            <a:extLst>
              <a:ext uri="{FF2B5EF4-FFF2-40B4-BE49-F238E27FC236}">
                <a16:creationId xmlns:a16="http://schemas.microsoft.com/office/drawing/2014/main" id="{AE40D1D6-DA31-351E-BDFF-22540AA41AB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40D3652-65BC-0DBC-E752-A94FC31B03B8}"/>
              </a:ext>
            </a:extLst>
          </p:cNvPr>
          <p:cNvSpPr>
            <a:spLocks noGrp="1"/>
          </p:cNvSpPr>
          <p:nvPr>
            <p:ph type="sldNum" sz="quarter" idx="12"/>
          </p:nvPr>
        </p:nvSpPr>
        <p:spPr/>
        <p:txBody>
          <a:bodyPr/>
          <a:lstStyle/>
          <a:p>
            <a:fld id="{A42BCC5F-0CEF-4E0B-9714-D3714F84A02D}" type="slidenum">
              <a:rPr lang="fr-FR" smtClean="0"/>
              <a:t>‹N°›</a:t>
            </a:fld>
            <a:endParaRPr lang="fr-FR"/>
          </a:p>
        </p:txBody>
      </p:sp>
    </p:spTree>
    <p:extLst>
      <p:ext uri="{BB962C8B-B14F-4D97-AF65-F5344CB8AC3E}">
        <p14:creationId xmlns:p14="http://schemas.microsoft.com/office/powerpoint/2010/main" val="2500489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24F71C1-5EAC-53A7-0AF0-81C420EC4A87}"/>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0FDCD1FA-D3B3-0FFA-9C53-5F755CABCE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EE7B892D-08B3-7962-1FCF-D44959BA6D3A}"/>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7DF39B22-413F-F75B-8CB9-A2CC621827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3DAD8D3B-2E59-7882-379F-193B0EB93234}"/>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3B2FBEBE-CEE5-EDD8-C353-88DE5FDE273E}"/>
              </a:ext>
            </a:extLst>
          </p:cNvPr>
          <p:cNvSpPr>
            <a:spLocks noGrp="1"/>
          </p:cNvSpPr>
          <p:nvPr>
            <p:ph type="dt" sz="half" idx="10"/>
          </p:nvPr>
        </p:nvSpPr>
        <p:spPr/>
        <p:txBody>
          <a:bodyPr/>
          <a:lstStyle/>
          <a:p>
            <a:fld id="{9D647861-F2B3-47F6-B135-F1BD4AB468E3}" type="datetimeFigureOut">
              <a:rPr lang="fr-FR" smtClean="0"/>
              <a:t>07/02/2026</a:t>
            </a:fld>
            <a:endParaRPr lang="fr-FR"/>
          </a:p>
        </p:txBody>
      </p:sp>
      <p:sp>
        <p:nvSpPr>
          <p:cNvPr id="8" name="Espace réservé du pied de page 7">
            <a:extLst>
              <a:ext uri="{FF2B5EF4-FFF2-40B4-BE49-F238E27FC236}">
                <a16:creationId xmlns:a16="http://schemas.microsoft.com/office/drawing/2014/main" id="{2EC0E04D-07F5-7AFE-708B-96C4D80E57D1}"/>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8877A318-E779-434C-2F91-FAE0D1F7CDC5}"/>
              </a:ext>
            </a:extLst>
          </p:cNvPr>
          <p:cNvSpPr>
            <a:spLocks noGrp="1"/>
          </p:cNvSpPr>
          <p:nvPr>
            <p:ph type="sldNum" sz="quarter" idx="12"/>
          </p:nvPr>
        </p:nvSpPr>
        <p:spPr/>
        <p:txBody>
          <a:bodyPr/>
          <a:lstStyle/>
          <a:p>
            <a:fld id="{A42BCC5F-0CEF-4E0B-9714-D3714F84A02D}" type="slidenum">
              <a:rPr lang="fr-FR" smtClean="0"/>
              <a:t>‹N°›</a:t>
            </a:fld>
            <a:endParaRPr lang="fr-FR"/>
          </a:p>
        </p:txBody>
      </p:sp>
    </p:spTree>
    <p:extLst>
      <p:ext uri="{BB962C8B-B14F-4D97-AF65-F5344CB8AC3E}">
        <p14:creationId xmlns:p14="http://schemas.microsoft.com/office/powerpoint/2010/main" val="3848921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77B38C8-7D8C-4F16-5DF1-A1A2AC31D1B4}"/>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A16A67B3-F812-2403-8FA3-4DD9608C3084}"/>
              </a:ext>
            </a:extLst>
          </p:cNvPr>
          <p:cNvSpPr>
            <a:spLocks noGrp="1"/>
          </p:cNvSpPr>
          <p:nvPr>
            <p:ph type="dt" sz="half" idx="10"/>
          </p:nvPr>
        </p:nvSpPr>
        <p:spPr/>
        <p:txBody>
          <a:bodyPr/>
          <a:lstStyle/>
          <a:p>
            <a:fld id="{9D647861-F2B3-47F6-B135-F1BD4AB468E3}" type="datetimeFigureOut">
              <a:rPr lang="fr-FR" smtClean="0"/>
              <a:t>07/02/2026</a:t>
            </a:fld>
            <a:endParaRPr lang="fr-FR"/>
          </a:p>
        </p:txBody>
      </p:sp>
      <p:sp>
        <p:nvSpPr>
          <p:cNvPr id="4" name="Espace réservé du pied de page 3">
            <a:extLst>
              <a:ext uri="{FF2B5EF4-FFF2-40B4-BE49-F238E27FC236}">
                <a16:creationId xmlns:a16="http://schemas.microsoft.com/office/drawing/2014/main" id="{503E4758-AEE0-3038-B8AF-00194CB6C150}"/>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B4649086-72BA-6DB8-F64E-4E8F65A34334}"/>
              </a:ext>
            </a:extLst>
          </p:cNvPr>
          <p:cNvSpPr>
            <a:spLocks noGrp="1"/>
          </p:cNvSpPr>
          <p:nvPr>
            <p:ph type="sldNum" sz="quarter" idx="12"/>
          </p:nvPr>
        </p:nvSpPr>
        <p:spPr/>
        <p:txBody>
          <a:bodyPr/>
          <a:lstStyle/>
          <a:p>
            <a:fld id="{A42BCC5F-0CEF-4E0B-9714-D3714F84A02D}" type="slidenum">
              <a:rPr lang="fr-FR" smtClean="0"/>
              <a:t>‹N°›</a:t>
            </a:fld>
            <a:endParaRPr lang="fr-FR"/>
          </a:p>
        </p:txBody>
      </p:sp>
    </p:spTree>
    <p:extLst>
      <p:ext uri="{BB962C8B-B14F-4D97-AF65-F5344CB8AC3E}">
        <p14:creationId xmlns:p14="http://schemas.microsoft.com/office/powerpoint/2010/main" val="3525455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0496F68-8E86-EA20-4353-AE408AD04BA0}"/>
              </a:ext>
            </a:extLst>
          </p:cNvPr>
          <p:cNvSpPr>
            <a:spLocks noGrp="1"/>
          </p:cNvSpPr>
          <p:nvPr>
            <p:ph type="dt" sz="half" idx="10"/>
          </p:nvPr>
        </p:nvSpPr>
        <p:spPr/>
        <p:txBody>
          <a:bodyPr/>
          <a:lstStyle/>
          <a:p>
            <a:fld id="{9D647861-F2B3-47F6-B135-F1BD4AB468E3}" type="datetimeFigureOut">
              <a:rPr lang="fr-FR" smtClean="0"/>
              <a:t>07/02/2026</a:t>
            </a:fld>
            <a:endParaRPr lang="fr-FR"/>
          </a:p>
        </p:txBody>
      </p:sp>
      <p:sp>
        <p:nvSpPr>
          <p:cNvPr id="3" name="Espace réservé du pied de page 2">
            <a:extLst>
              <a:ext uri="{FF2B5EF4-FFF2-40B4-BE49-F238E27FC236}">
                <a16:creationId xmlns:a16="http://schemas.microsoft.com/office/drawing/2014/main" id="{E23364EB-F4FB-71F1-4AFA-0F9FF4A787AC}"/>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05CBA595-DFA5-B400-9D03-BACC613B7FD4}"/>
              </a:ext>
            </a:extLst>
          </p:cNvPr>
          <p:cNvSpPr>
            <a:spLocks noGrp="1"/>
          </p:cNvSpPr>
          <p:nvPr>
            <p:ph type="sldNum" sz="quarter" idx="12"/>
          </p:nvPr>
        </p:nvSpPr>
        <p:spPr/>
        <p:txBody>
          <a:bodyPr/>
          <a:lstStyle/>
          <a:p>
            <a:fld id="{A42BCC5F-0CEF-4E0B-9714-D3714F84A02D}" type="slidenum">
              <a:rPr lang="fr-FR" smtClean="0"/>
              <a:t>‹N°›</a:t>
            </a:fld>
            <a:endParaRPr lang="fr-FR"/>
          </a:p>
        </p:txBody>
      </p:sp>
    </p:spTree>
    <p:extLst>
      <p:ext uri="{BB962C8B-B14F-4D97-AF65-F5344CB8AC3E}">
        <p14:creationId xmlns:p14="http://schemas.microsoft.com/office/powerpoint/2010/main" val="2395976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27D227CD-CB8B-AE78-9466-BCF8E52BE87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4B6175A-04BA-ED05-DCFA-2552BF58D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4346D17-16F3-03CA-D23D-96057F109C0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D647861-F2B3-47F6-B135-F1BD4AB468E3}" type="datetimeFigureOut">
              <a:rPr lang="fr-FR" smtClean="0"/>
              <a:t>07/02/2026</a:t>
            </a:fld>
            <a:endParaRPr lang="fr-FR"/>
          </a:p>
        </p:txBody>
      </p:sp>
      <p:sp>
        <p:nvSpPr>
          <p:cNvPr id="5" name="Espace réservé du pied de page 4">
            <a:extLst>
              <a:ext uri="{FF2B5EF4-FFF2-40B4-BE49-F238E27FC236}">
                <a16:creationId xmlns:a16="http://schemas.microsoft.com/office/drawing/2014/main" id="{589FA39D-0901-C5EF-B67F-1883B8F2B9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B7E90A7C-55A1-34BE-0571-E7E489D588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42BCC5F-0CEF-4E0B-9714-D3714F84A02D}" type="slidenum">
              <a:rPr lang="fr-FR" smtClean="0"/>
              <a:t>‹N°›</a:t>
            </a:fld>
            <a:endParaRPr lang="fr-FR"/>
          </a:p>
        </p:txBody>
      </p:sp>
    </p:spTree>
    <p:extLst>
      <p:ext uri="{BB962C8B-B14F-4D97-AF65-F5344CB8AC3E}">
        <p14:creationId xmlns:p14="http://schemas.microsoft.com/office/powerpoint/2010/main" val="298760638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43.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42.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2.svg"/><Relationship Id="rId11" Type="http://schemas.openxmlformats.org/officeDocument/2006/relationships/image" Target="../media/image41.svg"/><Relationship Id="rId5" Type="http://schemas.openxmlformats.org/officeDocument/2006/relationships/image" Target="../media/image31.png"/><Relationship Id="rId10" Type="http://schemas.openxmlformats.org/officeDocument/2006/relationships/image" Target="../media/image40.png"/><Relationship Id="rId4" Type="http://schemas.openxmlformats.org/officeDocument/2006/relationships/image" Target="../media/image30.svg"/><Relationship Id="rId9" Type="http://schemas.openxmlformats.org/officeDocument/2006/relationships/image" Target="../media/image39.jpeg"/></Relationships>
</file>

<file path=ppt/slides/_rels/slide1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svg"/><Relationship Id="rId7" Type="http://schemas.openxmlformats.org/officeDocument/2006/relationships/image" Target="../media/image49.svg"/><Relationship Id="rId12" Type="http://schemas.openxmlformats.org/officeDocument/2006/relationships/image" Target="../media/image54.jp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48.png"/><Relationship Id="rId11" Type="http://schemas.openxmlformats.org/officeDocument/2006/relationships/image" Target="../media/image53.svg"/><Relationship Id="rId5" Type="http://schemas.openxmlformats.org/officeDocument/2006/relationships/image" Target="../media/image47.sv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svg"/></Relationships>
</file>

<file path=ppt/slides/_rels/slide12.xml.rels><?xml version="1.0" encoding="UTF-8" standalone="yes"?>
<Relationships xmlns="http://schemas.openxmlformats.org/package/2006/relationships"><Relationship Id="rId8" Type="http://schemas.openxmlformats.org/officeDocument/2006/relationships/image" Target="../media/image49.svg"/><Relationship Id="rId13" Type="http://schemas.openxmlformats.org/officeDocument/2006/relationships/image" Target="../media/image58.png"/><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5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7.svg"/><Relationship Id="rId11" Type="http://schemas.openxmlformats.org/officeDocument/2006/relationships/image" Target="../media/image54.jpg"/><Relationship Id="rId5" Type="http://schemas.openxmlformats.org/officeDocument/2006/relationships/image" Target="../media/image46.png"/><Relationship Id="rId10" Type="http://schemas.openxmlformats.org/officeDocument/2006/relationships/image" Target="../media/image56.svg"/><Relationship Id="rId4" Type="http://schemas.openxmlformats.org/officeDocument/2006/relationships/image" Target="../media/image45.svg"/><Relationship Id="rId9" Type="http://schemas.openxmlformats.org/officeDocument/2006/relationships/image" Target="../media/image55.png"/></Relationships>
</file>

<file path=ppt/slides/_rels/slide13.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svg"/><Relationship Id="rId7" Type="http://schemas.openxmlformats.org/officeDocument/2006/relationships/image" Target="../media/image64.svg"/><Relationship Id="rId12" Type="http://schemas.openxmlformats.org/officeDocument/2006/relationships/image" Target="../media/image69.jpg"/><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63.png"/><Relationship Id="rId11" Type="http://schemas.openxmlformats.org/officeDocument/2006/relationships/image" Target="../media/image68.svg"/><Relationship Id="rId5" Type="http://schemas.openxmlformats.org/officeDocument/2006/relationships/image" Target="../media/image62.sv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svg"/></Relationships>
</file>

<file path=ppt/slides/_rels/slide14.xml.rels><?xml version="1.0" encoding="UTF-8" standalone="yes"?>
<Relationships xmlns="http://schemas.openxmlformats.org/package/2006/relationships"><Relationship Id="rId8" Type="http://schemas.openxmlformats.org/officeDocument/2006/relationships/image" Target="../media/image64.svg"/><Relationship Id="rId13" Type="http://schemas.openxmlformats.org/officeDocument/2006/relationships/image" Target="../media/image73.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7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2.svg"/><Relationship Id="rId11" Type="http://schemas.openxmlformats.org/officeDocument/2006/relationships/image" Target="../media/image69.jpg"/><Relationship Id="rId5" Type="http://schemas.openxmlformats.org/officeDocument/2006/relationships/image" Target="../media/image61.png"/><Relationship Id="rId10" Type="http://schemas.openxmlformats.org/officeDocument/2006/relationships/image" Target="../media/image71.svg"/><Relationship Id="rId4" Type="http://schemas.openxmlformats.org/officeDocument/2006/relationships/image" Target="../media/image60.svg"/><Relationship Id="rId9" Type="http://schemas.openxmlformats.org/officeDocument/2006/relationships/image" Target="../media/image70.png"/></Relationships>
</file>

<file path=ppt/slides/_rels/slide15.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svg"/><Relationship Id="rId7" Type="http://schemas.openxmlformats.org/officeDocument/2006/relationships/image" Target="../media/image79.svg"/><Relationship Id="rId12" Type="http://schemas.openxmlformats.org/officeDocument/2006/relationships/image" Target="../media/image84.jp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8.png"/><Relationship Id="rId11" Type="http://schemas.openxmlformats.org/officeDocument/2006/relationships/image" Target="../media/image83.svg"/><Relationship Id="rId5" Type="http://schemas.openxmlformats.org/officeDocument/2006/relationships/image" Target="../media/image77.sv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svg"/></Relationships>
</file>

<file path=ppt/slides/_rels/slide16.xml.rels><?xml version="1.0" encoding="UTF-8" standalone="yes"?>
<Relationships xmlns="http://schemas.openxmlformats.org/package/2006/relationships"><Relationship Id="rId8" Type="http://schemas.openxmlformats.org/officeDocument/2006/relationships/image" Target="../media/image79.svg"/><Relationship Id="rId13" Type="http://schemas.openxmlformats.org/officeDocument/2006/relationships/image" Target="../media/image88.pn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7.svg"/><Relationship Id="rId11" Type="http://schemas.openxmlformats.org/officeDocument/2006/relationships/image" Target="../media/image84.jpg"/><Relationship Id="rId5" Type="http://schemas.openxmlformats.org/officeDocument/2006/relationships/image" Target="../media/image76.png"/><Relationship Id="rId10" Type="http://schemas.openxmlformats.org/officeDocument/2006/relationships/image" Target="../media/image86.svg"/><Relationship Id="rId4" Type="http://schemas.openxmlformats.org/officeDocument/2006/relationships/image" Target="../media/image75.svg"/><Relationship Id="rId9" Type="http://schemas.openxmlformats.org/officeDocument/2006/relationships/image" Target="../media/image85.png"/></Relationships>
</file>

<file path=ppt/slides/_rels/slide17.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0.svg"/><Relationship Id="rId7" Type="http://schemas.openxmlformats.org/officeDocument/2006/relationships/image" Target="../media/image94.svg"/><Relationship Id="rId12" Type="http://schemas.openxmlformats.org/officeDocument/2006/relationships/image" Target="../media/image99.jpg"/><Relationship Id="rId2" Type="http://schemas.openxmlformats.org/officeDocument/2006/relationships/image" Target="../media/image89.png"/><Relationship Id="rId1" Type="http://schemas.openxmlformats.org/officeDocument/2006/relationships/slideLayout" Target="../slideLayouts/slideLayout2.xml"/><Relationship Id="rId6" Type="http://schemas.openxmlformats.org/officeDocument/2006/relationships/image" Target="../media/image93.png"/><Relationship Id="rId11" Type="http://schemas.openxmlformats.org/officeDocument/2006/relationships/image" Target="../media/image98.svg"/><Relationship Id="rId5" Type="http://schemas.openxmlformats.org/officeDocument/2006/relationships/image" Target="../media/image92.svg"/><Relationship Id="rId10" Type="http://schemas.openxmlformats.org/officeDocument/2006/relationships/image" Target="../media/image97.png"/><Relationship Id="rId4" Type="http://schemas.openxmlformats.org/officeDocument/2006/relationships/image" Target="../media/image91.png"/><Relationship Id="rId9" Type="http://schemas.openxmlformats.org/officeDocument/2006/relationships/image" Target="../media/image96.svg"/></Relationships>
</file>

<file path=ppt/slides/_rels/slide18.xml.rels><?xml version="1.0" encoding="UTF-8" standalone="yes"?>
<Relationships xmlns="http://schemas.openxmlformats.org/package/2006/relationships"><Relationship Id="rId8" Type="http://schemas.openxmlformats.org/officeDocument/2006/relationships/image" Target="../media/image94.svg"/><Relationship Id="rId13" Type="http://schemas.openxmlformats.org/officeDocument/2006/relationships/image" Target="../media/image103.png"/><Relationship Id="rId3" Type="http://schemas.openxmlformats.org/officeDocument/2006/relationships/image" Target="../media/image89.png"/><Relationship Id="rId7" Type="http://schemas.openxmlformats.org/officeDocument/2006/relationships/image" Target="../media/image93.png"/><Relationship Id="rId12" Type="http://schemas.openxmlformats.org/officeDocument/2006/relationships/image" Target="../media/image10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2.svg"/><Relationship Id="rId11" Type="http://schemas.openxmlformats.org/officeDocument/2006/relationships/image" Target="../media/image99.jpg"/><Relationship Id="rId5" Type="http://schemas.openxmlformats.org/officeDocument/2006/relationships/image" Target="../media/image91.png"/><Relationship Id="rId10" Type="http://schemas.openxmlformats.org/officeDocument/2006/relationships/image" Target="../media/image101.svg"/><Relationship Id="rId4" Type="http://schemas.openxmlformats.org/officeDocument/2006/relationships/image" Target="../media/image90.svg"/><Relationship Id="rId9" Type="http://schemas.openxmlformats.org/officeDocument/2006/relationships/image" Target="../media/image100.png"/></Relationships>
</file>

<file path=ppt/slides/_rels/slide1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svg"/><Relationship Id="rId7" Type="http://schemas.openxmlformats.org/officeDocument/2006/relationships/image" Target="../media/image49.svg"/><Relationship Id="rId12" Type="http://schemas.openxmlformats.org/officeDocument/2006/relationships/image" Target="../media/image104.jp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48.png"/><Relationship Id="rId11" Type="http://schemas.openxmlformats.org/officeDocument/2006/relationships/image" Target="../media/image53.svg"/><Relationship Id="rId5" Type="http://schemas.openxmlformats.org/officeDocument/2006/relationships/image" Target="../media/image47.sv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sv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10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7.svg"/><Relationship Id="rId11" Type="http://schemas.openxmlformats.org/officeDocument/2006/relationships/image" Target="../media/image104.jpg"/><Relationship Id="rId5" Type="http://schemas.openxmlformats.org/officeDocument/2006/relationships/image" Target="../media/image46.png"/><Relationship Id="rId10" Type="http://schemas.openxmlformats.org/officeDocument/2006/relationships/image" Target="../media/image56.svg"/><Relationship Id="rId4" Type="http://schemas.openxmlformats.org/officeDocument/2006/relationships/image" Target="../media/image45.svg"/><Relationship Id="rId9" Type="http://schemas.openxmlformats.org/officeDocument/2006/relationships/image" Target="../media/image55.png"/></Relationships>
</file>

<file path=ppt/slides/_rels/slide21.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svg"/><Relationship Id="rId7" Type="http://schemas.openxmlformats.org/officeDocument/2006/relationships/image" Target="../media/image79.svg"/><Relationship Id="rId12" Type="http://schemas.openxmlformats.org/officeDocument/2006/relationships/image" Target="../media/image106.jp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8.png"/><Relationship Id="rId11" Type="http://schemas.openxmlformats.org/officeDocument/2006/relationships/image" Target="../media/image83.svg"/><Relationship Id="rId5" Type="http://schemas.openxmlformats.org/officeDocument/2006/relationships/image" Target="../media/image77.sv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svg"/></Relationships>
</file>

<file path=ppt/slides/_rels/slide22.xml.rels><?xml version="1.0" encoding="UTF-8" standalone="yes"?>
<Relationships xmlns="http://schemas.openxmlformats.org/package/2006/relationships"><Relationship Id="rId8" Type="http://schemas.openxmlformats.org/officeDocument/2006/relationships/image" Target="../media/image79.svg"/><Relationship Id="rId13" Type="http://schemas.openxmlformats.org/officeDocument/2006/relationships/image" Target="../media/image108.sv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10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7.svg"/><Relationship Id="rId11" Type="http://schemas.openxmlformats.org/officeDocument/2006/relationships/image" Target="../media/image106.jpg"/><Relationship Id="rId5" Type="http://schemas.openxmlformats.org/officeDocument/2006/relationships/image" Target="../media/image76.png"/><Relationship Id="rId15" Type="http://schemas.openxmlformats.org/officeDocument/2006/relationships/image" Target="../media/image110.png"/><Relationship Id="rId10" Type="http://schemas.openxmlformats.org/officeDocument/2006/relationships/image" Target="../media/image86.svg"/><Relationship Id="rId4" Type="http://schemas.openxmlformats.org/officeDocument/2006/relationships/image" Target="../media/image75.svg"/><Relationship Id="rId9" Type="http://schemas.openxmlformats.org/officeDocument/2006/relationships/image" Target="../media/image85.png"/><Relationship Id="rId14" Type="http://schemas.openxmlformats.org/officeDocument/2006/relationships/image" Target="../media/image109.jpeg"/></Relationships>
</file>

<file path=ppt/slides/_rels/slide23.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jpg"/><Relationship Id="rId3" Type="http://schemas.openxmlformats.org/officeDocument/2006/relationships/image" Target="../media/image112.svg"/><Relationship Id="rId7" Type="http://schemas.openxmlformats.org/officeDocument/2006/relationships/image" Target="../media/image116.svg"/><Relationship Id="rId12" Type="http://schemas.openxmlformats.org/officeDocument/2006/relationships/image" Target="../media/image121.jpeg"/><Relationship Id="rId2" Type="http://schemas.openxmlformats.org/officeDocument/2006/relationships/image" Target="../media/image111.png"/><Relationship Id="rId1" Type="http://schemas.openxmlformats.org/officeDocument/2006/relationships/slideLayout" Target="../slideLayouts/slideLayout2.xml"/><Relationship Id="rId6" Type="http://schemas.openxmlformats.org/officeDocument/2006/relationships/image" Target="../media/image115.png"/><Relationship Id="rId11" Type="http://schemas.openxmlformats.org/officeDocument/2006/relationships/image" Target="../media/image120.svg"/><Relationship Id="rId5" Type="http://schemas.openxmlformats.org/officeDocument/2006/relationships/image" Target="../media/image114.svg"/><Relationship Id="rId10" Type="http://schemas.openxmlformats.org/officeDocument/2006/relationships/image" Target="../media/image119.png"/><Relationship Id="rId4" Type="http://schemas.openxmlformats.org/officeDocument/2006/relationships/image" Target="../media/image113.png"/><Relationship Id="rId9" Type="http://schemas.openxmlformats.org/officeDocument/2006/relationships/image" Target="../media/image118.svg"/></Relationships>
</file>

<file path=ppt/slides/_rels/slide24.xml.rels><?xml version="1.0" encoding="UTF-8" standalone="yes"?>
<Relationships xmlns="http://schemas.openxmlformats.org/package/2006/relationships"><Relationship Id="rId8" Type="http://schemas.openxmlformats.org/officeDocument/2006/relationships/image" Target="../media/image116.svg"/><Relationship Id="rId13" Type="http://schemas.openxmlformats.org/officeDocument/2006/relationships/image" Target="../media/image125.png"/><Relationship Id="rId18" Type="http://schemas.openxmlformats.org/officeDocument/2006/relationships/image" Target="../media/image130.png"/><Relationship Id="rId3" Type="http://schemas.openxmlformats.org/officeDocument/2006/relationships/image" Target="../media/image111.png"/><Relationship Id="rId7" Type="http://schemas.openxmlformats.org/officeDocument/2006/relationships/image" Target="../media/image115.png"/><Relationship Id="rId12" Type="http://schemas.openxmlformats.org/officeDocument/2006/relationships/image" Target="../media/image122.jpg"/><Relationship Id="rId17" Type="http://schemas.openxmlformats.org/officeDocument/2006/relationships/image" Target="../media/image129.jpeg"/><Relationship Id="rId2" Type="http://schemas.openxmlformats.org/officeDocument/2006/relationships/notesSlide" Target="../notesSlides/notesSlide9.xml"/><Relationship Id="rId16" Type="http://schemas.openxmlformats.org/officeDocument/2006/relationships/image" Target="../media/image128.svg"/><Relationship Id="rId1" Type="http://schemas.openxmlformats.org/officeDocument/2006/relationships/slideLayout" Target="../slideLayouts/slideLayout2.xml"/><Relationship Id="rId6" Type="http://schemas.openxmlformats.org/officeDocument/2006/relationships/image" Target="../media/image114.svg"/><Relationship Id="rId11" Type="http://schemas.openxmlformats.org/officeDocument/2006/relationships/image" Target="../media/image121.jpeg"/><Relationship Id="rId5" Type="http://schemas.openxmlformats.org/officeDocument/2006/relationships/image" Target="../media/image113.png"/><Relationship Id="rId15" Type="http://schemas.openxmlformats.org/officeDocument/2006/relationships/image" Target="../media/image127.png"/><Relationship Id="rId10" Type="http://schemas.openxmlformats.org/officeDocument/2006/relationships/image" Target="../media/image124.svg"/><Relationship Id="rId4" Type="http://schemas.openxmlformats.org/officeDocument/2006/relationships/image" Target="../media/image112.svg"/><Relationship Id="rId9" Type="http://schemas.openxmlformats.org/officeDocument/2006/relationships/image" Target="../media/image123.png"/><Relationship Id="rId14" Type="http://schemas.openxmlformats.org/officeDocument/2006/relationships/image" Target="../media/image126.svg"/></Relationships>
</file>

<file path=ppt/slides/_rels/slide25.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131.jpg"/><Relationship Id="rId3" Type="http://schemas.openxmlformats.org/officeDocument/2006/relationships/image" Target="../media/image60.svg"/><Relationship Id="rId7" Type="http://schemas.openxmlformats.org/officeDocument/2006/relationships/image" Target="../media/image64.svg"/><Relationship Id="rId12" Type="http://schemas.openxmlformats.org/officeDocument/2006/relationships/image" Target="../media/image121.jpeg"/><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63.png"/><Relationship Id="rId11" Type="http://schemas.openxmlformats.org/officeDocument/2006/relationships/image" Target="../media/image68.svg"/><Relationship Id="rId5" Type="http://schemas.openxmlformats.org/officeDocument/2006/relationships/image" Target="../media/image62.sv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svg"/></Relationships>
</file>

<file path=ppt/slides/_rels/slide26.xml.rels><?xml version="1.0" encoding="UTF-8" standalone="yes"?>
<Relationships xmlns="http://schemas.openxmlformats.org/package/2006/relationships"><Relationship Id="rId8" Type="http://schemas.openxmlformats.org/officeDocument/2006/relationships/image" Target="../media/image64.svg"/><Relationship Id="rId13" Type="http://schemas.openxmlformats.org/officeDocument/2006/relationships/image" Target="../media/image132.jp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131.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2.svg"/><Relationship Id="rId11" Type="http://schemas.openxmlformats.org/officeDocument/2006/relationships/image" Target="../media/image121.jpeg"/><Relationship Id="rId5" Type="http://schemas.openxmlformats.org/officeDocument/2006/relationships/image" Target="../media/image61.png"/><Relationship Id="rId10" Type="http://schemas.openxmlformats.org/officeDocument/2006/relationships/image" Target="../media/image71.svg"/><Relationship Id="rId4" Type="http://schemas.openxmlformats.org/officeDocument/2006/relationships/image" Target="../media/image60.svg"/><Relationship Id="rId9" Type="http://schemas.openxmlformats.org/officeDocument/2006/relationships/image" Target="../media/image70.png"/><Relationship Id="rId14" Type="http://schemas.openxmlformats.org/officeDocument/2006/relationships/image" Target="../media/image133.png"/></Relationships>
</file>

<file path=ppt/slides/_rels/slide27.xml.rels><?xml version="1.0" encoding="UTF-8" standalone="yes"?>
<Relationships xmlns="http://schemas.openxmlformats.org/package/2006/relationships"><Relationship Id="rId8" Type="http://schemas.openxmlformats.org/officeDocument/2006/relationships/image" Target="../media/image140.png"/><Relationship Id="rId13" Type="http://schemas.openxmlformats.org/officeDocument/2006/relationships/image" Target="../media/image144.jpg"/><Relationship Id="rId3" Type="http://schemas.openxmlformats.org/officeDocument/2006/relationships/image" Target="../media/image135.svg"/><Relationship Id="rId7" Type="http://schemas.openxmlformats.org/officeDocument/2006/relationships/image" Target="../media/image139.svg"/><Relationship Id="rId12" Type="http://schemas.openxmlformats.org/officeDocument/2006/relationships/image" Target="../media/image121.jpeg"/><Relationship Id="rId2" Type="http://schemas.openxmlformats.org/officeDocument/2006/relationships/image" Target="../media/image134.png"/><Relationship Id="rId1" Type="http://schemas.openxmlformats.org/officeDocument/2006/relationships/slideLayout" Target="../slideLayouts/slideLayout2.xml"/><Relationship Id="rId6" Type="http://schemas.openxmlformats.org/officeDocument/2006/relationships/image" Target="../media/image138.png"/><Relationship Id="rId11" Type="http://schemas.openxmlformats.org/officeDocument/2006/relationships/image" Target="../media/image143.svg"/><Relationship Id="rId5" Type="http://schemas.openxmlformats.org/officeDocument/2006/relationships/image" Target="../media/image137.svg"/><Relationship Id="rId10" Type="http://schemas.openxmlformats.org/officeDocument/2006/relationships/image" Target="../media/image142.png"/><Relationship Id="rId4" Type="http://schemas.openxmlformats.org/officeDocument/2006/relationships/image" Target="../media/image136.png"/><Relationship Id="rId9" Type="http://schemas.openxmlformats.org/officeDocument/2006/relationships/image" Target="../media/image141.svg"/></Relationships>
</file>

<file path=ppt/slides/_rels/slide28.xml.rels><?xml version="1.0" encoding="UTF-8" standalone="yes"?>
<Relationships xmlns="http://schemas.openxmlformats.org/package/2006/relationships"><Relationship Id="rId8" Type="http://schemas.openxmlformats.org/officeDocument/2006/relationships/image" Target="../media/image139.svg"/><Relationship Id="rId13" Type="http://schemas.openxmlformats.org/officeDocument/2006/relationships/image" Target="../media/image147.png"/><Relationship Id="rId3" Type="http://schemas.openxmlformats.org/officeDocument/2006/relationships/image" Target="../media/image134.png"/><Relationship Id="rId7" Type="http://schemas.openxmlformats.org/officeDocument/2006/relationships/image" Target="../media/image138.png"/><Relationship Id="rId12" Type="http://schemas.openxmlformats.org/officeDocument/2006/relationships/image" Target="../media/image144.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37.svg"/><Relationship Id="rId11" Type="http://schemas.openxmlformats.org/officeDocument/2006/relationships/image" Target="../media/image121.jpeg"/><Relationship Id="rId5" Type="http://schemas.openxmlformats.org/officeDocument/2006/relationships/image" Target="../media/image136.png"/><Relationship Id="rId10" Type="http://schemas.openxmlformats.org/officeDocument/2006/relationships/image" Target="../media/image146.svg"/><Relationship Id="rId4" Type="http://schemas.openxmlformats.org/officeDocument/2006/relationships/image" Target="../media/image135.svg"/><Relationship Id="rId9" Type="http://schemas.openxmlformats.org/officeDocument/2006/relationships/image" Target="../media/image145.png"/><Relationship Id="rId14" Type="http://schemas.openxmlformats.org/officeDocument/2006/relationships/image" Target="../media/image148.png"/></Relationships>
</file>

<file path=ppt/slides/_rels/slide2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49.jpg"/><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8" Type="http://schemas.openxmlformats.org/officeDocument/2006/relationships/image" Target="../media/image116.svg"/><Relationship Id="rId3" Type="http://schemas.openxmlformats.org/officeDocument/2006/relationships/image" Target="../media/image111.png"/><Relationship Id="rId7" Type="http://schemas.openxmlformats.org/officeDocument/2006/relationships/image" Target="../media/image115.png"/><Relationship Id="rId2" Type="http://schemas.openxmlformats.org/officeDocument/2006/relationships/image" Target="../media/image149.jpg"/><Relationship Id="rId1" Type="http://schemas.openxmlformats.org/officeDocument/2006/relationships/slideLayout" Target="../slideLayouts/slideLayout2.xml"/><Relationship Id="rId6" Type="http://schemas.openxmlformats.org/officeDocument/2006/relationships/image" Target="../media/image114.svg"/><Relationship Id="rId11" Type="http://schemas.openxmlformats.org/officeDocument/2006/relationships/image" Target="../media/image152.svg"/><Relationship Id="rId5" Type="http://schemas.openxmlformats.org/officeDocument/2006/relationships/image" Target="../media/image113.png"/><Relationship Id="rId10" Type="http://schemas.openxmlformats.org/officeDocument/2006/relationships/image" Target="../media/image151.png"/><Relationship Id="rId4" Type="http://schemas.openxmlformats.org/officeDocument/2006/relationships/image" Target="../media/image112.svg"/><Relationship Id="rId9" Type="http://schemas.openxmlformats.org/officeDocument/2006/relationships/image" Target="../media/image150.jp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9.JPG"/><Relationship Id="rId4" Type="http://schemas.openxmlformats.org/officeDocument/2006/relationships/image" Target="../media/image153.jpg"/></Relationships>
</file>

<file path=ppt/slides/_rels/slide32.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70.png"/><Relationship Id="rId7" Type="http://schemas.openxmlformats.org/officeDocument/2006/relationships/image" Target="../media/image153.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55.svg"/><Relationship Id="rId5" Type="http://schemas.openxmlformats.org/officeDocument/2006/relationships/image" Target="../media/image154.png"/><Relationship Id="rId4" Type="http://schemas.openxmlformats.org/officeDocument/2006/relationships/image" Target="../media/image71.svg"/><Relationship Id="rId9" Type="http://schemas.openxmlformats.org/officeDocument/2006/relationships/chart" Target="../charts/char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5" Type="http://schemas.openxmlformats.org/officeDocument/2006/relationships/image" Target="../media/image8.JP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svg"/><Relationship Id="rId7" Type="http://schemas.openxmlformats.org/officeDocument/2006/relationships/image" Target="../media/image17.svg"/><Relationship Id="rId12" Type="http://schemas.openxmlformats.org/officeDocument/2006/relationships/image" Target="../media/image22.jpe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svg"/><Relationship Id="rId5" Type="http://schemas.openxmlformats.org/officeDocument/2006/relationships/image" Target="../media/image15.sv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svg"/></Relationships>
</file>

<file path=ppt/slides/_rels/slide7.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27.svg"/><Relationship Id="rId3" Type="http://schemas.openxmlformats.org/officeDocument/2006/relationships/image" Target="../media/image13.svg"/><Relationship Id="rId7" Type="http://schemas.openxmlformats.org/officeDocument/2006/relationships/image" Target="../media/image17.svg"/><Relationship Id="rId12" Type="http://schemas.openxmlformats.org/officeDocument/2006/relationships/image" Target="../media/image26.png"/><Relationship Id="rId17" Type="http://schemas.openxmlformats.org/officeDocument/2006/relationships/image" Target="../media/image21.svg"/><Relationship Id="rId2" Type="http://schemas.openxmlformats.org/officeDocument/2006/relationships/image" Target="../media/image12.png"/><Relationship Id="rId16"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5.png"/><Relationship Id="rId5" Type="http://schemas.openxmlformats.org/officeDocument/2006/relationships/image" Target="../media/image15.svg"/><Relationship Id="rId15" Type="http://schemas.openxmlformats.org/officeDocument/2006/relationships/image" Target="../media/image19.svg"/><Relationship Id="rId10" Type="http://schemas.openxmlformats.org/officeDocument/2006/relationships/image" Target="../media/image24.svg"/><Relationship Id="rId4" Type="http://schemas.openxmlformats.org/officeDocument/2006/relationships/image" Target="../media/image14.png"/><Relationship Id="rId9" Type="http://schemas.openxmlformats.org/officeDocument/2006/relationships/image" Target="../media/image23.png"/><Relationship Id="rId1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9.svg"/><Relationship Id="rId7" Type="http://schemas.openxmlformats.org/officeDocument/2006/relationships/image" Target="../media/image13.svg"/><Relationship Id="rId12" Type="http://schemas.openxmlformats.org/officeDocument/2006/relationships/image" Target="../media/image28.jpe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21.svg"/><Relationship Id="rId10" Type="http://schemas.openxmlformats.org/officeDocument/2006/relationships/image" Target="../media/image16.png"/><Relationship Id="rId4" Type="http://schemas.openxmlformats.org/officeDocument/2006/relationships/image" Target="../media/image20.png"/><Relationship Id="rId9" Type="http://schemas.openxmlformats.org/officeDocument/2006/relationships/image" Target="../media/image15.svg"/></Relationships>
</file>

<file path=ppt/slides/_rels/slide9.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9.jpe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sv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2.sv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30.svg"/><Relationship Id="rId9"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56D5FD23-7A11-DE0C-2F2F-8773BA5E0CA9}"/>
              </a:ext>
            </a:extLst>
          </p:cNvPr>
          <p:cNvSpPr>
            <a:spLocks noGrp="1"/>
          </p:cNvSpPr>
          <p:nvPr>
            <p:ph type="body" sz="quarter" idx="10"/>
          </p:nvPr>
        </p:nvSpPr>
        <p:spPr/>
        <p:txBody>
          <a:bodyPr/>
          <a:lstStyle/>
          <a:p>
            <a:r>
              <a:rPr lang="en-US" dirty="0"/>
              <a:t>Janvier 2026</a:t>
            </a:r>
            <a:endParaRPr lang="fr-FR" dirty="0"/>
          </a:p>
        </p:txBody>
      </p:sp>
    </p:spTree>
    <p:extLst>
      <p:ext uri="{BB962C8B-B14F-4D97-AF65-F5344CB8AC3E}">
        <p14:creationId xmlns:p14="http://schemas.microsoft.com/office/powerpoint/2010/main" val="2798936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4DCF3EA-A959-1D54-8F5E-223F2F1CE100}"/>
              </a:ext>
            </a:extLst>
          </p:cNvPr>
          <p:cNvSpPr>
            <a:spLocks noGrp="1"/>
          </p:cNvSpPr>
          <p:nvPr>
            <p:ph type="title"/>
          </p:nvPr>
        </p:nvSpPr>
        <p:spPr/>
        <p:txBody>
          <a:bodyPr/>
          <a:lstStyle/>
          <a:p>
            <a:r>
              <a:rPr lang="en-US"/>
              <a:t>Parcours Sport Santé</a:t>
            </a:r>
            <a:endParaRPr lang="fr-FR"/>
          </a:p>
        </p:txBody>
      </p:sp>
      <p:sp>
        <p:nvSpPr>
          <p:cNvPr id="10" name="ZoneTexte 9">
            <a:extLst>
              <a:ext uri="{FF2B5EF4-FFF2-40B4-BE49-F238E27FC236}">
                <a16:creationId xmlns:a16="http://schemas.microsoft.com/office/drawing/2014/main" id="{E7118B3C-93AF-D821-145C-388BDA3E2D7C}"/>
              </a:ext>
            </a:extLst>
          </p:cNvPr>
          <p:cNvSpPr txBox="1"/>
          <p:nvPr/>
        </p:nvSpPr>
        <p:spPr>
          <a:xfrm>
            <a:off x="868928" y="2045635"/>
            <a:ext cx="1993421" cy="1261884"/>
          </a:xfrm>
          <a:prstGeom prst="rect">
            <a:avLst/>
          </a:prstGeom>
          <a:noFill/>
        </p:spPr>
        <p:txBody>
          <a:bodyPr wrap="square" rtlCol="0">
            <a:spAutoFit/>
          </a:bodyPr>
          <a:lstStyle/>
          <a:p>
            <a:pPr algn="ctr"/>
            <a:r>
              <a:rPr lang="en-US" sz="3600" b="1">
                <a:solidFill>
                  <a:schemeClr val="tx2"/>
                </a:solidFill>
                <a:latin typeface="Helvetica" panose="020B0604020202020204" pitchFamily="34" charset="0"/>
                <a:cs typeface="Helvetica" panose="020B0604020202020204" pitchFamily="34" charset="0"/>
              </a:rPr>
              <a:t>5 850</a:t>
            </a:r>
          </a:p>
          <a:p>
            <a:pPr algn="ctr"/>
            <a:r>
              <a:rPr lang="en-US" sz="2000">
                <a:latin typeface="Helvetica" panose="020B0604020202020204" pitchFamily="34" charset="0"/>
                <a:cs typeface="Helvetica" panose="020B0604020202020204" pitchFamily="34" charset="0"/>
              </a:rPr>
              <a:t>Parcours initiés</a:t>
            </a:r>
          </a:p>
          <a:p>
            <a:pPr algn="ctr"/>
            <a:r>
              <a:rPr lang="en-US" sz="2000">
                <a:latin typeface="Helvetica" panose="020B0604020202020204" pitchFamily="34" charset="0"/>
                <a:cs typeface="Helvetica" panose="020B0604020202020204" pitchFamily="34" charset="0"/>
              </a:rPr>
              <a:t>depuis 09/2022</a:t>
            </a:r>
            <a:endParaRPr lang="fr-FR" sz="2000">
              <a:latin typeface="Helvetica" panose="020B0604020202020204" pitchFamily="34" charset="0"/>
              <a:cs typeface="Helvetica" panose="020B0604020202020204" pitchFamily="34" charset="0"/>
            </a:endParaRPr>
          </a:p>
        </p:txBody>
      </p:sp>
      <p:sp>
        <p:nvSpPr>
          <p:cNvPr id="11" name="ZoneTexte 10">
            <a:extLst>
              <a:ext uri="{FF2B5EF4-FFF2-40B4-BE49-F238E27FC236}">
                <a16:creationId xmlns:a16="http://schemas.microsoft.com/office/drawing/2014/main" id="{C9031628-0662-680F-678A-15DEA76E15C8}"/>
              </a:ext>
            </a:extLst>
          </p:cNvPr>
          <p:cNvSpPr txBox="1"/>
          <p:nvPr/>
        </p:nvSpPr>
        <p:spPr>
          <a:xfrm>
            <a:off x="4595836" y="2285202"/>
            <a:ext cx="2704584" cy="707886"/>
          </a:xfrm>
          <a:prstGeom prst="rect">
            <a:avLst/>
          </a:prstGeom>
          <a:noFill/>
        </p:spPr>
        <p:txBody>
          <a:bodyPr wrap="square" rtlCol="0">
            <a:spAutoFit/>
          </a:bodyPr>
          <a:lstStyle/>
          <a:p>
            <a:pPr algn="ctr"/>
            <a:r>
              <a:rPr lang="fr-FR" sz="2000">
                <a:latin typeface="Helvetica" panose="020B0604020202020204" pitchFamily="34" charset="0"/>
                <a:cs typeface="Helvetica" panose="020B0604020202020204" pitchFamily="34" charset="0"/>
              </a:rPr>
              <a:t>Réseau Sport Santé</a:t>
            </a:r>
          </a:p>
          <a:p>
            <a:pPr algn="ctr"/>
            <a:r>
              <a:rPr lang="fr-FR" sz="2000">
                <a:latin typeface="Helvetica" panose="020B0604020202020204" pitchFamily="34" charset="0"/>
                <a:cs typeface="Helvetica" panose="020B0604020202020204" pitchFamily="34" charset="0"/>
              </a:rPr>
              <a:t>Maisons Sport Santé </a:t>
            </a:r>
          </a:p>
        </p:txBody>
      </p:sp>
      <p:grpSp>
        <p:nvGrpSpPr>
          <p:cNvPr id="22" name="Groupe 21">
            <a:extLst>
              <a:ext uri="{FF2B5EF4-FFF2-40B4-BE49-F238E27FC236}">
                <a16:creationId xmlns:a16="http://schemas.microsoft.com/office/drawing/2014/main" id="{C9C518BD-3A71-EF53-A7A8-B8C306582E1E}"/>
              </a:ext>
            </a:extLst>
          </p:cNvPr>
          <p:cNvGrpSpPr/>
          <p:nvPr/>
        </p:nvGrpSpPr>
        <p:grpSpPr>
          <a:xfrm>
            <a:off x="1453891" y="986124"/>
            <a:ext cx="975588" cy="844766"/>
            <a:chOff x="5743546" y="3084079"/>
            <a:chExt cx="764218" cy="696200"/>
          </a:xfrm>
          <a:solidFill>
            <a:schemeClr val="tx2"/>
          </a:solidFill>
        </p:grpSpPr>
        <p:grpSp>
          <p:nvGrpSpPr>
            <p:cNvPr id="23" name="Graphique 28" descr="Double itinéraire avec un chemin contour">
              <a:extLst>
                <a:ext uri="{FF2B5EF4-FFF2-40B4-BE49-F238E27FC236}">
                  <a16:creationId xmlns:a16="http://schemas.microsoft.com/office/drawing/2014/main" id="{ACE046E5-BF29-BEE1-10F9-3E884E3225B5}"/>
                </a:ext>
              </a:extLst>
            </p:cNvPr>
            <p:cNvGrpSpPr/>
            <p:nvPr/>
          </p:nvGrpSpPr>
          <p:grpSpPr>
            <a:xfrm>
              <a:off x="5743546" y="3337992"/>
              <a:ext cx="635287" cy="442287"/>
              <a:chOff x="5743546" y="3337992"/>
              <a:chExt cx="635287" cy="442287"/>
            </a:xfrm>
            <a:grpFill/>
          </p:grpSpPr>
          <p:sp>
            <p:nvSpPr>
              <p:cNvPr id="27" name="Forme libre : forme 26">
                <a:extLst>
                  <a:ext uri="{FF2B5EF4-FFF2-40B4-BE49-F238E27FC236}">
                    <a16:creationId xmlns:a16="http://schemas.microsoft.com/office/drawing/2014/main" id="{C39D6086-B10D-322D-9B50-1D7AE675E5EA}"/>
                  </a:ext>
                </a:extLst>
              </p:cNvPr>
              <p:cNvSpPr/>
              <p:nvPr/>
            </p:nvSpPr>
            <p:spPr>
              <a:xfrm>
                <a:off x="5743546" y="3385102"/>
                <a:ext cx="243333" cy="395177"/>
              </a:xfrm>
              <a:custGeom>
                <a:avLst/>
                <a:gdLst>
                  <a:gd name="connsiteX0" fmla="*/ 21133 w 243333"/>
                  <a:gd name="connsiteY0" fmla="*/ 53477 h 395177"/>
                  <a:gd name="connsiteX1" fmla="*/ 8348 w 243333"/>
                  <a:gd name="connsiteY1" fmla="*/ 166796 h 395177"/>
                  <a:gd name="connsiteX2" fmla="*/ 63554 w 243333"/>
                  <a:gd name="connsiteY2" fmla="*/ 288830 h 395177"/>
                  <a:gd name="connsiteX3" fmla="*/ 111207 w 243333"/>
                  <a:gd name="connsiteY3" fmla="*/ 388782 h 395177"/>
                  <a:gd name="connsiteX4" fmla="*/ 127026 w 243333"/>
                  <a:gd name="connsiteY4" fmla="*/ 393883 h 395177"/>
                  <a:gd name="connsiteX5" fmla="*/ 132126 w 243333"/>
                  <a:gd name="connsiteY5" fmla="*/ 388782 h 395177"/>
                  <a:gd name="connsiteX6" fmla="*/ 179779 w 243333"/>
                  <a:gd name="connsiteY6" fmla="*/ 288830 h 395177"/>
                  <a:gd name="connsiteX7" fmla="*/ 234986 w 243333"/>
                  <a:gd name="connsiteY7" fmla="*/ 166796 h 395177"/>
                  <a:gd name="connsiteX8" fmla="*/ 222201 w 243333"/>
                  <a:gd name="connsiteY8" fmla="*/ 53477 h 395177"/>
                  <a:gd name="connsiteX9" fmla="*/ 53879 w 243333"/>
                  <a:gd name="connsiteY9" fmla="*/ 20731 h 395177"/>
                  <a:gd name="connsiteX10" fmla="*/ 21133 w 243333"/>
                  <a:gd name="connsiteY10" fmla="*/ 53477 h 395177"/>
                  <a:gd name="connsiteX11" fmla="*/ 206479 w 243333"/>
                  <a:gd name="connsiteY11" fmla="*/ 64235 h 395177"/>
                  <a:gd name="connsiteX12" fmla="*/ 217392 w 243333"/>
                  <a:gd name="connsiteY12" fmla="*/ 159466 h 395177"/>
                  <a:gd name="connsiteX13" fmla="*/ 162583 w 243333"/>
                  <a:gd name="connsiteY13" fmla="*/ 280633 h 395177"/>
                  <a:gd name="connsiteX14" fmla="*/ 121753 w 243333"/>
                  <a:gd name="connsiteY14" fmla="*/ 366275 h 395177"/>
                  <a:gd name="connsiteX15" fmla="*/ 121580 w 243333"/>
                  <a:gd name="connsiteY15" fmla="*/ 366275 h 395177"/>
                  <a:gd name="connsiteX16" fmla="*/ 80909 w 243333"/>
                  <a:gd name="connsiteY16" fmla="*/ 280977 h 395177"/>
                  <a:gd name="connsiteX17" fmla="*/ 25937 w 243333"/>
                  <a:gd name="connsiteY17" fmla="*/ 159466 h 395177"/>
                  <a:gd name="connsiteX18" fmla="*/ 36938 w 243333"/>
                  <a:gd name="connsiteY18" fmla="*/ 64107 h 395177"/>
                  <a:gd name="connsiteX19" fmla="*/ 178822 w 243333"/>
                  <a:gd name="connsiteY19" fmla="*/ 36540 h 395177"/>
                  <a:gd name="connsiteX20" fmla="*/ 206476 w 243333"/>
                  <a:gd name="connsiteY20" fmla="*/ 64235 h 39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333" h="395177">
                    <a:moveTo>
                      <a:pt x="21133" y="53477"/>
                    </a:moveTo>
                    <a:cubicBezTo>
                      <a:pt x="-1492" y="86854"/>
                      <a:pt x="-6271" y="129217"/>
                      <a:pt x="8348" y="166796"/>
                    </a:cubicBezTo>
                    <a:lnTo>
                      <a:pt x="63554" y="288830"/>
                    </a:lnTo>
                    <a:lnTo>
                      <a:pt x="111207" y="388782"/>
                    </a:lnTo>
                    <a:cubicBezTo>
                      <a:pt x="114166" y="394559"/>
                      <a:pt x="121249" y="396842"/>
                      <a:pt x="127026" y="393883"/>
                    </a:cubicBezTo>
                    <a:cubicBezTo>
                      <a:pt x="129218" y="392759"/>
                      <a:pt x="131002" y="390975"/>
                      <a:pt x="132126" y="388782"/>
                    </a:cubicBezTo>
                    <a:lnTo>
                      <a:pt x="179779" y="288830"/>
                    </a:lnTo>
                    <a:lnTo>
                      <a:pt x="234986" y="166796"/>
                    </a:lnTo>
                    <a:cubicBezTo>
                      <a:pt x="249604" y="129217"/>
                      <a:pt x="244824" y="86854"/>
                      <a:pt x="222201" y="53477"/>
                    </a:cubicBezTo>
                    <a:cubicBezTo>
                      <a:pt x="184762" y="-2046"/>
                      <a:pt x="109402" y="-16707"/>
                      <a:pt x="53879" y="20731"/>
                    </a:cubicBezTo>
                    <a:cubicBezTo>
                      <a:pt x="40961" y="29442"/>
                      <a:pt x="29842" y="40559"/>
                      <a:pt x="21133" y="53477"/>
                    </a:cubicBezTo>
                    <a:close/>
                    <a:moveTo>
                      <a:pt x="206479" y="64235"/>
                    </a:moveTo>
                    <a:cubicBezTo>
                      <a:pt x="225471" y="92283"/>
                      <a:pt x="229547" y="127847"/>
                      <a:pt x="217392" y="159466"/>
                    </a:cubicBezTo>
                    <a:lnTo>
                      <a:pt x="162583" y="280633"/>
                    </a:lnTo>
                    <a:lnTo>
                      <a:pt x="121753" y="366275"/>
                    </a:lnTo>
                    <a:cubicBezTo>
                      <a:pt x="121705" y="366371"/>
                      <a:pt x="121628" y="366371"/>
                      <a:pt x="121580" y="366275"/>
                    </a:cubicBezTo>
                    <a:lnTo>
                      <a:pt x="80909" y="280977"/>
                    </a:lnTo>
                    <a:lnTo>
                      <a:pt x="25937" y="159466"/>
                    </a:lnTo>
                    <a:cubicBezTo>
                      <a:pt x="13774" y="127795"/>
                      <a:pt x="17884" y="92176"/>
                      <a:pt x="36938" y="64107"/>
                    </a:cubicBezTo>
                    <a:cubicBezTo>
                      <a:pt x="68506" y="17315"/>
                      <a:pt x="132029" y="4972"/>
                      <a:pt x="178822" y="36540"/>
                    </a:cubicBezTo>
                    <a:cubicBezTo>
                      <a:pt x="189738" y="43904"/>
                      <a:pt x="199128" y="53308"/>
                      <a:pt x="206476" y="64235"/>
                    </a:cubicBezTo>
                    <a:close/>
                  </a:path>
                </a:pathLst>
              </a:custGeom>
              <a:grpFill/>
              <a:ln w="9525"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7AE2CE6A-AC6D-11A6-A625-A5183E1E1517}"/>
                  </a:ext>
                </a:extLst>
              </p:cNvPr>
              <p:cNvSpPr/>
              <p:nvPr/>
            </p:nvSpPr>
            <p:spPr>
              <a:xfrm>
                <a:off x="6056369" y="3741762"/>
                <a:ext cx="28942" cy="19548"/>
              </a:xfrm>
              <a:custGeom>
                <a:avLst/>
                <a:gdLst>
                  <a:gd name="connsiteX0" fmla="*/ 224 w 28942"/>
                  <a:gd name="connsiteY0" fmla="*/ 19548 h 19548"/>
                  <a:gd name="connsiteX1" fmla="*/ 28943 w 28942"/>
                  <a:gd name="connsiteY1" fmla="*/ 19045 h 19548"/>
                  <a:gd name="connsiteX2" fmla="*/ 28486 w 28942"/>
                  <a:gd name="connsiteY2" fmla="*/ 0 h 19548"/>
                  <a:gd name="connsiteX3" fmla="*/ 0 w 28942"/>
                  <a:gd name="connsiteY3" fmla="*/ 498 h 19548"/>
                </a:gdLst>
                <a:ahLst/>
                <a:cxnLst>
                  <a:cxn ang="0">
                    <a:pos x="connsiteX0" y="connsiteY0"/>
                  </a:cxn>
                  <a:cxn ang="0">
                    <a:pos x="connsiteX1" y="connsiteY1"/>
                  </a:cxn>
                  <a:cxn ang="0">
                    <a:pos x="connsiteX2" y="connsiteY2"/>
                  </a:cxn>
                  <a:cxn ang="0">
                    <a:pos x="connsiteX3" y="connsiteY3"/>
                  </a:cxn>
                </a:cxnLst>
                <a:rect l="l" t="t" r="r" b="b"/>
                <a:pathLst>
                  <a:path w="28942" h="19548">
                    <a:moveTo>
                      <a:pt x="224" y="19548"/>
                    </a:moveTo>
                    <a:cubicBezTo>
                      <a:pt x="9654" y="19439"/>
                      <a:pt x="19251" y="19276"/>
                      <a:pt x="28943" y="19045"/>
                    </a:cubicBezTo>
                    <a:lnTo>
                      <a:pt x="28486" y="0"/>
                    </a:lnTo>
                    <a:cubicBezTo>
                      <a:pt x="18878" y="231"/>
                      <a:pt x="9357" y="389"/>
                      <a:pt x="0" y="498"/>
                    </a:cubicBezTo>
                    <a:close/>
                  </a:path>
                </a:pathLst>
              </a:custGeom>
              <a:grpFill/>
              <a:ln w="9525"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C5764D62-4CB3-A74E-CC19-0CEED37DEE3A}"/>
                  </a:ext>
                </a:extLst>
              </p:cNvPr>
              <p:cNvSpPr/>
              <p:nvPr/>
            </p:nvSpPr>
            <p:spPr>
              <a:xfrm>
                <a:off x="6098000" y="3376850"/>
                <a:ext cx="34392" cy="31051"/>
              </a:xfrm>
              <a:custGeom>
                <a:avLst/>
                <a:gdLst>
                  <a:gd name="connsiteX0" fmla="*/ 34393 w 34392"/>
                  <a:gd name="connsiteY0" fmla="*/ 17027 h 31051"/>
                  <a:gd name="connsiteX1" fmla="*/ 25854 w 34392"/>
                  <a:gd name="connsiteY1" fmla="*/ 0 h 31051"/>
                  <a:gd name="connsiteX2" fmla="*/ 0 w 34392"/>
                  <a:gd name="connsiteY2" fmla="*/ 15996 h 31051"/>
                  <a:gd name="connsiteX3" fmla="*/ 11674 w 34392"/>
                  <a:gd name="connsiteY3" fmla="*/ 31051 h 31051"/>
                  <a:gd name="connsiteX4" fmla="*/ 34393 w 34392"/>
                  <a:gd name="connsiteY4" fmla="*/ 17027 h 3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2" h="31051">
                    <a:moveTo>
                      <a:pt x="34393" y="17027"/>
                    </a:moveTo>
                    <a:lnTo>
                      <a:pt x="25854" y="0"/>
                    </a:lnTo>
                    <a:cubicBezTo>
                      <a:pt x="16740" y="4485"/>
                      <a:pt x="8082" y="9842"/>
                      <a:pt x="0" y="15996"/>
                    </a:cubicBezTo>
                    <a:lnTo>
                      <a:pt x="11674" y="31051"/>
                    </a:lnTo>
                    <a:cubicBezTo>
                      <a:pt x="18779" y="25657"/>
                      <a:pt x="26387" y="20961"/>
                      <a:pt x="34393" y="17027"/>
                    </a:cubicBezTo>
                    <a:close/>
                  </a:path>
                </a:pathLst>
              </a:custGeom>
              <a:grpFill/>
              <a:ln w="9525" cap="flat">
                <a:noFill/>
                <a:prstDash val="solid"/>
                <a:miter/>
              </a:ln>
            </p:spPr>
            <p:txBody>
              <a:bodyPr rtlCol="0" anchor="ctr"/>
              <a:lstStyle/>
              <a:p>
                <a:endParaRPr lang="fr-FR"/>
              </a:p>
            </p:txBody>
          </p:sp>
          <p:sp>
            <p:nvSpPr>
              <p:cNvPr id="30" name="Forme libre : forme 29">
                <a:extLst>
                  <a:ext uri="{FF2B5EF4-FFF2-40B4-BE49-F238E27FC236}">
                    <a16:creationId xmlns:a16="http://schemas.microsoft.com/office/drawing/2014/main" id="{69B0E358-94B6-98F1-B586-16CB4A55781A}"/>
                  </a:ext>
                </a:extLst>
              </p:cNvPr>
              <p:cNvSpPr/>
              <p:nvPr/>
            </p:nvSpPr>
            <p:spPr>
              <a:xfrm>
                <a:off x="6066085" y="3415950"/>
                <a:ext cx="26342" cy="32341"/>
              </a:xfrm>
              <a:custGeom>
                <a:avLst/>
                <a:gdLst>
                  <a:gd name="connsiteX0" fmla="*/ 26342 w 26342"/>
                  <a:gd name="connsiteY0" fmla="*/ 10203 h 32341"/>
                  <a:gd name="connsiteX1" fmla="*/ 10259 w 26342"/>
                  <a:gd name="connsiteY1" fmla="*/ 0 h 32341"/>
                  <a:gd name="connsiteX2" fmla="*/ 0 w 26342"/>
                  <a:gd name="connsiteY2" fmla="*/ 31198 h 32341"/>
                  <a:gd name="connsiteX3" fmla="*/ 19013 w 26342"/>
                  <a:gd name="connsiteY3" fmla="*/ 32341 h 32341"/>
                  <a:gd name="connsiteX4" fmla="*/ 26342 w 26342"/>
                  <a:gd name="connsiteY4" fmla="*/ 10203 h 32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2" h="32341">
                    <a:moveTo>
                      <a:pt x="26342" y="10203"/>
                    </a:moveTo>
                    <a:lnTo>
                      <a:pt x="10259" y="0"/>
                    </a:lnTo>
                    <a:cubicBezTo>
                      <a:pt x="4223" y="9349"/>
                      <a:pt x="691" y="20092"/>
                      <a:pt x="0" y="31198"/>
                    </a:cubicBezTo>
                    <a:lnTo>
                      <a:pt x="19013" y="32341"/>
                    </a:lnTo>
                    <a:cubicBezTo>
                      <a:pt x="19492" y="24451"/>
                      <a:pt x="22018" y="16821"/>
                      <a:pt x="26342" y="10203"/>
                    </a:cubicBezTo>
                    <a:close/>
                  </a:path>
                </a:pathLst>
              </a:custGeom>
              <a:grpFill/>
              <a:ln w="9525" cap="flat">
                <a:noFill/>
                <a:prstDash val="solid"/>
                <a:miter/>
              </a:ln>
            </p:spPr>
            <p:txBody>
              <a:bodyPr rtlCol="0" anchor="ctr"/>
              <a:lstStyle/>
              <a:p>
                <a:endParaRPr lang="fr-FR"/>
              </a:p>
            </p:txBody>
          </p:sp>
          <p:sp>
            <p:nvSpPr>
              <p:cNvPr id="31" name="Forme libre : forme 30">
                <a:extLst>
                  <a:ext uri="{FF2B5EF4-FFF2-40B4-BE49-F238E27FC236}">
                    <a16:creationId xmlns:a16="http://schemas.microsoft.com/office/drawing/2014/main" id="{E01D79B4-D7AC-EA8A-ED12-4B3367932CDD}"/>
                  </a:ext>
                </a:extLst>
              </p:cNvPr>
              <p:cNvSpPr/>
              <p:nvPr/>
            </p:nvSpPr>
            <p:spPr>
              <a:xfrm>
                <a:off x="5999254" y="3742429"/>
                <a:ext cx="28641" cy="19088"/>
              </a:xfrm>
              <a:custGeom>
                <a:avLst/>
                <a:gdLst>
                  <a:gd name="connsiteX0" fmla="*/ 28604 w 28641"/>
                  <a:gd name="connsiteY0" fmla="*/ 29 h 19088"/>
                  <a:gd name="connsiteX1" fmla="*/ 18945 w 28641"/>
                  <a:gd name="connsiteY1" fmla="*/ 38 h 19088"/>
                  <a:gd name="connsiteX2" fmla="*/ 76 w 28641"/>
                  <a:gd name="connsiteY2" fmla="*/ 0 h 19088"/>
                  <a:gd name="connsiteX3" fmla="*/ 0 w 28641"/>
                  <a:gd name="connsiteY3" fmla="*/ 19050 h 19088"/>
                  <a:gd name="connsiteX4" fmla="*/ 18945 w 28641"/>
                  <a:gd name="connsiteY4" fmla="*/ 19088 h 19088"/>
                  <a:gd name="connsiteX5" fmla="*/ 28642 w 28641"/>
                  <a:gd name="connsiteY5" fmla="*/ 19079 h 19088"/>
                  <a:gd name="connsiteX6" fmla="*/ 28604 w 28641"/>
                  <a:gd name="connsiteY6" fmla="*/ 29 h 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1" h="19088">
                    <a:moveTo>
                      <a:pt x="28604" y="29"/>
                    </a:moveTo>
                    <a:lnTo>
                      <a:pt x="18945" y="38"/>
                    </a:lnTo>
                    <a:lnTo>
                      <a:pt x="76" y="0"/>
                    </a:lnTo>
                    <a:lnTo>
                      <a:pt x="0" y="19050"/>
                    </a:lnTo>
                    <a:lnTo>
                      <a:pt x="18945" y="19088"/>
                    </a:lnTo>
                    <a:lnTo>
                      <a:pt x="28642" y="19079"/>
                    </a:lnTo>
                    <a:lnTo>
                      <a:pt x="28604" y="29"/>
                    </a:lnTo>
                    <a:close/>
                  </a:path>
                </a:pathLst>
              </a:custGeom>
              <a:grpFill/>
              <a:ln w="9525" cap="flat">
                <a:noFill/>
                <a:prstDash val="solid"/>
                <a:miter/>
              </a:ln>
            </p:spPr>
            <p:txBody>
              <a:bodyPr rtlCol="0" anchor="ctr"/>
              <a:lstStyle/>
              <a:p>
                <a:endParaRPr lang="fr-FR"/>
              </a:p>
            </p:txBody>
          </p:sp>
          <p:sp>
            <p:nvSpPr>
              <p:cNvPr id="32" name="Forme libre : forme 31">
                <a:extLst>
                  <a:ext uri="{FF2B5EF4-FFF2-40B4-BE49-F238E27FC236}">
                    <a16:creationId xmlns:a16="http://schemas.microsoft.com/office/drawing/2014/main" id="{8DEFF00E-7A96-8A8B-FDAB-9AC98FA904F4}"/>
                  </a:ext>
                </a:extLst>
              </p:cNvPr>
              <p:cNvSpPr/>
              <p:nvPr/>
            </p:nvSpPr>
            <p:spPr>
              <a:xfrm>
                <a:off x="6174433" y="3521034"/>
                <a:ext cx="32532" cy="25589"/>
              </a:xfrm>
              <a:custGeom>
                <a:avLst/>
                <a:gdLst>
                  <a:gd name="connsiteX0" fmla="*/ 32533 w 32532"/>
                  <a:gd name="connsiteY0" fmla="*/ 7111 h 25589"/>
                  <a:gd name="connsiteX1" fmla="*/ 4976 w 32532"/>
                  <a:gd name="connsiteY1" fmla="*/ 0 h 25589"/>
                  <a:gd name="connsiteX2" fmla="*/ 0 w 32532"/>
                  <a:gd name="connsiteY2" fmla="*/ 18390 h 25589"/>
                  <a:gd name="connsiteX3" fmla="*/ 27891 w 32532"/>
                  <a:gd name="connsiteY3" fmla="*/ 25590 h 25589"/>
                </a:gdLst>
                <a:ahLst/>
                <a:cxnLst>
                  <a:cxn ang="0">
                    <a:pos x="connsiteX0" y="connsiteY0"/>
                  </a:cxn>
                  <a:cxn ang="0">
                    <a:pos x="connsiteX1" y="connsiteY1"/>
                  </a:cxn>
                  <a:cxn ang="0">
                    <a:pos x="connsiteX2" y="connsiteY2"/>
                  </a:cxn>
                  <a:cxn ang="0">
                    <a:pos x="connsiteX3" y="connsiteY3"/>
                  </a:cxn>
                </a:cxnLst>
                <a:rect l="l" t="t" r="r" b="b"/>
                <a:pathLst>
                  <a:path w="32532" h="25589">
                    <a:moveTo>
                      <a:pt x="32533" y="7111"/>
                    </a:moveTo>
                    <a:cubicBezTo>
                      <a:pt x="23198" y="4767"/>
                      <a:pt x="13959" y="2433"/>
                      <a:pt x="4976" y="0"/>
                    </a:cubicBezTo>
                    <a:lnTo>
                      <a:pt x="0" y="18390"/>
                    </a:lnTo>
                    <a:cubicBezTo>
                      <a:pt x="9097" y="20850"/>
                      <a:pt x="18445" y="23217"/>
                      <a:pt x="27891" y="25590"/>
                    </a:cubicBezTo>
                    <a:close/>
                  </a:path>
                </a:pathLst>
              </a:custGeom>
              <a:grpFill/>
              <a:ln w="9525" cap="flat">
                <a:noFill/>
                <a:prstDash val="solid"/>
                <a:miter/>
              </a:ln>
            </p:spPr>
            <p:txBody>
              <a:bodyPr rtlCol="0" anchor="ctr"/>
              <a:lstStyle/>
              <a:p>
                <a:endParaRPr lang="fr-FR"/>
              </a:p>
            </p:txBody>
          </p:sp>
          <p:sp>
            <p:nvSpPr>
              <p:cNvPr id="33" name="Forme libre : forme 32">
                <a:extLst>
                  <a:ext uri="{FF2B5EF4-FFF2-40B4-BE49-F238E27FC236}">
                    <a16:creationId xmlns:a16="http://schemas.microsoft.com/office/drawing/2014/main" id="{18E256CD-9F1B-8A04-FB63-E4223784E95A}"/>
                  </a:ext>
                </a:extLst>
              </p:cNvPr>
              <p:cNvSpPr/>
              <p:nvPr/>
            </p:nvSpPr>
            <p:spPr>
              <a:xfrm>
                <a:off x="5942139" y="3742181"/>
                <a:ext cx="28630" cy="19156"/>
              </a:xfrm>
              <a:custGeom>
                <a:avLst/>
                <a:gdLst>
                  <a:gd name="connsiteX0" fmla="*/ 0 w 28630"/>
                  <a:gd name="connsiteY0" fmla="*/ 0 h 19156"/>
                  <a:gd name="connsiteX1" fmla="*/ 0 w 28630"/>
                  <a:gd name="connsiteY1" fmla="*/ 19050 h 19156"/>
                  <a:gd name="connsiteX2" fmla="*/ 28519 w 28630"/>
                  <a:gd name="connsiteY2" fmla="*/ 19157 h 19156"/>
                  <a:gd name="connsiteX3" fmla="*/ 28630 w 28630"/>
                  <a:gd name="connsiteY3" fmla="*/ 107 h 19156"/>
                  <a:gd name="connsiteX4" fmla="*/ 0 w 28630"/>
                  <a:gd name="connsiteY4" fmla="*/ 0 h 1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 h="19156">
                    <a:moveTo>
                      <a:pt x="0" y="0"/>
                    </a:moveTo>
                    <a:lnTo>
                      <a:pt x="0" y="19050"/>
                    </a:lnTo>
                    <a:cubicBezTo>
                      <a:pt x="8730" y="19050"/>
                      <a:pt x="18288" y="19099"/>
                      <a:pt x="28519" y="19157"/>
                    </a:cubicBezTo>
                    <a:lnTo>
                      <a:pt x="28630" y="107"/>
                    </a:lnTo>
                    <a:cubicBezTo>
                      <a:pt x="18357" y="44"/>
                      <a:pt x="8767" y="0"/>
                      <a:pt x="0" y="0"/>
                    </a:cubicBezTo>
                    <a:close/>
                  </a:path>
                </a:pathLst>
              </a:custGeom>
              <a:grpFill/>
              <a:ln w="9525" cap="flat">
                <a:noFill/>
                <a:prstDash val="solid"/>
                <a:miter/>
              </a:ln>
            </p:spPr>
            <p:txBody>
              <a:bodyPr rtlCol="0" anchor="ctr"/>
              <a:lstStyle/>
              <a:p>
                <a:endParaRPr lang="fr-FR"/>
              </a:p>
            </p:txBody>
          </p:sp>
          <p:sp>
            <p:nvSpPr>
              <p:cNvPr id="34" name="Forme libre : forme 33">
                <a:extLst>
                  <a:ext uri="{FF2B5EF4-FFF2-40B4-BE49-F238E27FC236}">
                    <a16:creationId xmlns:a16="http://schemas.microsoft.com/office/drawing/2014/main" id="{BB576DDC-81A3-EEAC-5D15-D3C5BEF72BDB}"/>
                  </a:ext>
                </a:extLst>
              </p:cNvPr>
              <p:cNvSpPr/>
              <p:nvPr/>
            </p:nvSpPr>
            <p:spPr>
              <a:xfrm>
                <a:off x="6072020" y="3471237"/>
                <a:ext cx="32369" cy="33256"/>
              </a:xfrm>
              <a:custGeom>
                <a:avLst/>
                <a:gdLst>
                  <a:gd name="connsiteX0" fmla="*/ 20435 w 32369"/>
                  <a:gd name="connsiteY0" fmla="*/ 33257 h 33256"/>
                  <a:gd name="connsiteX1" fmla="*/ 32370 w 32369"/>
                  <a:gd name="connsiteY1" fmla="*/ 18411 h 33256"/>
                  <a:gd name="connsiteX2" fmla="*/ 17240 w 32369"/>
                  <a:gd name="connsiteY2" fmla="*/ 0 h 33256"/>
                  <a:gd name="connsiteX3" fmla="*/ 0 w 32369"/>
                  <a:gd name="connsiteY3" fmla="*/ 8111 h 33256"/>
                  <a:gd name="connsiteX4" fmla="*/ 20435 w 32369"/>
                  <a:gd name="connsiteY4" fmla="*/ 33257 h 3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69" h="33256">
                    <a:moveTo>
                      <a:pt x="20435" y="33257"/>
                    </a:moveTo>
                    <a:lnTo>
                      <a:pt x="32370" y="18411"/>
                    </a:lnTo>
                    <a:cubicBezTo>
                      <a:pt x="25974" y="13524"/>
                      <a:pt x="20795" y="7222"/>
                      <a:pt x="17240" y="0"/>
                    </a:cubicBezTo>
                    <a:lnTo>
                      <a:pt x="0" y="8111"/>
                    </a:lnTo>
                    <a:cubicBezTo>
                      <a:pt x="4804" y="17942"/>
                      <a:pt x="11795" y="26543"/>
                      <a:pt x="20435" y="33257"/>
                    </a:cubicBezTo>
                    <a:close/>
                  </a:path>
                </a:pathLst>
              </a:custGeom>
              <a:grpFill/>
              <a:ln w="9525" cap="flat">
                <a:noFill/>
                <a:prstDash val="solid"/>
                <a:miter/>
              </a:ln>
            </p:spPr>
            <p:txBody>
              <a:bodyPr rtlCol="0" anchor="ctr"/>
              <a:lstStyle/>
              <a:p>
                <a:endParaRPr lang="fr-FR"/>
              </a:p>
            </p:txBody>
          </p:sp>
          <p:sp>
            <p:nvSpPr>
              <p:cNvPr id="35" name="Forme libre : forme 34">
                <a:extLst>
                  <a:ext uri="{FF2B5EF4-FFF2-40B4-BE49-F238E27FC236}">
                    <a16:creationId xmlns:a16="http://schemas.microsoft.com/office/drawing/2014/main" id="{D7AC9A1D-87C5-36D7-FCCF-EC0442047E9F}"/>
                  </a:ext>
                </a:extLst>
              </p:cNvPr>
              <p:cNvSpPr/>
              <p:nvPr/>
            </p:nvSpPr>
            <p:spPr>
              <a:xfrm>
                <a:off x="6207681" y="3344487"/>
                <a:ext cx="31602" cy="23859"/>
              </a:xfrm>
              <a:custGeom>
                <a:avLst/>
                <a:gdLst>
                  <a:gd name="connsiteX0" fmla="*/ 0 w 31602"/>
                  <a:gd name="connsiteY0" fmla="*/ 5208 h 23859"/>
                  <a:gd name="connsiteX1" fmla="*/ 3879 w 31602"/>
                  <a:gd name="connsiteY1" fmla="*/ 23859 h 23859"/>
                  <a:gd name="connsiteX2" fmla="*/ 31603 w 31602"/>
                  <a:gd name="connsiteY2" fmla="*/ 18818 h 23859"/>
                  <a:gd name="connsiteX3" fmla="*/ 28635 w 31602"/>
                  <a:gd name="connsiteY3" fmla="*/ 0 h 23859"/>
                  <a:gd name="connsiteX4" fmla="*/ 0 w 31602"/>
                  <a:gd name="connsiteY4" fmla="*/ 5208 h 23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2" h="23859">
                    <a:moveTo>
                      <a:pt x="0" y="5208"/>
                    </a:moveTo>
                    <a:lnTo>
                      <a:pt x="3879" y="23859"/>
                    </a:lnTo>
                    <a:cubicBezTo>
                      <a:pt x="12753" y="22015"/>
                      <a:pt x="22083" y="20320"/>
                      <a:pt x="31603" y="18818"/>
                    </a:cubicBezTo>
                    <a:lnTo>
                      <a:pt x="28635" y="0"/>
                    </a:lnTo>
                    <a:cubicBezTo>
                      <a:pt x="18811" y="1550"/>
                      <a:pt x="9176" y="3302"/>
                      <a:pt x="0" y="5208"/>
                    </a:cubicBezTo>
                    <a:close/>
                  </a:path>
                </a:pathLst>
              </a:custGeom>
              <a:grpFill/>
              <a:ln w="9525" cap="flat">
                <a:noFill/>
                <a:prstDash val="solid"/>
                <a:miter/>
              </a:ln>
            </p:spPr>
            <p:txBody>
              <a:bodyPr rtlCol="0" anchor="ctr"/>
              <a:lstStyle/>
              <a:p>
                <a:endParaRPr lang="fr-FR"/>
              </a:p>
            </p:txBody>
          </p:sp>
          <p:sp>
            <p:nvSpPr>
              <p:cNvPr id="36" name="Forme libre : forme 35">
                <a:extLst>
                  <a:ext uri="{FF2B5EF4-FFF2-40B4-BE49-F238E27FC236}">
                    <a16:creationId xmlns:a16="http://schemas.microsoft.com/office/drawing/2014/main" id="{4F09434A-E682-3DD4-C55F-C0F2F5BBA0C4}"/>
                  </a:ext>
                </a:extLst>
              </p:cNvPr>
              <p:cNvSpPr/>
              <p:nvPr/>
            </p:nvSpPr>
            <p:spPr>
              <a:xfrm>
                <a:off x="6265133" y="3337992"/>
                <a:ext cx="29938" cy="21519"/>
              </a:xfrm>
              <a:custGeom>
                <a:avLst/>
                <a:gdLst>
                  <a:gd name="connsiteX0" fmla="*/ 0 w 29938"/>
                  <a:gd name="connsiteY0" fmla="*/ 2591 h 21519"/>
                  <a:gd name="connsiteX1" fmla="*/ 2149 w 29938"/>
                  <a:gd name="connsiteY1" fmla="*/ 21520 h 21519"/>
                  <a:gd name="connsiteX2" fmla="*/ 29938 w 29938"/>
                  <a:gd name="connsiteY2" fmla="*/ 19022 h 21519"/>
                  <a:gd name="connsiteX3" fmla="*/ 28910 w 29938"/>
                  <a:gd name="connsiteY3" fmla="*/ 0 h 21519"/>
                  <a:gd name="connsiteX4" fmla="*/ 0 w 29938"/>
                  <a:gd name="connsiteY4" fmla="*/ 2591 h 2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8" h="21519">
                    <a:moveTo>
                      <a:pt x="0" y="2591"/>
                    </a:moveTo>
                    <a:lnTo>
                      <a:pt x="2149" y="21520"/>
                    </a:lnTo>
                    <a:cubicBezTo>
                      <a:pt x="18650" y="19642"/>
                      <a:pt x="29486" y="19043"/>
                      <a:pt x="29938" y="19022"/>
                    </a:cubicBezTo>
                    <a:lnTo>
                      <a:pt x="28910" y="0"/>
                    </a:lnTo>
                    <a:cubicBezTo>
                      <a:pt x="27715" y="65"/>
                      <a:pt x="16767" y="684"/>
                      <a:pt x="0" y="2591"/>
                    </a:cubicBezTo>
                    <a:close/>
                  </a:path>
                </a:pathLst>
              </a:custGeom>
              <a:grpFill/>
              <a:ln w="9525" cap="flat">
                <a:noFill/>
                <a:prstDash val="solid"/>
                <a:miter/>
              </a:ln>
            </p:spPr>
            <p:txBody>
              <a:bodyPr rtlCol="0" anchor="ctr"/>
              <a:lstStyle/>
              <a:p>
                <a:endParaRPr lang="fr-FR"/>
              </a:p>
            </p:txBody>
          </p:sp>
          <p:sp>
            <p:nvSpPr>
              <p:cNvPr id="37" name="Forme libre : forme 36">
                <a:extLst>
                  <a:ext uri="{FF2B5EF4-FFF2-40B4-BE49-F238E27FC236}">
                    <a16:creationId xmlns:a16="http://schemas.microsoft.com/office/drawing/2014/main" id="{44BFEE56-3CB9-F5B2-A409-0BAA9D2C1508}"/>
                  </a:ext>
                </a:extLst>
              </p:cNvPr>
              <p:cNvSpPr/>
              <p:nvPr/>
            </p:nvSpPr>
            <p:spPr>
              <a:xfrm>
                <a:off x="6357546" y="3633751"/>
                <a:ext cx="21287" cy="31411"/>
              </a:xfrm>
              <a:custGeom>
                <a:avLst/>
                <a:gdLst>
                  <a:gd name="connsiteX0" fmla="*/ 21286 w 21287"/>
                  <a:gd name="connsiteY0" fmla="*/ 24721 h 31411"/>
                  <a:gd name="connsiteX1" fmla="*/ 18548 w 21287"/>
                  <a:gd name="connsiteY1" fmla="*/ 0 h 31411"/>
                  <a:gd name="connsiteX2" fmla="*/ 0 w 21287"/>
                  <a:gd name="connsiteY2" fmla="*/ 4343 h 31411"/>
                  <a:gd name="connsiteX3" fmla="*/ 2236 w 21287"/>
                  <a:gd name="connsiteY3" fmla="*/ 24698 h 31411"/>
                  <a:gd name="connsiteX4" fmla="*/ 1986 w 21287"/>
                  <a:gd name="connsiteY4" fmla="*/ 29305 h 31411"/>
                  <a:gd name="connsiteX5" fmla="*/ 20915 w 21287"/>
                  <a:gd name="connsiteY5" fmla="*/ 31412 h 31411"/>
                  <a:gd name="connsiteX6" fmla="*/ 21286 w 21287"/>
                  <a:gd name="connsiteY6" fmla="*/ 24721 h 3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87" h="31411">
                    <a:moveTo>
                      <a:pt x="21286" y="24721"/>
                    </a:moveTo>
                    <a:cubicBezTo>
                      <a:pt x="21324" y="16403"/>
                      <a:pt x="20405" y="8109"/>
                      <a:pt x="18548" y="0"/>
                    </a:cubicBezTo>
                    <a:lnTo>
                      <a:pt x="0" y="4343"/>
                    </a:lnTo>
                    <a:cubicBezTo>
                      <a:pt x="1521" y="11020"/>
                      <a:pt x="2272" y="17850"/>
                      <a:pt x="2236" y="24698"/>
                    </a:cubicBezTo>
                    <a:cubicBezTo>
                      <a:pt x="2236" y="26238"/>
                      <a:pt x="2153" y="27775"/>
                      <a:pt x="1986" y="29305"/>
                    </a:cubicBezTo>
                    <a:lnTo>
                      <a:pt x="20915" y="31412"/>
                    </a:lnTo>
                    <a:cubicBezTo>
                      <a:pt x="21161" y="29190"/>
                      <a:pt x="21285" y="26957"/>
                      <a:pt x="21286" y="24721"/>
                    </a:cubicBezTo>
                    <a:close/>
                  </a:path>
                </a:pathLst>
              </a:custGeom>
              <a:grpFill/>
              <a:ln w="9525" cap="flat">
                <a:noFill/>
                <a:prstDash val="solid"/>
                <a:miter/>
              </a:ln>
            </p:spPr>
            <p:txBody>
              <a:bodyPr rtlCol="0" anchor="ctr"/>
              <a:lstStyle/>
              <a:p>
                <a:endParaRPr lang="fr-FR"/>
              </a:p>
            </p:txBody>
          </p:sp>
          <p:sp>
            <p:nvSpPr>
              <p:cNvPr id="38" name="Forme libre : forme 37">
                <a:extLst>
                  <a:ext uri="{FF2B5EF4-FFF2-40B4-BE49-F238E27FC236}">
                    <a16:creationId xmlns:a16="http://schemas.microsoft.com/office/drawing/2014/main" id="{E25B6CA6-8C35-966F-4815-8BC98A6D3010}"/>
                  </a:ext>
                </a:extLst>
              </p:cNvPr>
              <p:cNvSpPr/>
              <p:nvPr/>
            </p:nvSpPr>
            <p:spPr>
              <a:xfrm>
                <a:off x="6281206" y="3711858"/>
                <a:ext cx="33128" cy="26879"/>
              </a:xfrm>
              <a:custGeom>
                <a:avLst/>
                <a:gdLst>
                  <a:gd name="connsiteX0" fmla="*/ 0 w 33128"/>
                  <a:gd name="connsiteY0" fmla="*/ 8490 h 26879"/>
                  <a:gd name="connsiteX1" fmla="*/ 4977 w 33128"/>
                  <a:gd name="connsiteY1" fmla="*/ 26880 h 26879"/>
                  <a:gd name="connsiteX2" fmla="*/ 33129 w 33128"/>
                  <a:gd name="connsiteY2" fmla="*/ 17756 h 26879"/>
                  <a:gd name="connsiteX3" fmla="*/ 26227 w 33128"/>
                  <a:gd name="connsiteY3" fmla="*/ 0 h 26879"/>
                  <a:gd name="connsiteX4" fmla="*/ 0 w 33128"/>
                  <a:gd name="connsiteY4" fmla="*/ 8490 h 2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8" h="26879">
                    <a:moveTo>
                      <a:pt x="0" y="8490"/>
                    </a:moveTo>
                    <a:lnTo>
                      <a:pt x="4977" y="26880"/>
                    </a:lnTo>
                    <a:cubicBezTo>
                      <a:pt x="14515" y="24335"/>
                      <a:pt x="23912" y="21290"/>
                      <a:pt x="33129" y="17756"/>
                    </a:cubicBezTo>
                    <a:lnTo>
                      <a:pt x="26227" y="0"/>
                    </a:lnTo>
                    <a:cubicBezTo>
                      <a:pt x="17640" y="3290"/>
                      <a:pt x="8886" y="6124"/>
                      <a:pt x="0" y="8490"/>
                    </a:cubicBezTo>
                    <a:close/>
                  </a:path>
                </a:pathLst>
              </a:custGeom>
              <a:grpFill/>
              <a:ln w="9525" cap="flat">
                <a:noFill/>
                <a:prstDash val="solid"/>
                <a:miter/>
              </a:ln>
            </p:spPr>
            <p:txBody>
              <a:bodyPr rtlCol="0" anchor="ctr"/>
              <a:lstStyle/>
              <a:p>
                <a:endParaRPr lang="fr-FR"/>
              </a:p>
            </p:txBody>
          </p:sp>
          <p:sp>
            <p:nvSpPr>
              <p:cNvPr id="39" name="Forme libre : forme 38">
                <a:extLst>
                  <a:ext uri="{FF2B5EF4-FFF2-40B4-BE49-F238E27FC236}">
                    <a16:creationId xmlns:a16="http://schemas.microsoft.com/office/drawing/2014/main" id="{C0F17057-E6DA-993E-0922-1EEA3C7D706F}"/>
                  </a:ext>
                </a:extLst>
              </p:cNvPr>
              <p:cNvSpPr/>
              <p:nvPr/>
            </p:nvSpPr>
            <p:spPr>
              <a:xfrm>
                <a:off x="6331562" y="3683949"/>
                <a:ext cx="34027" cy="32437"/>
              </a:xfrm>
              <a:custGeom>
                <a:avLst/>
                <a:gdLst>
                  <a:gd name="connsiteX0" fmla="*/ 0 w 34027"/>
                  <a:gd name="connsiteY0" fmla="*/ 16215 h 32437"/>
                  <a:gd name="connsiteX1" fmla="*/ 9992 w 34027"/>
                  <a:gd name="connsiteY1" fmla="*/ 32437 h 32437"/>
                  <a:gd name="connsiteX2" fmla="*/ 34027 w 34027"/>
                  <a:gd name="connsiteY2" fmla="*/ 11856 h 32437"/>
                  <a:gd name="connsiteX3" fmla="*/ 19117 w 34027"/>
                  <a:gd name="connsiteY3" fmla="*/ 0 h 32437"/>
                  <a:gd name="connsiteX4" fmla="*/ 0 w 34027"/>
                  <a:gd name="connsiteY4" fmla="*/ 16215 h 3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7" h="32437">
                    <a:moveTo>
                      <a:pt x="0" y="16215"/>
                    </a:moveTo>
                    <a:lnTo>
                      <a:pt x="9992" y="32437"/>
                    </a:lnTo>
                    <a:cubicBezTo>
                      <a:pt x="19132" y="27017"/>
                      <a:pt x="27264" y="20053"/>
                      <a:pt x="34027" y="11856"/>
                    </a:cubicBezTo>
                    <a:lnTo>
                      <a:pt x="19117" y="0"/>
                    </a:lnTo>
                    <a:cubicBezTo>
                      <a:pt x="13725" y="6465"/>
                      <a:pt x="7258" y="11950"/>
                      <a:pt x="0" y="16215"/>
                    </a:cubicBezTo>
                    <a:close/>
                  </a:path>
                </a:pathLst>
              </a:custGeom>
              <a:grpFill/>
              <a:ln w="9525" cap="flat">
                <a:noFill/>
                <a:prstDash val="solid"/>
                <a:miter/>
              </a:ln>
            </p:spPr>
            <p:txBody>
              <a:bodyPr rtlCol="0" anchor="ctr"/>
              <a:lstStyle/>
              <a:p>
                <a:endParaRPr lang="fr-FR"/>
              </a:p>
            </p:txBody>
          </p:sp>
          <p:sp>
            <p:nvSpPr>
              <p:cNvPr id="40" name="Forme libre : forme 39">
                <a:extLst>
                  <a:ext uri="{FF2B5EF4-FFF2-40B4-BE49-F238E27FC236}">
                    <a16:creationId xmlns:a16="http://schemas.microsoft.com/office/drawing/2014/main" id="{E76CC02B-E7CC-7FE3-2818-1B36C4466DE7}"/>
                  </a:ext>
                </a:extLst>
              </p:cNvPr>
              <p:cNvSpPr/>
              <p:nvPr/>
            </p:nvSpPr>
            <p:spPr>
              <a:xfrm>
                <a:off x="6283634" y="3552464"/>
                <a:ext cx="33958" cy="29047"/>
              </a:xfrm>
              <a:custGeom>
                <a:avLst/>
                <a:gdLst>
                  <a:gd name="connsiteX0" fmla="*/ 6837 w 33958"/>
                  <a:gd name="connsiteY0" fmla="*/ 0 h 29047"/>
                  <a:gd name="connsiteX1" fmla="*/ 0 w 33958"/>
                  <a:gd name="connsiteY1" fmla="*/ 17780 h 29047"/>
                  <a:gd name="connsiteX2" fmla="*/ 24963 w 33958"/>
                  <a:gd name="connsiteY2" fmla="*/ 29047 h 29047"/>
                  <a:gd name="connsiteX3" fmla="*/ 33958 w 33958"/>
                  <a:gd name="connsiteY3" fmla="*/ 12253 h 29047"/>
                  <a:gd name="connsiteX4" fmla="*/ 6837 w 33958"/>
                  <a:gd name="connsiteY4" fmla="*/ 0 h 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8" h="29047">
                    <a:moveTo>
                      <a:pt x="6837" y="0"/>
                    </a:moveTo>
                    <a:lnTo>
                      <a:pt x="0" y="17780"/>
                    </a:lnTo>
                    <a:cubicBezTo>
                      <a:pt x="8548" y="21012"/>
                      <a:pt x="16885" y="24775"/>
                      <a:pt x="24963" y="29047"/>
                    </a:cubicBezTo>
                    <a:lnTo>
                      <a:pt x="33958" y="12253"/>
                    </a:lnTo>
                    <a:cubicBezTo>
                      <a:pt x="25181" y="7609"/>
                      <a:pt x="16124" y="3517"/>
                      <a:pt x="6837" y="0"/>
                    </a:cubicBezTo>
                    <a:close/>
                  </a:path>
                </a:pathLst>
              </a:custGeom>
              <a:grpFill/>
              <a:ln w="9525" cap="flat">
                <a:noFill/>
                <a:prstDash val="solid"/>
                <a:miter/>
              </a:ln>
            </p:spPr>
            <p:txBody>
              <a:bodyPr rtlCol="0" anchor="ctr"/>
              <a:lstStyle/>
              <a:p>
                <a:endParaRPr lang="fr-FR"/>
              </a:p>
            </p:txBody>
          </p:sp>
          <p:sp>
            <p:nvSpPr>
              <p:cNvPr id="41" name="Forme libre : forme 40">
                <a:extLst>
                  <a:ext uri="{FF2B5EF4-FFF2-40B4-BE49-F238E27FC236}">
                    <a16:creationId xmlns:a16="http://schemas.microsoft.com/office/drawing/2014/main" id="{A1D2243F-CB2D-9022-EE34-C56BDA8E5E46}"/>
                  </a:ext>
                </a:extLst>
              </p:cNvPr>
              <p:cNvSpPr/>
              <p:nvPr/>
            </p:nvSpPr>
            <p:spPr>
              <a:xfrm>
                <a:off x="6330756" y="3581535"/>
                <a:ext cx="33061" cy="33558"/>
              </a:xfrm>
              <a:custGeom>
                <a:avLst/>
                <a:gdLst>
                  <a:gd name="connsiteX0" fmla="*/ 12192 w 33061"/>
                  <a:gd name="connsiteY0" fmla="*/ 0 h 33558"/>
                  <a:gd name="connsiteX1" fmla="*/ 0 w 33061"/>
                  <a:gd name="connsiteY1" fmla="*/ 14637 h 33558"/>
                  <a:gd name="connsiteX2" fmla="*/ 17059 w 33061"/>
                  <a:gd name="connsiteY2" fmla="*/ 33558 h 33558"/>
                  <a:gd name="connsiteX3" fmla="*/ 33061 w 33061"/>
                  <a:gd name="connsiteY3" fmla="*/ 23220 h 33558"/>
                  <a:gd name="connsiteX4" fmla="*/ 12192 w 33061"/>
                  <a:gd name="connsiteY4" fmla="*/ 0 h 3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61" h="33558">
                    <a:moveTo>
                      <a:pt x="12192" y="0"/>
                    </a:moveTo>
                    <a:lnTo>
                      <a:pt x="0" y="14637"/>
                    </a:lnTo>
                    <a:cubicBezTo>
                      <a:pt x="6607" y="20049"/>
                      <a:pt x="12359" y="26428"/>
                      <a:pt x="17059" y="33558"/>
                    </a:cubicBezTo>
                    <a:lnTo>
                      <a:pt x="33061" y="23220"/>
                    </a:lnTo>
                    <a:cubicBezTo>
                      <a:pt x="27317" y="14471"/>
                      <a:pt x="20281" y="6643"/>
                      <a:pt x="12192" y="0"/>
                    </a:cubicBezTo>
                    <a:close/>
                  </a:path>
                </a:pathLst>
              </a:custGeom>
              <a:grpFill/>
              <a:ln w="9525" cap="flat">
                <a:noFill/>
                <a:prstDash val="solid"/>
                <a:miter/>
              </a:ln>
            </p:spPr>
            <p:txBody>
              <a:bodyPr rtlCol="0" anchor="ctr"/>
              <a:lstStyle/>
              <a:p>
                <a:endParaRPr lang="fr-FR"/>
              </a:p>
            </p:txBody>
          </p:sp>
          <p:sp>
            <p:nvSpPr>
              <p:cNvPr id="42" name="Forme libre : forme 41">
                <a:extLst>
                  <a:ext uri="{FF2B5EF4-FFF2-40B4-BE49-F238E27FC236}">
                    <a16:creationId xmlns:a16="http://schemas.microsoft.com/office/drawing/2014/main" id="{DA06C9EC-7A05-FC46-9F8B-2A84DE5CC09D}"/>
                  </a:ext>
                </a:extLst>
              </p:cNvPr>
              <p:cNvSpPr/>
              <p:nvPr/>
            </p:nvSpPr>
            <p:spPr>
              <a:xfrm>
                <a:off x="6226266" y="3726640"/>
                <a:ext cx="31416" cy="23577"/>
              </a:xfrm>
              <a:custGeom>
                <a:avLst/>
                <a:gdLst>
                  <a:gd name="connsiteX0" fmla="*/ 0 w 31416"/>
                  <a:gd name="connsiteY0" fmla="*/ 4727 h 23577"/>
                  <a:gd name="connsiteX1" fmla="*/ 2762 w 31416"/>
                  <a:gd name="connsiteY1" fmla="*/ 23577 h 23577"/>
                  <a:gd name="connsiteX2" fmla="*/ 31416 w 31416"/>
                  <a:gd name="connsiteY2" fmla="*/ 18692 h 23577"/>
                  <a:gd name="connsiteX3" fmla="*/ 27733 w 31416"/>
                  <a:gd name="connsiteY3" fmla="*/ 0 h 23577"/>
                  <a:gd name="connsiteX4" fmla="*/ 0 w 31416"/>
                  <a:gd name="connsiteY4" fmla="*/ 4727 h 2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6" h="23577">
                    <a:moveTo>
                      <a:pt x="0" y="4727"/>
                    </a:moveTo>
                    <a:lnTo>
                      <a:pt x="2762" y="23577"/>
                    </a:lnTo>
                    <a:cubicBezTo>
                      <a:pt x="12785" y="22108"/>
                      <a:pt x="22427" y="20464"/>
                      <a:pt x="31416" y="18692"/>
                    </a:cubicBezTo>
                    <a:lnTo>
                      <a:pt x="27733" y="0"/>
                    </a:lnTo>
                    <a:cubicBezTo>
                      <a:pt x="19045" y="1714"/>
                      <a:pt x="9716" y="3304"/>
                      <a:pt x="0" y="4727"/>
                    </a:cubicBezTo>
                    <a:close/>
                  </a:path>
                </a:pathLst>
              </a:custGeom>
              <a:grpFill/>
              <a:ln w="9525" cap="flat">
                <a:noFill/>
                <a:prstDash val="solid"/>
                <a:miter/>
              </a:ln>
            </p:spPr>
            <p:txBody>
              <a:bodyPr rtlCol="0" anchor="ctr"/>
              <a:lstStyle/>
              <a:p>
                <a:endParaRPr lang="fr-FR"/>
              </a:p>
            </p:txBody>
          </p:sp>
          <p:sp>
            <p:nvSpPr>
              <p:cNvPr id="43" name="Forme libre : forme 42">
                <a:extLst>
                  <a:ext uri="{FF2B5EF4-FFF2-40B4-BE49-F238E27FC236}">
                    <a16:creationId xmlns:a16="http://schemas.microsoft.com/office/drawing/2014/main" id="{55F718FB-49BD-8E86-AF08-14C91ADE24F1}"/>
                  </a:ext>
                </a:extLst>
              </p:cNvPr>
              <p:cNvSpPr/>
              <p:nvPr/>
            </p:nvSpPr>
            <p:spPr>
              <a:xfrm>
                <a:off x="6118799" y="3503125"/>
                <a:ext cx="33657" cy="28028"/>
              </a:xfrm>
              <a:custGeom>
                <a:avLst/>
                <a:gdLst>
                  <a:gd name="connsiteX0" fmla="*/ 0 w 33657"/>
                  <a:gd name="connsiteY0" fmla="*/ 17265 h 28028"/>
                  <a:gd name="connsiteX1" fmla="*/ 27686 w 33657"/>
                  <a:gd name="connsiteY1" fmla="*/ 28028 h 28028"/>
                  <a:gd name="connsiteX2" fmla="*/ 33658 w 33657"/>
                  <a:gd name="connsiteY2" fmla="*/ 9941 h 28028"/>
                  <a:gd name="connsiteX3" fmla="*/ 8035 w 33657"/>
                  <a:gd name="connsiteY3" fmla="*/ 0 h 28028"/>
                </a:gdLst>
                <a:ahLst/>
                <a:cxnLst>
                  <a:cxn ang="0">
                    <a:pos x="connsiteX0" y="connsiteY0"/>
                  </a:cxn>
                  <a:cxn ang="0">
                    <a:pos x="connsiteX1" y="connsiteY1"/>
                  </a:cxn>
                  <a:cxn ang="0">
                    <a:pos x="connsiteX2" y="connsiteY2"/>
                  </a:cxn>
                  <a:cxn ang="0">
                    <a:pos x="connsiteX3" y="connsiteY3"/>
                  </a:cxn>
                </a:cxnLst>
                <a:rect l="l" t="t" r="r" b="b"/>
                <a:pathLst>
                  <a:path w="33657" h="28028">
                    <a:moveTo>
                      <a:pt x="0" y="17265"/>
                    </a:moveTo>
                    <a:cubicBezTo>
                      <a:pt x="9011" y="21390"/>
                      <a:pt x="18256" y="24984"/>
                      <a:pt x="27686" y="28028"/>
                    </a:cubicBezTo>
                    <a:lnTo>
                      <a:pt x="33658" y="9941"/>
                    </a:lnTo>
                    <a:cubicBezTo>
                      <a:pt x="24931" y="7128"/>
                      <a:pt x="16376" y="3808"/>
                      <a:pt x="8035" y="0"/>
                    </a:cubicBezTo>
                    <a:close/>
                  </a:path>
                </a:pathLst>
              </a:custGeom>
              <a:grpFill/>
              <a:ln w="9525"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443CCDF0-6B18-0208-A05A-DFD044BD7731}"/>
                  </a:ext>
                </a:extLst>
              </p:cNvPr>
              <p:cNvSpPr/>
              <p:nvPr/>
            </p:nvSpPr>
            <p:spPr>
              <a:xfrm>
                <a:off x="6113310" y="3739514"/>
                <a:ext cx="29491" cy="20393"/>
              </a:xfrm>
              <a:custGeom>
                <a:avLst/>
                <a:gdLst>
                  <a:gd name="connsiteX0" fmla="*/ 29491 w 29491"/>
                  <a:gd name="connsiteY0" fmla="*/ 19021 h 20393"/>
                  <a:gd name="connsiteX1" fmla="*/ 28393 w 29491"/>
                  <a:gd name="connsiteY1" fmla="*/ 0 h 20393"/>
                  <a:gd name="connsiteX2" fmla="*/ 0 w 29491"/>
                  <a:gd name="connsiteY2" fmla="*/ 1358 h 20393"/>
                  <a:gd name="connsiteX3" fmla="*/ 744 w 29491"/>
                  <a:gd name="connsiteY3" fmla="*/ 20394 h 20393"/>
                  <a:gd name="connsiteX4" fmla="*/ 29491 w 29491"/>
                  <a:gd name="connsiteY4" fmla="*/ 19021 h 2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1" h="20393">
                    <a:moveTo>
                      <a:pt x="29491" y="19021"/>
                    </a:moveTo>
                    <a:lnTo>
                      <a:pt x="28393" y="0"/>
                    </a:lnTo>
                    <a:cubicBezTo>
                      <a:pt x="18943" y="544"/>
                      <a:pt x="9459" y="991"/>
                      <a:pt x="0" y="1358"/>
                    </a:cubicBezTo>
                    <a:lnTo>
                      <a:pt x="744" y="20394"/>
                    </a:lnTo>
                    <a:cubicBezTo>
                      <a:pt x="10312" y="20026"/>
                      <a:pt x="19920" y="19575"/>
                      <a:pt x="29491" y="19021"/>
                    </a:cubicBezTo>
                    <a:close/>
                  </a:path>
                </a:pathLst>
              </a:custGeom>
              <a:grpFill/>
              <a:ln w="9525"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10D766B6-11F0-8D6E-7DB1-E123E326B55C}"/>
                  </a:ext>
                </a:extLst>
              </p:cNvPr>
              <p:cNvSpPr/>
              <p:nvPr/>
            </p:nvSpPr>
            <p:spPr>
              <a:xfrm>
                <a:off x="6151225" y="3356457"/>
                <a:ext cx="33044" cy="26699"/>
              </a:xfrm>
              <a:custGeom>
                <a:avLst/>
                <a:gdLst>
                  <a:gd name="connsiteX0" fmla="*/ 0 w 33044"/>
                  <a:gd name="connsiteY0" fmla="*/ 8774 h 26699"/>
                  <a:gd name="connsiteX1" fmla="*/ 6455 w 33044"/>
                  <a:gd name="connsiteY1" fmla="*/ 26700 h 26699"/>
                  <a:gd name="connsiteX2" fmla="*/ 33044 w 33044"/>
                  <a:gd name="connsiteY2" fmla="*/ 18383 h 26699"/>
                  <a:gd name="connsiteX3" fmla="*/ 28049 w 33044"/>
                  <a:gd name="connsiteY3" fmla="*/ 0 h 26699"/>
                  <a:gd name="connsiteX4" fmla="*/ 0 w 33044"/>
                  <a:gd name="connsiteY4" fmla="*/ 8774 h 2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4" h="26699">
                    <a:moveTo>
                      <a:pt x="0" y="8774"/>
                    </a:moveTo>
                    <a:lnTo>
                      <a:pt x="6455" y="26700"/>
                    </a:lnTo>
                    <a:cubicBezTo>
                      <a:pt x="14647" y="23747"/>
                      <a:pt x="23593" y="20948"/>
                      <a:pt x="33044" y="18383"/>
                    </a:cubicBezTo>
                    <a:lnTo>
                      <a:pt x="28049" y="0"/>
                    </a:lnTo>
                    <a:cubicBezTo>
                      <a:pt x="18110" y="2698"/>
                      <a:pt x="8673" y="5652"/>
                      <a:pt x="0" y="8774"/>
                    </a:cubicBezTo>
                    <a:close/>
                  </a:path>
                </a:pathLst>
              </a:custGeom>
              <a:grpFill/>
              <a:ln w="9525"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5CCCA293-6249-F6EC-810B-ED5FEF32AB73}"/>
                  </a:ext>
                </a:extLst>
              </p:cNvPr>
              <p:cNvSpPr/>
              <p:nvPr/>
            </p:nvSpPr>
            <p:spPr>
              <a:xfrm>
                <a:off x="6170033" y="3734928"/>
                <a:ext cx="30272" cy="21644"/>
              </a:xfrm>
              <a:custGeom>
                <a:avLst/>
                <a:gdLst>
                  <a:gd name="connsiteX0" fmla="*/ 1525 w 30272"/>
                  <a:gd name="connsiteY0" fmla="*/ 21645 h 21644"/>
                  <a:gd name="connsiteX1" fmla="*/ 30272 w 30272"/>
                  <a:gd name="connsiteY1" fmla="*/ 18939 h 21644"/>
                  <a:gd name="connsiteX2" fmla="*/ 28207 w 30272"/>
                  <a:gd name="connsiteY2" fmla="*/ 0 h 21644"/>
                  <a:gd name="connsiteX3" fmla="*/ 0 w 30272"/>
                  <a:gd name="connsiteY3" fmla="*/ 2656 h 21644"/>
                </a:gdLst>
                <a:ahLst/>
                <a:cxnLst>
                  <a:cxn ang="0">
                    <a:pos x="connsiteX0" y="connsiteY0"/>
                  </a:cxn>
                  <a:cxn ang="0">
                    <a:pos x="connsiteX1" y="connsiteY1"/>
                  </a:cxn>
                  <a:cxn ang="0">
                    <a:pos x="connsiteX2" y="connsiteY2"/>
                  </a:cxn>
                  <a:cxn ang="0">
                    <a:pos x="connsiteX3" y="connsiteY3"/>
                  </a:cxn>
                </a:cxnLst>
                <a:rect l="l" t="t" r="r" b="b"/>
                <a:pathLst>
                  <a:path w="30272" h="21644">
                    <a:moveTo>
                      <a:pt x="1525" y="21645"/>
                    </a:moveTo>
                    <a:cubicBezTo>
                      <a:pt x="11227" y="20866"/>
                      <a:pt x="20831" y="19968"/>
                      <a:pt x="30272" y="18939"/>
                    </a:cubicBezTo>
                    <a:lnTo>
                      <a:pt x="28207" y="0"/>
                    </a:lnTo>
                    <a:cubicBezTo>
                      <a:pt x="18942" y="1012"/>
                      <a:pt x="9515" y="1891"/>
                      <a:pt x="0" y="2656"/>
                    </a:cubicBezTo>
                    <a:close/>
                  </a:path>
                </a:pathLst>
              </a:custGeom>
              <a:grpFill/>
              <a:ln w="9525"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F68FEA1B-A208-F8A9-8448-F76E30D30D7C}"/>
                  </a:ext>
                </a:extLst>
              </p:cNvPr>
              <p:cNvSpPr/>
              <p:nvPr/>
            </p:nvSpPr>
            <p:spPr>
              <a:xfrm>
                <a:off x="6229977" y="3535224"/>
                <a:ext cx="32746" cy="26046"/>
              </a:xfrm>
              <a:custGeom>
                <a:avLst/>
                <a:gdLst>
                  <a:gd name="connsiteX0" fmla="*/ 4828 w 32746"/>
                  <a:gd name="connsiteY0" fmla="*/ 0 h 26046"/>
                  <a:gd name="connsiteX1" fmla="*/ 0 w 32746"/>
                  <a:gd name="connsiteY1" fmla="*/ 18426 h 26046"/>
                  <a:gd name="connsiteX2" fmla="*/ 27221 w 32746"/>
                  <a:gd name="connsiteY2" fmla="*/ 26046 h 26046"/>
                  <a:gd name="connsiteX3" fmla="*/ 32746 w 32746"/>
                  <a:gd name="connsiteY3" fmla="*/ 7814 h 26046"/>
                  <a:gd name="connsiteX4" fmla="*/ 4828 w 32746"/>
                  <a:gd name="connsiteY4" fmla="*/ 0 h 2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6" h="26046">
                    <a:moveTo>
                      <a:pt x="4828" y="0"/>
                    </a:moveTo>
                    <a:lnTo>
                      <a:pt x="0" y="18426"/>
                    </a:lnTo>
                    <a:cubicBezTo>
                      <a:pt x="9176" y="20831"/>
                      <a:pt x="18297" y="23338"/>
                      <a:pt x="27221" y="26046"/>
                    </a:cubicBezTo>
                    <a:lnTo>
                      <a:pt x="32746" y="7814"/>
                    </a:lnTo>
                    <a:cubicBezTo>
                      <a:pt x="23599" y="5037"/>
                      <a:pt x="14236" y="2465"/>
                      <a:pt x="4828" y="0"/>
                    </a:cubicBezTo>
                    <a:close/>
                  </a:path>
                </a:pathLst>
              </a:custGeom>
              <a:grpFill/>
              <a:ln w="9525"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8914469F-8046-2FE2-DF62-3B49EE373BAF}"/>
                  </a:ext>
                </a:extLst>
              </p:cNvPr>
              <p:cNvSpPr/>
              <p:nvPr/>
            </p:nvSpPr>
            <p:spPr>
              <a:xfrm>
                <a:off x="5812910" y="3454849"/>
                <a:ext cx="104604" cy="104603"/>
              </a:xfrm>
              <a:custGeom>
                <a:avLst/>
                <a:gdLst>
                  <a:gd name="connsiteX0" fmla="*/ 1 w 104604"/>
                  <a:gd name="connsiteY0" fmla="*/ 52300 h 104603"/>
                  <a:gd name="connsiteX1" fmla="*/ 52301 w 104604"/>
                  <a:gd name="connsiteY1" fmla="*/ 104604 h 104603"/>
                  <a:gd name="connsiteX2" fmla="*/ 104604 w 104604"/>
                  <a:gd name="connsiteY2" fmla="*/ 52304 h 104603"/>
                  <a:gd name="connsiteX3" fmla="*/ 52304 w 104604"/>
                  <a:gd name="connsiteY3" fmla="*/ 0 h 104603"/>
                  <a:gd name="connsiteX4" fmla="*/ 52299 w 104604"/>
                  <a:gd name="connsiteY4" fmla="*/ 0 h 104603"/>
                  <a:gd name="connsiteX5" fmla="*/ 1 w 104604"/>
                  <a:gd name="connsiteY5" fmla="*/ 51869 h 104603"/>
                  <a:gd name="connsiteX6" fmla="*/ 1 w 104604"/>
                  <a:gd name="connsiteY6" fmla="*/ 52300 h 104603"/>
                  <a:gd name="connsiteX7" fmla="*/ 85553 w 104604"/>
                  <a:gd name="connsiteY7" fmla="*/ 52300 h 104603"/>
                  <a:gd name="connsiteX8" fmla="*/ 52303 w 104604"/>
                  <a:gd name="connsiteY8" fmla="*/ 85554 h 104603"/>
                  <a:gd name="connsiteX9" fmla="*/ 19050 w 104604"/>
                  <a:gd name="connsiteY9" fmla="*/ 52304 h 104603"/>
                  <a:gd name="connsiteX10" fmla="*/ 52300 w 104604"/>
                  <a:gd name="connsiteY10" fmla="*/ 19050 h 104603"/>
                  <a:gd name="connsiteX11" fmla="*/ 52302 w 104604"/>
                  <a:gd name="connsiteY11" fmla="*/ 19050 h 104603"/>
                  <a:gd name="connsiteX12" fmla="*/ 85553 w 104604"/>
                  <a:gd name="connsiteY12" fmla="*/ 51592 h 104603"/>
                  <a:gd name="connsiteX13" fmla="*/ 85553 w 104604"/>
                  <a:gd name="connsiteY13" fmla="*/ 52300 h 10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04" h="104603">
                    <a:moveTo>
                      <a:pt x="1" y="52300"/>
                    </a:moveTo>
                    <a:cubicBezTo>
                      <a:pt x="0" y="81186"/>
                      <a:pt x="23415" y="104603"/>
                      <a:pt x="52301" y="104604"/>
                    </a:cubicBezTo>
                    <a:cubicBezTo>
                      <a:pt x="81186" y="104605"/>
                      <a:pt x="104603" y="81190"/>
                      <a:pt x="104604" y="52304"/>
                    </a:cubicBezTo>
                    <a:cubicBezTo>
                      <a:pt x="104605" y="23419"/>
                      <a:pt x="81190" y="1"/>
                      <a:pt x="52304" y="0"/>
                    </a:cubicBezTo>
                    <a:cubicBezTo>
                      <a:pt x="52302" y="0"/>
                      <a:pt x="52301" y="0"/>
                      <a:pt x="52299" y="0"/>
                    </a:cubicBezTo>
                    <a:cubicBezTo>
                      <a:pt x="23534" y="-118"/>
                      <a:pt x="120" y="23104"/>
                      <a:pt x="1" y="51869"/>
                    </a:cubicBezTo>
                    <a:cubicBezTo>
                      <a:pt x="0" y="52013"/>
                      <a:pt x="0" y="52156"/>
                      <a:pt x="1" y="52300"/>
                    </a:cubicBezTo>
                    <a:close/>
                    <a:moveTo>
                      <a:pt x="85553" y="52300"/>
                    </a:moveTo>
                    <a:cubicBezTo>
                      <a:pt x="85554" y="70665"/>
                      <a:pt x="70668" y="85553"/>
                      <a:pt x="52303" y="85554"/>
                    </a:cubicBezTo>
                    <a:cubicBezTo>
                      <a:pt x="33939" y="85555"/>
                      <a:pt x="19051" y="70668"/>
                      <a:pt x="19050" y="52304"/>
                    </a:cubicBezTo>
                    <a:cubicBezTo>
                      <a:pt x="19049" y="33940"/>
                      <a:pt x="33935" y="19051"/>
                      <a:pt x="52300" y="19050"/>
                    </a:cubicBezTo>
                    <a:cubicBezTo>
                      <a:pt x="52301" y="19050"/>
                      <a:pt x="52301" y="19050"/>
                      <a:pt x="52302" y="19050"/>
                    </a:cubicBezTo>
                    <a:cubicBezTo>
                      <a:pt x="70470" y="18854"/>
                      <a:pt x="85357" y="33424"/>
                      <a:pt x="85553" y="51592"/>
                    </a:cubicBezTo>
                    <a:cubicBezTo>
                      <a:pt x="85556" y="51828"/>
                      <a:pt x="85556" y="52064"/>
                      <a:pt x="85553" y="52300"/>
                    </a:cubicBezTo>
                    <a:close/>
                  </a:path>
                </a:pathLst>
              </a:custGeom>
              <a:grpFill/>
              <a:ln w="9525" cap="flat">
                <a:noFill/>
                <a:prstDash val="solid"/>
                <a:miter/>
              </a:ln>
            </p:spPr>
            <p:txBody>
              <a:bodyPr rtlCol="0" anchor="ctr"/>
              <a:lstStyle/>
              <a:p>
                <a:endParaRPr lang="fr-FR"/>
              </a:p>
            </p:txBody>
          </p:sp>
        </p:grpSp>
        <p:grpSp>
          <p:nvGrpSpPr>
            <p:cNvPr id="24" name="Groupe 23">
              <a:extLst>
                <a:ext uri="{FF2B5EF4-FFF2-40B4-BE49-F238E27FC236}">
                  <a16:creationId xmlns:a16="http://schemas.microsoft.com/office/drawing/2014/main" id="{E842A9E3-2002-850E-F15C-1EAF9F8DFBA4}"/>
                </a:ext>
              </a:extLst>
            </p:cNvPr>
            <p:cNvGrpSpPr/>
            <p:nvPr/>
          </p:nvGrpSpPr>
          <p:grpSpPr>
            <a:xfrm rot="20265906" flipH="1">
              <a:off x="6286904" y="3084079"/>
              <a:ext cx="220860" cy="236489"/>
              <a:chOff x="6220830" y="2962227"/>
              <a:chExt cx="220860" cy="236489"/>
            </a:xfrm>
            <a:grpFill/>
          </p:grpSpPr>
          <p:sp>
            <p:nvSpPr>
              <p:cNvPr id="25" name="Forme libre : forme 24">
                <a:extLst>
                  <a:ext uri="{FF2B5EF4-FFF2-40B4-BE49-F238E27FC236}">
                    <a16:creationId xmlns:a16="http://schemas.microsoft.com/office/drawing/2014/main" id="{AF3FB7C9-D85F-6120-2BDC-00A49C63D20B}"/>
                  </a:ext>
                </a:extLst>
              </p:cNvPr>
              <p:cNvSpPr/>
              <p:nvPr/>
            </p:nvSpPr>
            <p:spPr>
              <a:xfrm>
                <a:off x="6220830" y="2962227"/>
                <a:ext cx="196639" cy="198348"/>
              </a:xfrm>
              <a:custGeom>
                <a:avLst/>
                <a:gdLst>
                  <a:gd name="connsiteX0" fmla="*/ 389668 w 389667"/>
                  <a:gd name="connsiteY0" fmla="*/ 259802 h 354308"/>
                  <a:gd name="connsiteX1" fmla="*/ 284512 w 389667"/>
                  <a:gd name="connsiteY1" fmla="*/ 3170 h 354308"/>
                  <a:gd name="connsiteX2" fmla="*/ 260423 w 389667"/>
                  <a:gd name="connsiteY2" fmla="*/ 36 h 354308"/>
                  <a:gd name="connsiteX3" fmla="*/ 199606 w 389667"/>
                  <a:gd name="connsiteY3" fmla="*/ 13266 h 354308"/>
                  <a:gd name="connsiteX4" fmla="*/ 0 w 389667"/>
                  <a:gd name="connsiteY4" fmla="*/ 96581 h 354308"/>
                  <a:gd name="connsiteX5" fmla="*/ 105223 w 389667"/>
                  <a:gd name="connsiteY5" fmla="*/ 353356 h 354308"/>
                  <a:gd name="connsiteX6" fmla="*/ 123053 w 389667"/>
                  <a:gd name="connsiteY6" fmla="*/ 354309 h 354308"/>
                  <a:gd name="connsiteX7" fmla="*/ 304829 w 389667"/>
                  <a:gd name="connsiteY7" fmla="*/ 270013 h 354308"/>
                  <a:gd name="connsiteX8" fmla="*/ 365893 w 389667"/>
                  <a:gd name="connsiteY8" fmla="*/ 256678 h 354308"/>
                  <a:gd name="connsiteX9" fmla="*/ 389668 w 389667"/>
                  <a:gd name="connsiteY9" fmla="*/ 259802 h 354308"/>
                  <a:gd name="connsiteX10" fmla="*/ 99679 w 389667"/>
                  <a:gd name="connsiteY10" fmla="*/ 264479 h 354308"/>
                  <a:gd name="connsiteX11" fmla="*/ 72171 w 389667"/>
                  <a:gd name="connsiteY11" fmla="*/ 197356 h 354308"/>
                  <a:gd name="connsiteX12" fmla="*/ 122492 w 389667"/>
                  <a:gd name="connsiteY12" fmla="*/ 180697 h 354308"/>
                  <a:gd name="connsiteX13" fmla="*/ 149447 w 389667"/>
                  <a:gd name="connsiteY13" fmla="*/ 247086 h 354308"/>
                  <a:gd name="connsiteX14" fmla="*/ 140579 w 389667"/>
                  <a:gd name="connsiteY14" fmla="*/ 251067 h 354308"/>
                  <a:gd name="connsiteX15" fmla="*/ 99679 w 389667"/>
                  <a:gd name="connsiteY15" fmla="*/ 264479 h 354308"/>
                  <a:gd name="connsiteX16" fmla="*/ 293989 w 389667"/>
                  <a:gd name="connsiteY16" fmla="*/ 243600 h 354308"/>
                  <a:gd name="connsiteX17" fmla="*/ 291856 w 389667"/>
                  <a:gd name="connsiteY17" fmla="*/ 244552 h 354308"/>
                  <a:gd name="connsiteX18" fmla="*/ 265776 w 389667"/>
                  <a:gd name="connsiteY18" fmla="*/ 180925 h 354308"/>
                  <a:gd name="connsiteX19" fmla="*/ 215370 w 389667"/>
                  <a:gd name="connsiteY19" fmla="*/ 209967 h 354308"/>
                  <a:gd name="connsiteX20" fmla="*/ 208074 w 389667"/>
                  <a:gd name="connsiteY20" fmla="*/ 214625 h 354308"/>
                  <a:gd name="connsiteX21" fmla="*/ 234115 w 389667"/>
                  <a:gd name="connsiteY21" fmla="*/ 278166 h 354308"/>
                  <a:gd name="connsiteX22" fmla="*/ 228829 w 389667"/>
                  <a:gd name="connsiteY22" fmla="*/ 281766 h 354308"/>
                  <a:gd name="connsiteX23" fmla="*/ 176975 w 389667"/>
                  <a:gd name="connsiteY23" fmla="*/ 313256 h 354308"/>
                  <a:gd name="connsiteX24" fmla="*/ 149933 w 389667"/>
                  <a:gd name="connsiteY24" fmla="*/ 247315 h 354308"/>
                  <a:gd name="connsiteX25" fmla="*/ 208036 w 389667"/>
                  <a:gd name="connsiteY25" fmla="*/ 214672 h 354308"/>
                  <a:gd name="connsiteX26" fmla="*/ 180413 w 389667"/>
                  <a:gd name="connsiteY26" fmla="*/ 147359 h 354308"/>
                  <a:gd name="connsiteX27" fmla="*/ 178308 w 389667"/>
                  <a:gd name="connsiteY27" fmla="*/ 148712 h 354308"/>
                  <a:gd name="connsiteX28" fmla="*/ 122472 w 389667"/>
                  <a:gd name="connsiteY28" fmla="*/ 180487 h 354308"/>
                  <a:gd name="connsiteX29" fmla="*/ 92173 w 389667"/>
                  <a:gd name="connsiteY29" fmla="*/ 106545 h 354308"/>
                  <a:gd name="connsiteX30" fmla="*/ 150657 w 389667"/>
                  <a:gd name="connsiteY30" fmla="*/ 74750 h 354308"/>
                  <a:gd name="connsiteX31" fmla="*/ 180413 w 389667"/>
                  <a:gd name="connsiteY31" fmla="*/ 147359 h 354308"/>
                  <a:gd name="connsiteX32" fmla="*/ 238411 w 389667"/>
                  <a:gd name="connsiteY32" fmla="*/ 114384 h 354308"/>
                  <a:gd name="connsiteX33" fmla="*/ 208217 w 389667"/>
                  <a:gd name="connsiteY33" fmla="*/ 40698 h 354308"/>
                  <a:gd name="connsiteX34" fmla="*/ 210360 w 389667"/>
                  <a:gd name="connsiteY34" fmla="*/ 39746 h 354308"/>
                  <a:gd name="connsiteX35" fmla="*/ 260347 w 389667"/>
                  <a:gd name="connsiteY35" fmla="*/ 28659 h 354308"/>
                  <a:gd name="connsiteX36" fmla="*/ 264014 w 389667"/>
                  <a:gd name="connsiteY36" fmla="*/ 28735 h 354308"/>
                  <a:gd name="connsiteX37" fmla="*/ 292046 w 389667"/>
                  <a:gd name="connsiteY37" fmla="*/ 97143 h 354308"/>
                  <a:gd name="connsiteX38" fmla="*/ 247802 w 389667"/>
                  <a:gd name="connsiteY38" fmla="*/ 110335 h 354308"/>
                  <a:gd name="connsiteX39" fmla="*/ 238411 w 389667"/>
                  <a:gd name="connsiteY39" fmla="*/ 114422 h 354308"/>
                  <a:gd name="connsiteX40" fmla="*/ 265700 w 389667"/>
                  <a:gd name="connsiteY40" fmla="*/ 181011 h 354308"/>
                  <a:gd name="connsiteX41" fmla="*/ 275006 w 389667"/>
                  <a:gd name="connsiteY41" fmla="*/ 176725 h 354308"/>
                  <a:gd name="connsiteX42" fmla="*/ 319773 w 389667"/>
                  <a:gd name="connsiteY42" fmla="*/ 164790 h 354308"/>
                  <a:gd name="connsiteX43" fmla="*/ 346272 w 389667"/>
                  <a:gd name="connsiteY43" fmla="*/ 229446 h 354308"/>
                  <a:gd name="connsiteX44" fmla="*/ 293989 w 389667"/>
                  <a:gd name="connsiteY44" fmla="*/ 243600 h 35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9667" h="354308">
                    <a:moveTo>
                      <a:pt x="389668" y="259802"/>
                    </a:moveTo>
                    <a:lnTo>
                      <a:pt x="284512" y="3170"/>
                    </a:lnTo>
                    <a:cubicBezTo>
                      <a:pt x="276701" y="844"/>
                      <a:pt x="268569" y="-215"/>
                      <a:pt x="260423" y="36"/>
                    </a:cubicBezTo>
                    <a:cubicBezTo>
                      <a:pt x="239483" y="446"/>
                      <a:pt x="218825" y="4940"/>
                      <a:pt x="199606" y="13266"/>
                    </a:cubicBezTo>
                    <a:cubicBezTo>
                      <a:pt x="135598" y="39489"/>
                      <a:pt x="107213" y="91666"/>
                      <a:pt x="0" y="96581"/>
                    </a:cubicBezTo>
                    <a:lnTo>
                      <a:pt x="105223" y="353356"/>
                    </a:lnTo>
                    <a:cubicBezTo>
                      <a:pt x="111144" y="353995"/>
                      <a:pt x="117097" y="354313"/>
                      <a:pt x="123053" y="354309"/>
                    </a:cubicBezTo>
                    <a:cubicBezTo>
                      <a:pt x="202301" y="354309"/>
                      <a:pt x="245154" y="294463"/>
                      <a:pt x="304829" y="270013"/>
                    </a:cubicBezTo>
                    <a:cubicBezTo>
                      <a:pt x="324121" y="261635"/>
                      <a:pt x="344864" y="257106"/>
                      <a:pt x="365893" y="256678"/>
                    </a:cubicBezTo>
                    <a:cubicBezTo>
                      <a:pt x="373933" y="256452"/>
                      <a:pt x="381958" y="257507"/>
                      <a:pt x="389668" y="259802"/>
                    </a:cubicBezTo>
                    <a:close/>
                    <a:moveTo>
                      <a:pt x="99679" y="264479"/>
                    </a:moveTo>
                    <a:lnTo>
                      <a:pt x="72171" y="197356"/>
                    </a:lnTo>
                    <a:cubicBezTo>
                      <a:pt x="89485" y="193591"/>
                      <a:pt x="106351" y="188006"/>
                      <a:pt x="122492" y="180697"/>
                    </a:cubicBezTo>
                    <a:lnTo>
                      <a:pt x="149447" y="247086"/>
                    </a:lnTo>
                    <a:cubicBezTo>
                      <a:pt x="146495" y="248419"/>
                      <a:pt x="143675" y="249801"/>
                      <a:pt x="140579" y="251067"/>
                    </a:cubicBezTo>
                    <a:cubicBezTo>
                      <a:pt x="127273" y="256480"/>
                      <a:pt x="113607" y="260962"/>
                      <a:pt x="99679" y="264479"/>
                    </a:cubicBezTo>
                    <a:close/>
                    <a:moveTo>
                      <a:pt x="293989" y="243600"/>
                    </a:moveTo>
                    <a:cubicBezTo>
                      <a:pt x="293256" y="243905"/>
                      <a:pt x="292579" y="244295"/>
                      <a:pt x="291856" y="244552"/>
                    </a:cubicBezTo>
                    <a:lnTo>
                      <a:pt x="265776" y="180925"/>
                    </a:lnTo>
                    <a:cubicBezTo>
                      <a:pt x="248351" y="189483"/>
                      <a:pt x="231513" y="199185"/>
                      <a:pt x="215370" y="209967"/>
                    </a:cubicBezTo>
                    <a:lnTo>
                      <a:pt x="208074" y="214625"/>
                    </a:lnTo>
                    <a:lnTo>
                      <a:pt x="234115" y="278166"/>
                    </a:lnTo>
                    <a:cubicBezTo>
                      <a:pt x="232362" y="279366"/>
                      <a:pt x="230572" y="280566"/>
                      <a:pt x="228829" y="281766"/>
                    </a:cubicBezTo>
                    <a:cubicBezTo>
                      <a:pt x="212487" y="293742"/>
                      <a:pt x="195137" y="304279"/>
                      <a:pt x="176975" y="313256"/>
                    </a:cubicBezTo>
                    <a:lnTo>
                      <a:pt x="149933" y="247315"/>
                    </a:lnTo>
                    <a:cubicBezTo>
                      <a:pt x="170074" y="237872"/>
                      <a:pt x="189494" y="226962"/>
                      <a:pt x="208036" y="214672"/>
                    </a:cubicBezTo>
                    <a:lnTo>
                      <a:pt x="180413" y="147359"/>
                    </a:lnTo>
                    <a:lnTo>
                      <a:pt x="178308" y="148712"/>
                    </a:lnTo>
                    <a:cubicBezTo>
                      <a:pt x="160478" y="160623"/>
                      <a:pt x="141819" y="171241"/>
                      <a:pt x="122472" y="180487"/>
                    </a:cubicBezTo>
                    <a:lnTo>
                      <a:pt x="92173" y="106545"/>
                    </a:lnTo>
                    <a:cubicBezTo>
                      <a:pt x="112729" y="98026"/>
                      <a:pt x="132332" y="87370"/>
                      <a:pt x="150657" y="74750"/>
                    </a:cubicBezTo>
                    <a:lnTo>
                      <a:pt x="180413" y="147359"/>
                    </a:lnTo>
                    <a:cubicBezTo>
                      <a:pt x="198925" y="134982"/>
                      <a:pt x="218308" y="123962"/>
                      <a:pt x="238411" y="114384"/>
                    </a:cubicBezTo>
                    <a:lnTo>
                      <a:pt x="208217" y="40698"/>
                    </a:lnTo>
                    <a:cubicBezTo>
                      <a:pt x="208950" y="40393"/>
                      <a:pt x="209626" y="40012"/>
                      <a:pt x="210360" y="39746"/>
                    </a:cubicBezTo>
                    <a:cubicBezTo>
                      <a:pt x="226148" y="32851"/>
                      <a:pt x="243124" y="29085"/>
                      <a:pt x="260347" y="28659"/>
                    </a:cubicBezTo>
                    <a:cubicBezTo>
                      <a:pt x="261652" y="28659"/>
                      <a:pt x="262871" y="28659"/>
                      <a:pt x="264014" y="28735"/>
                    </a:cubicBezTo>
                    <a:lnTo>
                      <a:pt x="292046" y="97143"/>
                    </a:lnTo>
                    <a:cubicBezTo>
                      <a:pt x="276886" y="100017"/>
                      <a:pt x="262060" y="104438"/>
                      <a:pt x="247802" y="110335"/>
                    </a:cubicBezTo>
                    <a:cubicBezTo>
                      <a:pt x="244590" y="111650"/>
                      <a:pt x="241459" y="113012"/>
                      <a:pt x="238411" y="114422"/>
                    </a:cubicBezTo>
                    <a:lnTo>
                      <a:pt x="265700" y="181011"/>
                    </a:lnTo>
                    <a:cubicBezTo>
                      <a:pt x="268776" y="179554"/>
                      <a:pt x="271796" y="178039"/>
                      <a:pt x="275006" y="176725"/>
                    </a:cubicBezTo>
                    <a:cubicBezTo>
                      <a:pt x="289291" y="170658"/>
                      <a:pt x="304363" y="166640"/>
                      <a:pt x="319773" y="164790"/>
                    </a:cubicBezTo>
                    <a:lnTo>
                      <a:pt x="346272" y="229446"/>
                    </a:lnTo>
                    <a:cubicBezTo>
                      <a:pt x="328295" y="231833"/>
                      <a:pt x="310715" y="236592"/>
                      <a:pt x="293989" y="243600"/>
                    </a:cubicBezTo>
                    <a:close/>
                  </a:path>
                </a:pathLst>
              </a:custGeom>
              <a:grpFill/>
              <a:ln w="9525" cap="flat">
                <a:noFill/>
                <a:prstDash val="solid"/>
                <a:miter/>
              </a:ln>
            </p:spPr>
            <p:txBody>
              <a:bodyPr rtlCol="0" anchor="ctr"/>
              <a:lstStyle/>
              <a:p>
                <a:endParaRPr lang="fr-FR"/>
              </a:p>
            </p:txBody>
          </p:sp>
          <p:cxnSp>
            <p:nvCxnSpPr>
              <p:cNvPr id="26" name="Connecteur droit 25">
                <a:extLst>
                  <a:ext uri="{FF2B5EF4-FFF2-40B4-BE49-F238E27FC236}">
                    <a16:creationId xmlns:a16="http://schemas.microsoft.com/office/drawing/2014/main" id="{0E4028A3-F237-2236-7874-1A98A84987E9}"/>
                  </a:ext>
                </a:extLst>
              </p:cNvPr>
              <p:cNvCxnSpPr>
                <a:cxnSpLocks/>
              </p:cNvCxnSpPr>
              <p:nvPr/>
            </p:nvCxnSpPr>
            <p:spPr>
              <a:xfrm>
                <a:off x="6403182" y="3098841"/>
                <a:ext cx="38508" cy="99875"/>
              </a:xfrm>
              <a:prstGeom prst="line">
                <a:avLst/>
              </a:prstGeom>
              <a:grpFill/>
              <a:ln>
                <a:solidFill>
                  <a:schemeClr val="tx2"/>
                </a:solidFill>
              </a:ln>
            </p:spPr>
            <p:style>
              <a:lnRef idx="2">
                <a:schemeClr val="dk1"/>
              </a:lnRef>
              <a:fillRef idx="0">
                <a:schemeClr val="dk1"/>
              </a:fillRef>
              <a:effectRef idx="1">
                <a:schemeClr val="dk1"/>
              </a:effectRef>
              <a:fontRef idx="minor">
                <a:schemeClr val="tx1"/>
              </a:fontRef>
            </p:style>
          </p:cxnSp>
        </p:grpSp>
      </p:grpSp>
      <p:grpSp>
        <p:nvGrpSpPr>
          <p:cNvPr id="49" name="Groupe 48">
            <a:extLst>
              <a:ext uri="{FF2B5EF4-FFF2-40B4-BE49-F238E27FC236}">
                <a16:creationId xmlns:a16="http://schemas.microsoft.com/office/drawing/2014/main" id="{325CBA98-8CE7-A1A8-AA18-36DAF4EFC379}"/>
              </a:ext>
            </a:extLst>
          </p:cNvPr>
          <p:cNvGrpSpPr/>
          <p:nvPr/>
        </p:nvGrpSpPr>
        <p:grpSpPr>
          <a:xfrm>
            <a:off x="5257005" y="1213377"/>
            <a:ext cx="1265061" cy="832258"/>
            <a:chOff x="547915" y="610828"/>
            <a:chExt cx="1774371" cy="1121229"/>
          </a:xfrm>
          <a:solidFill>
            <a:schemeClr val="tx2"/>
          </a:solidFill>
        </p:grpSpPr>
        <p:pic>
          <p:nvPicPr>
            <p:cNvPr id="50" name="Graphique 49" descr="Femme médecin contour">
              <a:extLst>
                <a:ext uri="{FF2B5EF4-FFF2-40B4-BE49-F238E27FC236}">
                  <a16:creationId xmlns:a16="http://schemas.microsoft.com/office/drawing/2014/main" id="{625983AC-2CDC-C75D-DE11-E566FD3F4C5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07886" y="610828"/>
              <a:ext cx="914400" cy="914400"/>
            </a:xfrm>
            <a:prstGeom prst="rect">
              <a:avLst/>
            </a:prstGeom>
          </p:spPr>
        </p:pic>
        <p:pic>
          <p:nvPicPr>
            <p:cNvPr id="51" name="Graphique 50" descr="Homme médecin contour">
              <a:extLst>
                <a:ext uri="{FF2B5EF4-FFF2-40B4-BE49-F238E27FC236}">
                  <a16:creationId xmlns:a16="http://schemas.microsoft.com/office/drawing/2014/main" id="{EBCE198F-7CCF-DD07-29DE-EC89988F85C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7915" y="610828"/>
              <a:ext cx="914400" cy="914400"/>
            </a:xfrm>
            <a:prstGeom prst="rect">
              <a:avLst/>
            </a:prstGeom>
          </p:spPr>
        </p:pic>
        <p:pic>
          <p:nvPicPr>
            <p:cNvPr id="52" name="Graphique 51" descr="Femme médecin avec un remplissage uni">
              <a:extLst>
                <a:ext uri="{FF2B5EF4-FFF2-40B4-BE49-F238E27FC236}">
                  <a16:creationId xmlns:a16="http://schemas.microsoft.com/office/drawing/2014/main" id="{AB97DE70-0A91-17FB-71D5-6AB7DD66518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1700" y="610828"/>
              <a:ext cx="1121229" cy="1121229"/>
            </a:xfrm>
            <a:prstGeom prst="rect">
              <a:avLst/>
            </a:prstGeom>
          </p:spPr>
        </p:pic>
      </p:grpSp>
      <p:pic>
        <p:nvPicPr>
          <p:cNvPr id="56" name="Image 55" descr="Une image contenant Police, texte, Graphique, graphisme&#10;&#10;Description générée automatiquement">
            <a:extLst>
              <a:ext uri="{FF2B5EF4-FFF2-40B4-BE49-F238E27FC236}">
                <a16:creationId xmlns:a16="http://schemas.microsoft.com/office/drawing/2014/main" id="{BB5A5DC5-1F6B-7698-60B3-21A6A85885D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11867" y="96878"/>
            <a:ext cx="3380133" cy="742291"/>
          </a:xfrm>
          <a:prstGeom prst="rect">
            <a:avLst/>
          </a:prstGeom>
        </p:spPr>
      </p:pic>
      <p:sp>
        <p:nvSpPr>
          <p:cNvPr id="3" name="ZoneTexte 2">
            <a:extLst>
              <a:ext uri="{FF2B5EF4-FFF2-40B4-BE49-F238E27FC236}">
                <a16:creationId xmlns:a16="http://schemas.microsoft.com/office/drawing/2014/main" id="{F2A15180-0CC5-749F-1543-914B5B4131AE}"/>
              </a:ext>
            </a:extLst>
          </p:cNvPr>
          <p:cNvSpPr txBox="1"/>
          <p:nvPr/>
        </p:nvSpPr>
        <p:spPr>
          <a:xfrm>
            <a:off x="9008356" y="2034414"/>
            <a:ext cx="2136889" cy="1261884"/>
          </a:xfrm>
          <a:prstGeom prst="rect">
            <a:avLst/>
          </a:prstGeom>
          <a:noFill/>
        </p:spPr>
        <p:txBody>
          <a:bodyPr wrap="square" rtlCol="0">
            <a:spAutoFit/>
          </a:bodyPr>
          <a:lstStyle/>
          <a:p>
            <a:pPr algn="ctr"/>
            <a:r>
              <a:rPr lang="en-US" sz="3600" b="1">
                <a:solidFill>
                  <a:schemeClr val="tx2"/>
                </a:solidFill>
                <a:latin typeface="Helvetica" panose="020B0604020202020204" pitchFamily="34" charset="0"/>
                <a:cs typeface="Helvetica" panose="020B0604020202020204" pitchFamily="34" charset="0"/>
              </a:rPr>
              <a:t>1 700</a:t>
            </a:r>
          </a:p>
          <a:p>
            <a:pPr algn="ctr"/>
            <a:r>
              <a:rPr lang="en-US" sz="2000">
                <a:latin typeface="Helvetica" panose="020B0604020202020204" pitchFamily="34" charset="0"/>
                <a:cs typeface="Helvetica" panose="020B0604020202020204" pitchFamily="34" charset="0"/>
              </a:rPr>
              <a:t>Nouveaux patients en 2025</a:t>
            </a:r>
            <a:endParaRPr lang="fr-FR" sz="2000">
              <a:latin typeface="Helvetica" panose="020B0604020202020204" pitchFamily="34" charset="0"/>
              <a:cs typeface="Helvetica" panose="020B0604020202020204" pitchFamily="34" charset="0"/>
            </a:endParaRPr>
          </a:p>
        </p:txBody>
      </p:sp>
      <p:pic>
        <p:nvPicPr>
          <p:cNvPr id="4" name="Graphique 3" descr="Croissance de l'activité contour">
            <a:extLst>
              <a:ext uri="{FF2B5EF4-FFF2-40B4-BE49-F238E27FC236}">
                <a16:creationId xmlns:a16="http://schemas.microsoft.com/office/drawing/2014/main" id="{37D9EB79-88F8-5957-E98B-0F12BE0E168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644127" y="1027127"/>
            <a:ext cx="1002949" cy="1002949"/>
          </a:xfrm>
          <a:prstGeom prst="rect">
            <a:avLst/>
          </a:prstGeom>
        </p:spPr>
      </p:pic>
      <p:pic>
        <p:nvPicPr>
          <p:cNvPr id="8" name="Image 7" descr="Une image contenant texte, Condition physique&#10;&#10;Description générée automatiquement">
            <a:extLst>
              <a:ext uri="{FF2B5EF4-FFF2-40B4-BE49-F238E27FC236}">
                <a16:creationId xmlns:a16="http://schemas.microsoft.com/office/drawing/2014/main" id="{AED2F3BE-58EE-9220-C78C-6236673ED66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196099" y="3630468"/>
            <a:ext cx="4732122" cy="2795559"/>
          </a:xfrm>
          <a:prstGeom prst="rect">
            <a:avLst/>
          </a:prstGeom>
        </p:spPr>
      </p:pic>
      <p:pic>
        <p:nvPicPr>
          <p:cNvPr id="6" name="Image 5" descr="Une image contenant carte, texte, atlas&#10;&#10;Le contenu généré par l’IA peut être incorrect.">
            <a:extLst>
              <a:ext uri="{FF2B5EF4-FFF2-40B4-BE49-F238E27FC236}">
                <a16:creationId xmlns:a16="http://schemas.microsoft.com/office/drawing/2014/main" id="{AC48521C-BD5B-B390-C0B0-B43A00CC9B11}"/>
              </a:ext>
            </a:extLst>
          </p:cNvPr>
          <p:cNvPicPr>
            <a:picLocks noChangeAspect="1"/>
          </p:cNvPicPr>
          <p:nvPr/>
        </p:nvPicPr>
        <p:blipFill>
          <a:blip r:embed="rId13"/>
          <a:stretch>
            <a:fillRect/>
          </a:stretch>
        </p:blipFill>
        <p:spPr>
          <a:xfrm>
            <a:off x="673781" y="3630469"/>
            <a:ext cx="4241120" cy="2791472"/>
          </a:xfrm>
          <a:prstGeom prst="rect">
            <a:avLst/>
          </a:prstGeom>
        </p:spPr>
      </p:pic>
    </p:spTree>
    <p:extLst>
      <p:ext uri="{BB962C8B-B14F-4D97-AF65-F5344CB8AC3E}">
        <p14:creationId xmlns:p14="http://schemas.microsoft.com/office/powerpoint/2010/main" val="2137677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032562-E2A8-5216-3F5B-FDA469B5794C}"/>
              </a:ext>
            </a:extLst>
          </p:cNvPr>
          <p:cNvSpPr>
            <a:spLocks noGrp="1"/>
          </p:cNvSpPr>
          <p:nvPr>
            <p:ph type="title"/>
          </p:nvPr>
        </p:nvSpPr>
        <p:spPr/>
        <p:txBody>
          <a:bodyPr/>
          <a:lstStyle/>
          <a:p>
            <a:r>
              <a:rPr lang="en-US"/>
              <a:t>Parcours PFR - Plateforme de Répit</a:t>
            </a:r>
            <a:endParaRPr lang="fr-FR"/>
          </a:p>
        </p:txBody>
      </p:sp>
      <p:sp>
        <p:nvSpPr>
          <p:cNvPr id="4" name="ZoneTexte 3">
            <a:extLst>
              <a:ext uri="{FF2B5EF4-FFF2-40B4-BE49-F238E27FC236}">
                <a16:creationId xmlns:a16="http://schemas.microsoft.com/office/drawing/2014/main" id="{632E3923-D4BA-5C09-3C02-A1137A4070BA}"/>
              </a:ext>
            </a:extLst>
          </p:cNvPr>
          <p:cNvSpPr txBox="1"/>
          <p:nvPr/>
        </p:nvSpPr>
        <p:spPr>
          <a:xfrm>
            <a:off x="226008" y="829850"/>
            <a:ext cx="11559591" cy="1323439"/>
          </a:xfrm>
          <a:prstGeom prst="rect">
            <a:avLst/>
          </a:prstGeom>
          <a:noFill/>
        </p:spPr>
        <p:txBody>
          <a:bodyPr wrap="square">
            <a:spAutoFit/>
          </a:bodyPr>
          <a:lstStyle/>
          <a:p>
            <a:pPr algn="l"/>
            <a:r>
              <a:rPr lang="fr-FR" sz="2000" b="0" i="0">
                <a:effectLst/>
                <a:latin typeface="Helvetica" panose="020B0604020202020204" pitchFamily="34" charset="0"/>
                <a:cs typeface="Helvetica" panose="020B0604020202020204" pitchFamily="34" charset="0"/>
              </a:rPr>
              <a:t>Le parcours Plateforme de Répit PFR, proposé par le RESEDA (réseau des maladies neuro-évolutives) a pour objectif de soutenir les aidants, acteurs indispensables du maintien au domicile. Il s’agit de les accompagner et de proposer des temps de répit aux aidants afin de les soulager mais aussi de soulager nos soignants. </a:t>
            </a:r>
          </a:p>
        </p:txBody>
      </p:sp>
      <p:sp>
        <p:nvSpPr>
          <p:cNvPr id="40" name="Rectangle : coins arrondis 39">
            <a:extLst>
              <a:ext uri="{FF2B5EF4-FFF2-40B4-BE49-F238E27FC236}">
                <a16:creationId xmlns:a16="http://schemas.microsoft.com/office/drawing/2014/main" id="{13F4B85F-E245-C482-B3F8-2C056D7F7207}"/>
              </a:ext>
            </a:extLst>
          </p:cNvPr>
          <p:cNvSpPr/>
          <p:nvPr/>
        </p:nvSpPr>
        <p:spPr>
          <a:xfrm>
            <a:off x="171474" y="2186318"/>
            <a:ext cx="11849051" cy="4580012"/>
          </a:xfrm>
          <a:prstGeom prst="roundRect">
            <a:avLst>
              <a:gd name="adj" fmla="val 9677"/>
            </a:avLst>
          </a:prstGeom>
          <a:noFill/>
          <a:ln>
            <a:solidFill>
              <a:schemeClr val="accent3"/>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ZoneTexte 40">
            <a:extLst>
              <a:ext uri="{FF2B5EF4-FFF2-40B4-BE49-F238E27FC236}">
                <a16:creationId xmlns:a16="http://schemas.microsoft.com/office/drawing/2014/main" id="{04A97319-8EE8-6FE4-8B03-0BCA8A7C05FF}"/>
              </a:ext>
            </a:extLst>
          </p:cNvPr>
          <p:cNvSpPr txBox="1"/>
          <p:nvPr/>
        </p:nvSpPr>
        <p:spPr>
          <a:xfrm>
            <a:off x="5188856" y="1953499"/>
            <a:ext cx="1940143" cy="400110"/>
          </a:xfrm>
          <a:prstGeom prst="rect">
            <a:avLst/>
          </a:prstGeom>
          <a:solidFill>
            <a:schemeClr val="bg1"/>
          </a:solidFill>
        </p:spPr>
        <p:txBody>
          <a:bodyPr wrap="square" rtlCol="0">
            <a:spAutoFit/>
          </a:bodyPr>
          <a:lstStyle/>
          <a:p>
            <a:r>
              <a:rPr lang="en-US" sz="2000" b="1">
                <a:solidFill>
                  <a:schemeClr val="accent3"/>
                </a:solidFill>
                <a:latin typeface="Helvetica" panose="020B0604020202020204" pitchFamily="34" charset="0"/>
                <a:cs typeface="Helvetica" panose="020B0604020202020204" pitchFamily="34" charset="0"/>
              </a:rPr>
              <a:t>Les bénéfices</a:t>
            </a:r>
            <a:endParaRPr lang="fr-FR" sz="2000" b="1">
              <a:solidFill>
                <a:schemeClr val="accent3"/>
              </a:solidFill>
              <a:latin typeface="Helvetica" panose="020B0604020202020204" pitchFamily="34" charset="0"/>
              <a:cs typeface="Helvetica" panose="020B0604020202020204" pitchFamily="34" charset="0"/>
            </a:endParaRPr>
          </a:p>
        </p:txBody>
      </p:sp>
      <p:grpSp>
        <p:nvGrpSpPr>
          <p:cNvPr id="42" name="Groupe 41">
            <a:extLst>
              <a:ext uri="{FF2B5EF4-FFF2-40B4-BE49-F238E27FC236}">
                <a16:creationId xmlns:a16="http://schemas.microsoft.com/office/drawing/2014/main" id="{D7AB6331-FD3E-721E-F6EF-89C18C6532B4}"/>
              </a:ext>
            </a:extLst>
          </p:cNvPr>
          <p:cNvGrpSpPr/>
          <p:nvPr/>
        </p:nvGrpSpPr>
        <p:grpSpPr>
          <a:xfrm>
            <a:off x="376811" y="2456180"/>
            <a:ext cx="468000" cy="396000"/>
            <a:chOff x="4509362" y="2651504"/>
            <a:chExt cx="3047516" cy="2516165"/>
          </a:xfrm>
          <a:solidFill>
            <a:schemeClr val="accent3"/>
          </a:solidFill>
        </p:grpSpPr>
        <p:sp>
          <p:nvSpPr>
            <p:cNvPr id="43" name="Forme libre : forme 42">
              <a:extLst>
                <a:ext uri="{FF2B5EF4-FFF2-40B4-BE49-F238E27FC236}">
                  <a16:creationId xmlns:a16="http://schemas.microsoft.com/office/drawing/2014/main" id="{4C998F20-765F-6F6E-C7A9-D42331E004C0}"/>
                </a:ext>
              </a:extLst>
            </p:cNvPr>
            <p:cNvSpPr/>
            <p:nvPr/>
          </p:nvSpPr>
          <p:spPr>
            <a:xfrm rot="648516">
              <a:off x="5912596" y="3029968"/>
              <a:ext cx="64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70D39317-9B7C-522B-EB63-E5A403E8BA93}"/>
                </a:ext>
              </a:extLst>
            </p:cNvPr>
            <p:cNvSpPr/>
            <p:nvPr/>
          </p:nvSpPr>
          <p:spPr>
            <a:xfrm>
              <a:off x="5605583" y="4318415"/>
              <a:ext cx="828410" cy="82841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AAC44AE0-F09E-3EAF-3DE7-C1116A17B0C8}"/>
                </a:ext>
              </a:extLst>
            </p:cNvPr>
            <p:cNvSpPr/>
            <p:nvPr/>
          </p:nvSpPr>
          <p:spPr>
            <a:xfrm>
              <a:off x="4509362" y="3429000"/>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69475786-65A9-F1DF-79C5-CAE1F03DB83B}"/>
                </a:ext>
              </a:extLst>
            </p:cNvPr>
            <p:cNvSpPr/>
            <p:nvPr/>
          </p:nvSpPr>
          <p:spPr>
            <a:xfrm>
              <a:off x="6512878" y="2849504"/>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3870958B-0238-0ABF-6648-CA56A6965E87}"/>
                </a:ext>
              </a:extLst>
            </p:cNvPr>
            <p:cNvSpPr/>
            <p:nvPr/>
          </p:nvSpPr>
          <p:spPr>
            <a:xfrm>
              <a:off x="5391123" y="2651504"/>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7E8FB890-FD8A-6975-6C28-5DF279719C0B}"/>
                </a:ext>
              </a:extLst>
            </p:cNvPr>
            <p:cNvSpPr/>
            <p:nvPr/>
          </p:nvSpPr>
          <p:spPr>
            <a:xfrm>
              <a:off x="4515819" y="4591669"/>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9" name="Forme libre : forme 48">
              <a:extLst>
                <a:ext uri="{FF2B5EF4-FFF2-40B4-BE49-F238E27FC236}">
                  <a16:creationId xmlns:a16="http://schemas.microsoft.com/office/drawing/2014/main" id="{E4636A9D-375E-4A3C-DA06-4ED06B780E24}"/>
                </a:ext>
              </a:extLst>
            </p:cNvPr>
            <p:cNvSpPr/>
            <p:nvPr/>
          </p:nvSpPr>
          <p:spPr>
            <a:xfrm>
              <a:off x="6980878" y="3860725"/>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50" name="Forme libre : forme 49">
              <a:extLst>
                <a:ext uri="{FF2B5EF4-FFF2-40B4-BE49-F238E27FC236}">
                  <a16:creationId xmlns:a16="http://schemas.microsoft.com/office/drawing/2014/main" id="{3D1E3ADB-11D4-BACB-FE5D-539946E901A3}"/>
                </a:ext>
              </a:extLst>
            </p:cNvPr>
            <p:cNvSpPr/>
            <p:nvPr/>
          </p:nvSpPr>
          <p:spPr>
            <a:xfrm rot="2001047">
              <a:off x="5096691" y="4229347"/>
              <a:ext cx="720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1" name="Forme libre : forme 50">
              <a:extLst>
                <a:ext uri="{FF2B5EF4-FFF2-40B4-BE49-F238E27FC236}">
                  <a16:creationId xmlns:a16="http://schemas.microsoft.com/office/drawing/2014/main" id="{728C26A6-5182-AF54-856A-EB573CA9B848}"/>
                </a:ext>
              </a:extLst>
            </p:cNvPr>
            <p:cNvSpPr/>
            <p:nvPr/>
          </p:nvSpPr>
          <p:spPr>
            <a:xfrm rot="7165004">
              <a:off x="5985131" y="3960361"/>
              <a:ext cx="100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2" name="Forme libre : forme 51">
              <a:extLst>
                <a:ext uri="{FF2B5EF4-FFF2-40B4-BE49-F238E27FC236}">
                  <a16:creationId xmlns:a16="http://schemas.microsoft.com/office/drawing/2014/main" id="{23BF1927-0CC2-F26B-84F8-78BCDE8A086A}"/>
                </a:ext>
              </a:extLst>
            </p:cNvPr>
            <p:cNvSpPr/>
            <p:nvPr/>
          </p:nvSpPr>
          <p:spPr>
            <a:xfrm rot="7757291">
              <a:off x="5003823" y="3269798"/>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3" name="Forme libre : forme 52">
              <a:extLst>
                <a:ext uri="{FF2B5EF4-FFF2-40B4-BE49-F238E27FC236}">
                  <a16:creationId xmlns:a16="http://schemas.microsoft.com/office/drawing/2014/main" id="{F3D7BD6E-F08A-36B7-8412-5C6BC1C60A4A}"/>
                </a:ext>
              </a:extLst>
            </p:cNvPr>
            <p:cNvSpPr/>
            <p:nvPr/>
          </p:nvSpPr>
          <p:spPr>
            <a:xfrm rot="9199839">
              <a:off x="6327343" y="4422887"/>
              <a:ext cx="75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4" name="Forme libre : forme 53">
              <a:extLst>
                <a:ext uri="{FF2B5EF4-FFF2-40B4-BE49-F238E27FC236}">
                  <a16:creationId xmlns:a16="http://schemas.microsoft.com/office/drawing/2014/main" id="{91322E50-8F52-C66A-6734-A2F03C627FC0}"/>
                </a:ext>
              </a:extLst>
            </p:cNvPr>
            <p:cNvSpPr/>
            <p:nvPr/>
          </p:nvSpPr>
          <p:spPr>
            <a:xfrm rot="3552656">
              <a:off x="6943666" y="3691988"/>
              <a:ext cx="39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5" name="Forme libre : forme 54">
              <a:extLst>
                <a:ext uri="{FF2B5EF4-FFF2-40B4-BE49-F238E27FC236}">
                  <a16:creationId xmlns:a16="http://schemas.microsoft.com/office/drawing/2014/main" id="{3B2C1AE4-782E-D251-9CDC-3BEBAEB0CFDA}"/>
                </a:ext>
              </a:extLst>
            </p:cNvPr>
            <p:cNvSpPr/>
            <p:nvPr/>
          </p:nvSpPr>
          <p:spPr>
            <a:xfrm rot="5763531">
              <a:off x="4595418" y="4362443"/>
              <a:ext cx="432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6" name="Forme libre : forme 55">
              <a:extLst>
                <a:ext uri="{FF2B5EF4-FFF2-40B4-BE49-F238E27FC236}">
                  <a16:creationId xmlns:a16="http://schemas.microsoft.com/office/drawing/2014/main" id="{56A27767-05ED-9A29-B3F0-7DEEB67EA0BB}"/>
                </a:ext>
              </a:extLst>
            </p:cNvPr>
            <p:cNvSpPr/>
            <p:nvPr/>
          </p:nvSpPr>
          <p:spPr>
            <a:xfrm rot="10503974">
              <a:off x="5052485" y="4847854"/>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grpSp>
      <p:grpSp>
        <p:nvGrpSpPr>
          <p:cNvPr id="57" name="Groupe 56">
            <a:extLst>
              <a:ext uri="{FF2B5EF4-FFF2-40B4-BE49-F238E27FC236}">
                <a16:creationId xmlns:a16="http://schemas.microsoft.com/office/drawing/2014/main" id="{57106A75-82CE-88D1-435A-610D98B21D17}"/>
              </a:ext>
            </a:extLst>
          </p:cNvPr>
          <p:cNvGrpSpPr/>
          <p:nvPr/>
        </p:nvGrpSpPr>
        <p:grpSpPr>
          <a:xfrm>
            <a:off x="6357879" y="2459093"/>
            <a:ext cx="634873" cy="423427"/>
            <a:chOff x="547915" y="610828"/>
            <a:chExt cx="1774371" cy="1121229"/>
          </a:xfrm>
          <a:solidFill>
            <a:schemeClr val="accent3"/>
          </a:solidFill>
        </p:grpSpPr>
        <p:pic>
          <p:nvPicPr>
            <p:cNvPr id="58" name="Graphique 57" descr="Femme médecin contour">
              <a:extLst>
                <a:ext uri="{FF2B5EF4-FFF2-40B4-BE49-F238E27FC236}">
                  <a16:creationId xmlns:a16="http://schemas.microsoft.com/office/drawing/2014/main" id="{ED3300A6-B888-5A03-1AA6-7924F402C0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07886" y="610828"/>
              <a:ext cx="914400" cy="914400"/>
            </a:xfrm>
            <a:prstGeom prst="rect">
              <a:avLst/>
            </a:prstGeom>
          </p:spPr>
        </p:pic>
        <p:pic>
          <p:nvPicPr>
            <p:cNvPr id="59" name="Graphique 58" descr="Homme médecin contour">
              <a:extLst>
                <a:ext uri="{FF2B5EF4-FFF2-40B4-BE49-F238E27FC236}">
                  <a16:creationId xmlns:a16="http://schemas.microsoft.com/office/drawing/2014/main" id="{9AC4725E-C98E-F3B9-0B15-926F58E3A56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915" y="610828"/>
              <a:ext cx="914400" cy="914400"/>
            </a:xfrm>
            <a:prstGeom prst="rect">
              <a:avLst/>
            </a:prstGeom>
          </p:spPr>
        </p:pic>
        <p:pic>
          <p:nvPicPr>
            <p:cNvPr id="60" name="Graphique 59" descr="Femme médecin avec un remplissage uni">
              <a:extLst>
                <a:ext uri="{FF2B5EF4-FFF2-40B4-BE49-F238E27FC236}">
                  <a16:creationId xmlns:a16="http://schemas.microsoft.com/office/drawing/2014/main" id="{1ED99D7A-F623-2BCE-EC5A-CA086C30060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1700" y="610828"/>
              <a:ext cx="1121229" cy="1121229"/>
            </a:xfrm>
            <a:prstGeom prst="rect">
              <a:avLst/>
            </a:prstGeom>
          </p:spPr>
        </p:pic>
      </p:grpSp>
      <p:grpSp>
        <p:nvGrpSpPr>
          <p:cNvPr id="61" name="Groupe 60">
            <a:extLst>
              <a:ext uri="{FF2B5EF4-FFF2-40B4-BE49-F238E27FC236}">
                <a16:creationId xmlns:a16="http://schemas.microsoft.com/office/drawing/2014/main" id="{2A497AA0-58A4-2D02-0838-DEAA3654FEEE}"/>
              </a:ext>
            </a:extLst>
          </p:cNvPr>
          <p:cNvGrpSpPr/>
          <p:nvPr/>
        </p:nvGrpSpPr>
        <p:grpSpPr>
          <a:xfrm>
            <a:off x="365839" y="5047470"/>
            <a:ext cx="457200" cy="500400"/>
            <a:chOff x="5490157" y="4262130"/>
            <a:chExt cx="914400" cy="996889"/>
          </a:xfrm>
        </p:grpSpPr>
        <p:grpSp>
          <p:nvGrpSpPr>
            <p:cNvPr id="62" name="Groupe 61">
              <a:extLst>
                <a:ext uri="{FF2B5EF4-FFF2-40B4-BE49-F238E27FC236}">
                  <a16:creationId xmlns:a16="http://schemas.microsoft.com/office/drawing/2014/main" id="{B5EE3725-3CD9-DE99-ED01-1894301CA1D7}"/>
                </a:ext>
              </a:extLst>
            </p:cNvPr>
            <p:cNvGrpSpPr/>
            <p:nvPr/>
          </p:nvGrpSpPr>
          <p:grpSpPr>
            <a:xfrm>
              <a:off x="5843796" y="4801819"/>
              <a:ext cx="207121" cy="213429"/>
              <a:chOff x="6971664" y="1985511"/>
              <a:chExt cx="450727" cy="439011"/>
            </a:xfrm>
            <a:solidFill>
              <a:schemeClr val="accent2"/>
            </a:solidFill>
          </p:grpSpPr>
          <p:sp>
            <p:nvSpPr>
              <p:cNvPr id="67" name="Forme libre : forme 66">
                <a:extLst>
                  <a:ext uri="{FF2B5EF4-FFF2-40B4-BE49-F238E27FC236}">
                    <a16:creationId xmlns:a16="http://schemas.microsoft.com/office/drawing/2014/main" id="{398C17A3-329B-85E7-DDF9-1F602A5E4780}"/>
                  </a:ext>
                </a:extLst>
              </p:cNvPr>
              <p:cNvSpPr/>
              <p:nvPr/>
            </p:nvSpPr>
            <p:spPr>
              <a:xfrm>
                <a:off x="6971664" y="2221208"/>
                <a:ext cx="450727" cy="203314"/>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solidFill>
                <a:schemeClr val="accent3"/>
              </a:solidFill>
              <a:ln w="9525" cap="flat">
                <a:noFill/>
                <a:prstDash val="solid"/>
                <a:miter/>
              </a:ln>
            </p:spPr>
            <p:txBody>
              <a:bodyPr rtlCol="0" anchor="ctr"/>
              <a:lstStyle/>
              <a:p>
                <a:endParaRPr lang="fr-FR"/>
              </a:p>
            </p:txBody>
          </p:sp>
          <p:sp>
            <p:nvSpPr>
              <p:cNvPr id="68" name="Forme libre : forme 67">
                <a:extLst>
                  <a:ext uri="{FF2B5EF4-FFF2-40B4-BE49-F238E27FC236}">
                    <a16:creationId xmlns:a16="http://schemas.microsoft.com/office/drawing/2014/main" id="{0C1E63F9-1385-6588-E62F-A84785F1F44F}"/>
                  </a:ext>
                </a:extLst>
              </p:cNvPr>
              <p:cNvSpPr/>
              <p:nvPr/>
            </p:nvSpPr>
            <p:spPr>
              <a:xfrm>
                <a:off x="7084350" y="1985511"/>
                <a:ext cx="225357" cy="215273"/>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solidFill>
                <a:schemeClr val="accent3"/>
              </a:solidFill>
              <a:ln w="9525" cap="flat">
                <a:noFill/>
                <a:prstDash val="solid"/>
                <a:miter/>
              </a:ln>
            </p:spPr>
            <p:txBody>
              <a:bodyPr rtlCol="0" anchor="ctr"/>
              <a:lstStyle/>
              <a:p>
                <a:endParaRPr lang="fr-FR"/>
              </a:p>
            </p:txBody>
          </p:sp>
        </p:grpSp>
        <p:pic>
          <p:nvPicPr>
            <p:cNvPr id="63" name="Graphique 62" descr="Dossier ouvert contour">
              <a:extLst>
                <a:ext uri="{FF2B5EF4-FFF2-40B4-BE49-F238E27FC236}">
                  <a16:creationId xmlns:a16="http://schemas.microsoft.com/office/drawing/2014/main" id="{8DD5CA30-4900-EE0E-9A25-FC159AE961F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90157" y="4344619"/>
              <a:ext cx="914400" cy="914400"/>
            </a:xfrm>
            <a:prstGeom prst="rect">
              <a:avLst/>
            </a:prstGeom>
          </p:spPr>
        </p:pic>
        <p:grpSp>
          <p:nvGrpSpPr>
            <p:cNvPr id="64" name="Groupe 63">
              <a:extLst>
                <a:ext uri="{FF2B5EF4-FFF2-40B4-BE49-F238E27FC236}">
                  <a16:creationId xmlns:a16="http://schemas.microsoft.com/office/drawing/2014/main" id="{C17E474C-32F6-2B40-EBDD-3888D477D079}"/>
                </a:ext>
              </a:extLst>
            </p:cNvPr>
            <p:cNvGrpSpPr/>
            <p:nvPr/>
          </p:nvGrpSpPr>
          <p:grpSpPr>
            <a:xfrm>
              <a:off x="5568543" y="4262130"/>
              <a:ext cx="790524" cy="493226"/>
              <a:chOff x="5705528" y="3611821"/>
              <a:chExt cx="790524" cy="493226"/>
            </a:xfrm>
          </p:grpSpPr>
          <p:sp>
            <p:nvSpPr>
              <p:cNvPr id="65" name="Rectangle 64">
                <a:extLst>
                  <a:ext uri="{FF2B5EF4-FFF2-40B4-BE49-F238E27FC236}">
                    <a16:creationId xmlns:a16="http://schemas.microsoft.com/office/drawing/2014/main" id="{93F3CD1B-7ABD-3E2F-9464-1C2A6EEAC2AD}"/>
                  </a:ext>
                </a:extLst>
              </p:cNvPr>
              <p:cNvSpPr/>
              <p:nvPr/>
            </p:nvSpPr>
            <p:spPr>
              <a:xfrm>
                <a:off x="5847916" y="3611821"/>
                <a:ext cx="505747" cy="457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6" name="Graphique 65" descr="Document contour">
                <a:extLst>
                  <a:ext uri="{FF2B5EF4-FFF2-40B4-BE49-F238E27FC236}">
                    <a16:creationId xmlns:a16="http://schemas.microsoft.com/office/drawing/2014/main" id="{8182152F-A276-FD35-6F98-BD361E957A78}"/>
                  </a:ext>
                </a:extLst>
              </p:cNvPr>
              <p:cNvPicPr>
                <a:picLocks noChangeAspect="1"/>
              </p:cNvPicPr>
              <p:nvPr/>
            </p:nvPicPr>
            <p:blipFill>
              <a:blip r:embed="rId10">
                <a:extLst>
                  <a:ext uri="{96DAC541-7B7A-43D3-8B79-37D633B846F1}">
                    <asvg:svgBlip xmlns:asvg="http://schemas.microsoft.com/office/drawing/2016/SVG/main" r:embed="rId11"/>
                  </a:ext>
                </a:extLst>
              </a:blip>
              <a:srcRect b="39058"/>
              <a:stretch/>
            </p:blipFill>
            <p:spPr>
              <a:xfrm>
                <a:off x="5705528" y="3623282"/>
                <a:ext cx="790524" cy="481765"/>
              </a:xfrm>
              <a:prstGeom prst="rect">
                <a:avLst/>
              </a:prstGeom>
            </p:spPr>
          </p:pic>
        </p:grpSp>
      </p:grpSp>
      <p:sp>
        <p:nvSpPr>
          <p:cNvPr id="69" name="ZoneTexte 68">
            <a:extLst>
              <a:ext uri="{FF2B5EF4-FFF2-40B4-BE49-F238E27FC236}">
                <a16:creationId xmlns:a16="http://schemas.microsoft.com/office/drawing/2014/main" id="{1A6D3BDF-DB53-26EE-7B1C-312B063F4F73}"/>
              </a:ext>
            </a:extLst>
          </p:cNvPr>
          <p:cNvSpPr txBox="1"/>
          <p:nvPr/>
        </p:nvSpPr>
        <p:spPr>
          <a:xfrm>
            <a:off x="558911" y="2461169"/>
            <a:ext cx="5275211" cy="2554545"/>
          </a:xfrm>
          <a:prstGeom prst="rect">
            <a:avLst/>
          </a:prstGeom>
          <a:noFill/>
        </p:spPr>
        <p:txBody>
          <a:bodyPr wrap="square">
            <a:spAutoFit/>
          </a:bodyPr>
          <a:lstStyle/>
          <a:p>
            <a:pPr>
              <a:buClr>
                <a:schemeClr val="accent3"/>
              </a:buClr>
            </a:pPr>
            <a:r>
              <a:rPr lang="fr-FR" sz="2000" b="1">
                <a:effectLst/>
                <a:latin typeface="Helvetica" panose="020B0604020202020204" pitchFamily="34" charset="0"/>
                <a:cs typeface="Helvetica" panose="020B0604020202020204" pitchFamily="34" charset="0"/>
              </a:rPr>
              <a:t>     Pour le réseau</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Aider à structurer et mettre en visibilité les PFR sur le territoire</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Accéder facilement aux informations pour optimiser le suivi des aidants et des bénéficiaires</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Valoriser les actions menées et leur impact sur le maintien à domicile</a:t>
            </a:r>
            <a:endParaRPr lang="fr-FR" sz="2000" b="1">
              <a:effectLst/>
              <a:latin typeface="Helvetica" panose="020B0604020202020204" pitchFamily="34" charset="0"/>
              <a:cs typeface="Helvetica" panose="020B0604020202020204" pitchFamily="34" charset="0"/>
            </a:endParaRPr>
          </a:p>
        </p:txBody>
      </p:sp>
      <p:sp>
        <p:nvSpPr>
          <p:cNvPr id="70" name="ZoneTexte 69">
            <a:extLst>
              <a:ext uri="{FF2B5EF4-FFF2-40B4-BE49-F238E27FC236}">
                <a16:creationId xmlns:a16="http://schemas.microsoft.com/office/drawing/2014/main" id="{BF267CE7-118A-6D44-D404-68B8F92F9728}"/>
              </a:ext>
            </a:extLst>
          </p:cNvPr>
          <p:cNvSpPr txBox="1"/>
          <p:nvPr/>
        </p:nvSpPr>
        <p:spPr>
          <a:xfrm>
            <a:off x="6608753" y="2473781"/>
            <a:ext cx="5205443" cy="2862322"/>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professionnels de santé de terrain</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Identifier rapidement les solutions de répit adaptées</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Simplifier l’orientation grâce à un annuaire structuré des services et structures disponibles</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Améliorer la prise en compte des besoins des aidants</a:t>
            </a:r>
            <a:endParaRPr lang="fr-FR" sz="2000" b="1">
              <a:latin typeface="Helvetica" panose="020B0604020202020204" pitchFamily="34" charset="0"/>
              <a:cs typeface="Helvetica" panose="020B0604020202020204" pitchFamily="34" charset="0"/>
            </a:endParaRPr>
          </a:p>
        </p:txBody>
      </p:sp>
      <p:sp>
        <p:nvSpPr>
          <p:cNvPr id="71" name="ZoneTexte 70">
            <a:extLst>
              <a:ext uri="{FF2B5EF4-FFF2-40B4-BE49-F238E27FC236}">
                <a16:creationId xmlns:a16="http://schemas.microsoft.com/office/drawing/2014/main" id="{A9A8EFA4-D1D2-9BBE-4887-C4EE0C98C1AC}"/>
              </a:ext>
            </a:extLst>
          </p:cNvPr>
          <p:cNvSpPr txBox="1"/>
          <p:nvPr/>
        </p:nvSpPr>
        <p:spPr>
          <a:xfrm>
            <a:off x="481463" y="5114375"/>
            <a:ext cx="9851865" cy="1938992"/>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patients</a:t>
            </a:r>
            <a:endParaRPr lang="fr-FR" sz="2000">
              <a:latin typeface="Helvetica" panose="020B0604020202020204" pitchFamily="34" charset="0"/>
              <a:cs typeface="Helvetica" panose="020B0604020202020204" pitchFamily="34" charset="0"/>
            </a:endParaRP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Faciliter l’accès à des solutions de répit </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Prévenir l’épuisement des aidants et améliorer leur qualité de vie</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Prolonger le maintien à domicile</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Réduire les ruptures de parcours en anticipant les besoins et en fluidifiant les relais</a:t>
            </a:r>
          </a:p>
          <a:p>
            <a:pPr marL="285750" indent="-285750">
              <a:buClr>
                <a:schemeClr val="tx2"/>
              </a:buClr>
              <a:buFont typeface="Wingdings" panose="05000000000000000000" pitchFamily="2" charset="2"/>
              <a:buChar char="Ä"/>
            </a:pPr>
            <a:endParaRPr lang="fr-FR" sz="2000">
              <a:effectLst/>
              <a:latin typeface="Helvetica" panose="020B0604020202020204" pitchFamily="34" charset="0"/>
              <a:cs typeface="Helvetica" panose="020B0604020202020204" pitchFamily="34" charset="0"/>
            </a:endParaRPr>
          </a:p>
        </p:txBody>
      </p:sp>
      <p:grpSp>
        <p:nvGrpSpPr>
          <p:cNvPr id="74" name="Groupe 73">
            <a:extLst>
              <a:ext uri="{FF2B5EF4-FFF2-40B4-BE49-F238E27FC236}">
                <a16:creationId xmlns:a16="http://schemas.microsoft.com/office/drawing/2014/main" id="{15AC8758-62F4-037A-8937-B041DEB5E446}"/>
              </a:ext>
            </a:extLst>
          </p:cNvPr>
          <p:cNvGrpSpPr/>
          <p:nvPr/>
        </p:nvGrpSpPr>
        <p:grpSpPr>
          <a:xfrm>
            <a:off x="7518400" y="85550"/>
            <a:ext cx="4502125" cy="592809"/>
            <a:chOff x="7841995" y="85550"/>
            <a:chExt cx="4178530" cy="547827"/>
          </a:xfrm>
        </p:grpSpPr>
        <p:pic>
          <p:nvPicPr>
            <p:cNvPr id="72" name="Image 71" descr="Une image contenant Police, texte, Graphique, graphisme&#10;&#10;Description générée automatiquement">
              <a:extLst>
                <a:ext uri="{FF2B5EF4-FFF2-40B4-BE49-F238E27FC236}">
                  <a16:creationId xmlns:a16="http://schemas.microsoft.com/office/drawing/2014/main" id="{B2E16918-A43D-06C4-FF42-B922FA07C2E0}"/>
                </a:ext>
              </a:extLst>
            </p:cNvPr>
            <p:cNvPicPr>
              <a:picLocks noChangeAspect="1"/>
            </p:cNvPicPr>
            <p:nvPr/>
          </p:nvPicPr>
          <p:blipFill>
            <a:blip r:embed="rId12">
              <a:extLst>
                <a:ext uri="{28A0092B-C50C-407E-A947-70E740481C1C}">
                  <a14:useLocalDpi xmlns:a14="http://schemas.microsoft.com/office/drawing/2010/main" val="0"/>
                </a:ext>
              </a:extLst>
            </a:blip>
            <a:srcRect t="13296" b="51409"/>
            <a:stretch/>
          </p:blipFill>
          <p:spPr>
            <a:xfrm>
              <a:off x="7841995" y="105027"/>
              <a:ext cx="2835075" cy="364374"/>
            </a:xfrm>
            <a:prstGeom prst="rect">
              <a:avLst/>
            </a:prstGeom>
          </p:spPr>
        </p:pic>
        <p:pic>
          <p:nvPicPr>
            <p:cNvPr id="73" name="Image 72" descr="Une image contenant Police, texte, Graphique, graphisme&#10;&#10;Description générée automatiquement">
              <a:extLst>
                <a:ext uri="{FF2B5EF4-FFF2-40B4-BE49-F238E27FC236}">
                  <a16:creationId xmlns:a16="http://schemas.microsoft.com/office/drawing/2014/main" id="{2432BABE-13DD-D016-4C00-BE9676BE2873}"/>
                </a:ext>
              </a:extLst>
            </p:cNvPr>
            <p:cNvPicPr>
              <a:picLocks noChangeAspect="1"/>
            </p:cNvPicPr>
            <p:nvPr/>
          </p:nvPicPr>
          <p:blipFill>
            <a:blip r:embed="rId12">
              <a:extLst>
                <a:ext uri="{28A0092B-C50C-407E-A947-70E740481C1C}">
                  <a14:useLocalDpi xmlns:a14="http://schemas.microsoft.com/office/drawing/2010/main" val="0"/>
                </a:ext>
              </a:extLst>
            </a:blip>
            <a:srcRect l="20121" t="46935" r="29483"/>
            <a:stretch/>
          </p:blipFill>
          <p:spPr>
            <a:xfrm>
              <a:off x="10591775" y="85550"/>
              <a:ext cx="1428750" cy="547827"/>
            </a:xfrm>
            <a:prstGeom prst="rect">
              <a:avLst/>
            </a:prstGeom>
          </p:spPr>
        </p:pic>
      </p:grpSp>
    </p:spTree>
    <p:extLst>
      <p:ext uri="{BB962C8B-B14F-4D97-AF65-F5344CB8AC3E}">
        <p14:creationId xmlns:p14="http://schemas.microsoft.com/office/powerpoint/2010/main" val="3136266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1B508-CC81-7EB8-7198-999C73BDC09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BC97478-65E9-2348-D044-7A1AB8C57B48}"/>
              </a:ext>
            </a:extLst>
          </p:cNvPr>
          <p:cNvSpPr>
            <a:spLocks noGrp="1"/>
          </p:cNvSpPr>
          <p:nvPr>
            <p:ph type="title"/>
          </p:nvPr>
        </p:nvSpPr>
        <p:spPr/>
        <p:txBody>
          <a:bodyPr/>
          <a:lstStyle/>
          <a:p>
            <a:r>
              <a:rPr lang="en-US"/>
              <a:t>Parcours PFR - Plateforme de Répit</a:t>
            </a:r>
            <a:endParaRPr lang="fr-FR"/>
          </a:p>
        </p:txBody>
      </p:sp>
      <p:sp>
        <p:nvSpPr>
          <p:cNvPr id="10" name="ZoneTexte 9">
            <a:extLst>
              <a:ext uri="{FF2B5EF4-FFF2-40B4-BE49-F238E27FC236}">
                <a16:creationId xmlns:a16="http://schemas.microsoft.com/office/drawing/2014/main" id="{2891E5B5-7F5B-5131-3D4D-0E0317C6FD61}"/>
              </a:ext>
            </a:extLst>
          </p:cNvPr>
          <p:cNvSpPr txBox="1"/>
          <p:nvPr/>
        </p:nvSpPr>
        <p:spPr>
          <a:xfrm>
            <a:off x="868928" y="2045635"/>
            <a:ext cx="1993421" cy="1261884"/>
          </a:xfrm>
          <a:prstGeom prst="rect">
            <a:avLst/>
          </a:prstGeom>
          <a:noFill/>
        </p:spPr>
        <p:txBody>
          <a:bodyPr wrap="square" rtlCol="0">
            <a:spAutoFit/>
          </a:bodyPr>
          <a:lstStyle/>
          <a:p>
            <a:pPr algn="ctr"/>
            <a:r>
              <a:rPr lang="en-US" sz="3600" b="1">
                <a:solidFill>
                  <a:schemeClr val="accent3"/>
                </a:solidFill>
                <a:latin typeface="Helvetica" panose="020B0604020202020204" pitchFamily="34" charset="0"/>
                <a:cs typeface="Helvetica" panose="020B0604020202020204" pitchFamily="34" charset="0"/>
              </a:rPr>
              <a:t>4 680</a:t>
            </a:r>
          </a:p>
          <a:p>
            <a:pPr algn="ctr"/>
            <a:r>
              <a:rPr lang="en-US" sz="2000">
                <a:latin typeface="Helvetica" panose="020B0604020202020204" pitchFamily="34" charset="0"/>
                <a:cs typeface="Helvetica" panose="020B0604020202020204" pitchFamily="34" charset="0"/>
              </a:rPr>
              <a:t>Parcours initiés</a:t>
            </a:r>
          </a:p>
          <a:p>
            <a:pPr algn="ctr"/>
            <a:r>
              <a:rPr lang="en-US" sz="2000">
                <a:latin typeface="Helvetica" panose="020B0604020202020204" pitchFamily="34" charset="0"/>
                <a:cs typeface="Helvetica" panose="020B0604020202020204" pitchFamily="34" charset="0"/>
              </a:rPr>
              <a:t>depuis 03/2023</a:t>
            </a:r>
            <a:endParaRPr lang="fr-FR" sz="2000">
              <a:latin typeface="Helvetica" panose="020B0604020202020204" pitchFamily="34" charset="0"/>
              <a:cs typeface="Helvetica" panose="020B0604020202020204" pitchFamily="34" charset="0"/>
            </a:endParaRPr>
          </a:p>
        </p:txBody>
      </p:sp>
      <p:grpSp>
        <p:nvGrpSpPr>
          <p:cNvPr id="22" name="Groupe 21">
            <a:extLst>
              <a:ext uri="{FF2B5EF4-FFF2-40B4-BE49-F238E27FC236}">
                <a16:creationId xmlns:a16="http://schemas.microsoft.com/office/drawing/2014/main" id="{17C679AD-8700-EA95-3614-2986D6F54A1C}"/>
              </a:ext>
            </a:extLst>
          </p:cNvPr>
          <p:cNvGrpSpPr/>
          <p:nvPr/>
        </p:nvGrpSpPr>
        <p:grpSpPr>
          <a:xfrm>
            <a:off x="1453891" y="986124"/>
            <a:ext cx="975588" cy="844766"/>
            <a:chOff x="5743546" y="3084079"/>
            <a:chExt cx="764218" cy="696200"/>
          </a:xfrm>
          <a:solidFill>
            <a:schemeClr val="accent3"/>
          </a:solidFill>
        </p:grpSpPr>
        <p:grpSp>
          <p:nvGrpSpPr>
            <p:cNvPr id="23" name="Graphique 28" descr="Double itinéraire avec un chemin contour">
              <a:extLst>
                <a:ext uri="{FF2B5EF4-FFF2-40B4-BE49-F238E27FC236}">
                  <a16:creationId xmlns:a16="http://schemas.microsoft.com/office/drawing/2014/main" id="{4414F525-420F-5060-0108-4E7A79CA2ED4}"/>
                </a:ext>
              </a:extLst>
            </p:cNvPr>
            <p:cNvGrpSpPr/>
            <p:nvPr/>
          </p:nvGrpSpPr>
          <p:grpSpPr>
            <a:xfrm>
              <a:off x="5743546" y="3337992"/>
              <a:ext cx="635287" cy="442287"/>
              <a:chOff x="5743546" y="3337992"/>
              <a:chExt cx="635287" cy="442287"/>
            </a:xfrm>
            <a:grpFill/>
          </p:grpSpPr>
          <p:sp>
            <p:nvSpPr>
              <p:cNvPr id="27" name="Forme libre : forme 26">
                <a:extLst>
                  <a:ext uri="{FF2B5EF4-FFF2-40B4-BE49-F238E27FC236}">
                    <a16:creationId xmlns:a16="http://schemas.microsoft.com/office/drawing/2014/main" id="{F5E8BCCC-CF23-9BD9-C7CF-5BB7C6AC4268}"/>
                  </a:ext>
                </a:extLst>
              </p:cNvPr>
              <p:cNvSpPr/>
              <p:nvPr/>
            </p:nvSpPr>
            <p:spPr>
              <a:xfrm>
                <a:off x="5743546" y="3385102"/>
                <a:ext cx="243333" cy="395177"/>
              </a:xfrm>
              <a:custGeom>
                <a:avLst/>
                <a:gdLst>
                  <a:gd name="connsiteX0" fmla="*/ 21133 w 243333"/>
                  <a:gd name="connsiteY0" fmla="*/ 53477 h 395177"/>
                  <a:gd name="connsiteX1" fmla="*/ 8348 w 243333"/>
                  <a:gd name="connsiteY1" fmla="*/ 166796 h 395177"/>
                  <a:gd name="connsiteX2" fmla="*/ 63554 w 243333"/>
                  <a:gd name="connsiteY2" fmla="*/ 288830 h 395177"/>
                  <a:gd name="connsiteX3" fmla="*/ 111207 w 243333"/>
                  <a:gd name="connsiteY3" fmla="*/ 388782 h 395177"/>
                  <a:gd name="connsiteX4" fmla="*/ 127026 w 243333"/>
                  <a:gd name="connsiteY4" fmla="*/ 393883 h 395177"/>
                  <a:gd name="connsiteX5" fmla="*/ 132126 w 243333"/>
                  <a:gd name="connsiteY5" fmla="*/ 388782 h 395177"/>
                  <a:gd name="connsiteX6" fmla="*/ 179779 w 243333"/>
                  <a:gd name="connsiteY6" fmla="*/ 288830 h 395177"/>
                  <a:gd name="connsiteX7" fmla="*/ 234986 w 243333"/>
                  <a:gd name="connsiteY7" fmla="*/ 166796 h 395177"/>
                  <a:gd name="connsiteX8" fmla="*/ 222201 w 243333"/>
                  <a:gd name="connsiteY8" fmla="*/ 53477 h 395177"/>
                  <a:gd name="connsiteX9" fmla="*/ 53879 w 243333"/>
                  <a:gd name="connsiteY9" fmla="*/ 20731 h 395177"/>
                  <a:gd name="connsiteX10" fmla="*/ 21133 w 243333"/>
                  <a:gd name="connsiteY10" fmla="*/ 53477 h 395177"/>
                  <a:gd name="connsiteX11" fmla="*/ 206479 w 243333"/>
                  <a:gd name="connsiteY11" fmla="*/ 64235 h 395177"/>
                  <a:gd name="connsiteX12" fmla="*/ 217392 w 243333"/>
                  <a:gd name="connsiteY12" fmla="*/ 159466 h 395177"/>
                  <a:gd name="connsiteX13" fmla="*/ 162583 w 243333"/>
                  <a:gd name="connsiteY13" fmla="*/ 280633 h 395177"/>
                  <a:gd name="connsiteX14" fmla="*/ 121753 w 243333"/>
                  <a:gd name="connsiteY14" fmla="*/ 366275 h 395177"/>
                  <a:gd name="connsiteX15" fmla="*/ 121580 w 243333"/>
                  <a:gd name="connsiteY15" fmla="*/ 366275 h 395177"/>
                  <a:gd name="connsiteX16" fmla="*/ 80909 w 243333"/>
                  <a:gd name="connsiteY16" fmla="*/ 280977 h 395177"/>
                  <a:gd name="connsiteX17" fmla="*/ 25937 w 243333"/>
                  <a:gd name="connsiteY17" fmla="*/ 159466 h 395177"/>
                  <a:gd name="connsiteX18" fmla="*/ 36938 w 243333"/>
                  <a:gd name="connsiteY18" fmla="*/ 64107 h 395177"/>
                  <a:gd name="connsiteX19" fmla="*/ 178822 w 243333"/>
                  <a:gd name="connsiteY19" fmla="*/ 36540 h 395177"/>
                  <a:gd name="connsiteX20" fmla="*/ 206476 w 243333"/>
                  <a:gd name="connsiteY20" fmla="*/ 64235 h 39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333" h="395177">
                    <a:moveTo>
                      <a:pt x="21133" y="53477"/>
                    </a:moveTo>
                    <a:cubicBezTo>
                      <a:pt x="-1492" y="86854"/>
                      <a:pt x="-6271" y="129217"/>
                      <a:pt x="8348" y="166796"/>
                    </a:cubicBezTo>
                    <a:lnTo>
                      <a:pt x="63554" y="288830"/>
                    </a:lnTo>
                    <a:lnTo>
                      <a:pt x="111207" y="388782"/>
                    </a:lnTo>
                    <a:cubicBezTo>
                      <a:pt x="114166" y="394559"/>
                      <a:pt x="121249" y="396842"/>
                      <a:pt x="127026" y="393883"/>
                    </a:cubicBezTo>
                    <a:cubicBezTo>
                      <a:pt x="129218" y="392759"/>
                      <a:pt x="131002" y="390975"/>
                      <a:pt x="132126" y="388782"/>
                    </a:cubicBezTo>
                    <a:lnTo>
                      <a:pt x="179779" y="288830"/>
                    </a:lnTo>
                    <a:lnTo>
                      <a:pt x="234986" y="166796"/>
                    </a:lnTo>
                    <a:cubicBezTo>
                      <a:pt x="249604" y="129217"/>
                      <a:pt x="244824" y="86854"/>
                      <a:pt x="222201" y="53477"/>
                    </a:cubicBezTo>
                    <a:cubicBezTo>
                      <a:pt x="184762" y="-2046"/>
                      <a:pt x="109402" y="-16707"/>
                      <a:pt x="53879" y="20731"/>
                    </a:cubicBezTo>
                    <a:cubicBezTo>
                      <a:pt x="40961" y="29442"/>
                      <a:pt x="29842" y="40559"/>
                      <a:pt x="21133" y="53477"/>
                    </a:cubicBezTo>
                    <a:close/>
                    <a:moveTo>
                      <a:pt x="206479" y="64235"/>
                    </a:moveTo>
                    <a:cubicBezTo>
                      <a:pt x="225471" y="92283"/>
                      <a:pt x="229547" y="127847"/>
                      <a:pt x="217392" y="159466"/>
                    </a:cubicBezTo>
                    <a:lnTo>
                      <a:pt x="162583" y="280633"/>
                    </a:lnTo>
                    <a:lnTo>
                      <a:pt x="121753" y="366275"/>
                    </a:lnTo>
                    <a:cubicBezTo>
                      <a:pt x="121705" y="366371"/>
                      <a:pt x="121628" y="366371"/>
                      <a:pt x="121580" y="366275"/>
                    </a:cubicBezTo>
                    <a:lnTo>
                      <a:pt x="80909" y="280977"/>
                    </a:lnTo>
                    <a:lnTo>
                      <a:pt x="25937" y="159466"/>
                    </a:lnTo>
                    <a:cubicBezTo>
                      <a:pt x="13774" y="127795"/>
                      <a:pt x="17884" y="92176"/>
                      <a:pt x="36938" y="64107"/>
                    </a:cubicBezTo>
                    <a:cubicBezTo>
                      <a:pt x="68506" y="17315"/>
                      <a:pt x="132029" y="4972"/>
                      <a:pt x="178822" y="36540"/>
                    </a:cubicBezTo>
                    <a:cubicBezTo>
                      <a:pt x="189738" y="43904"/>
                      <a:pt x="199128" y="53308"/>
                      <a:pt x="206476" y="64235"/>
                    </a:cubicBezTo>
                    <a:close/>
                  </a:path>
                </a:pathLst>
              </a:custGeom>
              <a:grpFill/>
              <a:ln w="9525"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29C2ECED-AB62-FBD6-5780-5BC1549B3503}"/>
                  </a:ext>
                </a:extLst>
              </p:cNvPr>
              <p:cNvSpPr/>
              <p:nvPr/>
            </p:nvSpPr>
            <p:spPr>
              <a:xfrm>
                <a:off x="6056369" y="3741762"/>
                <a:ext cx="28942" cy="19548"/>
              </a:xfrm>
              <a:custGeom>
                <a:avLst/>
                <a:gdLst>
                  <a:gd name="connsiteX0" fmla="*/ 224 w 28942"/>
                  <a:gd name="connsiteY0" fmla="*/ 19548 h 19548"/>
                  <a:gd name="connsiteX1" fmla="*/ 28943 w 28942"/>
                  <a:gd name="connsiteY1" fmla="*/ 19045 h 19548"/>
                  <a:gd name="connsiteX2" fmla="*/ 28486 w 28942"/>
                  <a:gd name="connsiteY2" fmla="*/ 0 h 19548"/>
                  <a:gd name="connsiteX3" fmla="*/ 0 w 28942"/>
                  <a:gd name="connsiteY3" fmla="*/ 498 h 19548"/>
                </a:gdLst>
                <a:ahLst/>
                <a:cxnLst>
                  <a:cxn ang="0">
                    <a:pos x="connsiteX0" y="connsiteY0"/>
                  </a:cxn>
                  <a:cxn ang="0">
                    <a:pos x="connsiteX1" y="connsiteY1"/>
                  </a:cxn>
                  <a:cxn ang="0">
                    <a:pos x="connsiteX2" y="connsiteY2"/>
                  </a:cxn>
                  <a:cxn ang="0">
                    <a:pos x="connsiteX3" y="connsiteY3"/>
                  </a:cxn>
                </a:cxnLst>
                <a:rect l="l" t="t" r="r" b="b"/>
                <a:pathLst>
                  <a:path w="28942" h="19548">
                    <a:moveTo>
                      <a:pt x="224" y="19548"/>
                    </a:moveTo>
                    <a:cubicBezTo>
                      <a:pt x="9654" y="19439"/>
                      <a:pt x="19251" y="19276"/>
                      <a:pt x="28943" y="19045"/>
                    </a:cubicBezTo>
                    <a:lnTo>
                      <a:pt x="28486" y="0"/>
                    </a:lnTo>
                    <a:cubicBezTo>
                      <a:pt x="18878" y="231"/>
                      <a:pt x="9357" y="389"/>
                      <a:pt x="0" y="498"/>
                    </a:cubicBezTo>
                    <a:close/>
                  </a:path>
                </a:pathLst>
              </a:custGeom>
              <a:grpFill/>
              <a:ln w="9525"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F084C7F1-DCC8-207A-13F8-F4CC8AAA9980}"/>
                  </a:ext>
                </a:extLst>
              </p:cNvPr>
              <p:cNvSpPr/>
              <p:nvPr/>
            </p:nvSpPr>
            <p:spPr>
              <a:xfrm>
                <a:off x="6098000" y="3376850"/>
                <a:ext cx="34392" cy="31051"/>
              </a:xfrm>
              <a:custGeom>
                <a:avLst/>
                <a:gdLst>
                  <a:gd name="connsiteX0" fmla="*/ 34393 w 34392"/>
                  <a:gd name="connsiteY0" fmla="*/ 17027 h 31051"/>
                  <a:gd name="connsiteX1" fmla="*/ 25854 w 34392"/>
                  <a:gd name="connsiteY1" fmla="*/ 0 h 31051"/>
                  <a:gd name="connsiteX2" fmla="*/ 0 w 34392"/>
                  <a:gd name="connsiteY2" fmla="*/ 15996 h 31051"/>
                  <a:gd name="connsiteX3" fmla="*/ 11674 w 34392"/>
                  <a:gd name="connsiteY3" fmla="*/ 31051 h 31051"/>
                  <a:gd name="connsiteX4" fmla="*/ 34393 w 34392"/>
                  <a:gd name="connsiteY4" fmla="*/ 17027 h 3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2" h="31051">
                    <a:moveTo>
                      <a:pt x="34393" y="17027"/>
                    </a:moveTo>
                    <a:lnTo>
                      <a:pt x="25854" y="0"/>
                    </a:lnTo>
                    <a:cubicBezTo>
                      <a:pt x="16740" y="4485"/>
                      <a:pt x="8082" y="9842"/>
                      <a:pt x="0" y="15996"/>
                    </a:cubicBezTo>
                    <a:lnTo>
                      <a:pt x="11674" y="31051"/>
                    </a:lnTo>
                    <a:cubicBezTo>
                      <a:pt x="18779" y="25657"/>
                      <a:pt x="26387" y="20961"/>
                      <a:pt x="34393" y="17027"/>
                    </a:cubicBezTo>
                    <a:close/>
                  </a:path>
                </a:pathLst>
              </a:custGeom>
              <a:grpFill/>
              <a:ln w="9525" cap="flat">
                <a:noFill/>
                <a:prstDash val="solid"/>
                <a:miter/>
              </a:ln>
            </p:spPr>
            <p:txBody>
              <a:bodyPr rtlCol="0" anchor="ctr"/>
              <a:lstStyle/>
              <a:p>
                <a:endParaRPr lang="fr-FR"/>
              </a:p>
            </p:txBody>
          </p:sp>
          <p:sp>
            <p:nvSpPr>
              <p:cNvPr id="30" name="Forme libre : forme 29">
                <a:extLst>
                  <a:ext uri="{FF2B5EF4-FFF2-40B4-BE49-F238E27FC236}">
                    <a16:creationId xmlns:a16="http://schemas.microsoft.com/office/drawing/2014/main" id="{94959BF5-811E-E451-5FA2-788BB9209D1E}"/>
                  </a:ext>
                </a:extLst>
              </p:cNvPr>
              <p:cNvSpPr/>
              <p:nvPr/>
            </p:nvSpPr>
            <p:spPr>
              <a:xfrm>
                <a:off x="6066085" y="3415950"/>
                <a:ext cx="26342" cy="32341"/>
              </a:xfrm>
              <a:custGeom>
                <a:avLst/>
                <a:gdLst>
                  <a:gd name="connsiteX0" fmla="*/ 26342 w 26342"/>
                  <a:gd name="connsiteY0" fmla="*/ 10203 h 32341"/>
                  <a:gd name="connsiteX1" fmla="*/ 10259 w 26342"/>
                  <a:gd name="connsiteY1" fmla="*/ 0 h 32341"/>
                  <a:gd name="connsiteX2" fmla="*/ 0 w 26342"/>
                  <a:gd name="connsiteY2" fmla="*/ 31198 h 32341"/>
                  <a:gd name="connsiteX3" fmla="*/ 19013 w 26342"/>
                  <a:gd name="connsiteY3" fmla="*/ 32341 h 32341"/>
                  <a:gd name="connsiteX4" fmla="*/ 26342 w 26342"/>
                  <a:gd name="connsiteY4" fmla="*/ 10203 h 32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2" h="32341">
                    <a:moveTo>
                      <a:pt x="26342" y="10203"/>
                    </a:moveTo>
                    <a:lnTo>
                      <a:pt x="10259" y="0"/>
                    </a:lnTo>
                    <a:cubicBezTo>
                      <a:pt x="4223" y="9349"/>
                      <a:pt x="691" y="20092"/>
                      <a:pt x="0" y="31198"/>
                    </a:cubicBezTo>
                    <a:lnTo>
                      <a:pt x="19013" y="32341"/>
                    </a:lnTo>
                    <a:cubicBezTo>
                      <a:pt x="19492" y="24451"/>
                      <a:pt x="22018" y="16821"/>
                      <a:pt x="26342" y="10203"/>
                    </a:cubicBezTo>
                    <a:close/>
                  </a:path>
                </a:pathLst>
              </a:custGeom>
              <a:grpFill/>
              <a:ln w="9525" cap="flat">
                <a:noFill/>
                <a:prstDash val="solid"/>
                <a:miter/>
              </a:ln>
            </p:spPr>
            <p:txBody>
              <a:bodyPr rtlCol="0" anchor="ctr"/>
              <a:lstStyle/>
              <a:p>
                <a:endParaRPr lang="fr-FR"/>
              </a:p>
            </p:txBody>
          </p:sp>
          <p:sp>
            <p:nvSpPr>
              <p:cNvPr id="31" name="Forme libre : forme 30">
                <a:extLst>
                  <a:ext uri="{FF2B5EF4-FFF2-40B4-BE49-F238E27FC236}">
                    <a16:creationId xmlns:a16="http://schemas.microsoft.com/office/drawing/2014/main" id="{CAE43EE4-0853-46B2-4362-94FB7CE1AA38}"/>
                  </a:ext>
                </a:extLst>
              </p:cNvPr>
              <p:cNvSpPr/>
              <p:nvPr/>
            </p:nvSpPr>
            <p:spPr>
              <a:xfrm>
                <a:off x="5999254" y="3742429"/>
                <a:ext cx="28641" cy="19088"/>
              </a:xfrm>
              <a:custGeom>
                <a:avLst/>
                <a:gdLst>
                  <a:gd name="connsiteX0" fmla="*/ 28604 w 28641"/>
                  <a:gd name="connsiteY0" fmla="*/ 29 h 19088"/>
                  <a:gd name="connsiteX1" fmla="*/ 18945 w 28641"/>
                  <a:gd name="connsiteY1" fmla="*/ 38 h 19088"/>
                  <a:gd name="connsiteX2" fmla="*/ 76 w 28641"/>
                  <a:gd name="connsiteY2" fmla="*/ 0 h 19088"/>
                  <a:gd name="connsiteX3" fmla="*/ 0 w 28641"/>
                  <a:gd name="connsiteY3" fmla="*/ 19050 h 19088"/>
                  <a:gd name="connsiteX4" fmla="*/ 18945 w 28641"/>
                  <a:gd name="connsiteY4" fmla="*/ 19088 h 19088"/>
                  <a:gd name="connsiteX5" fmla="*/ 28642 w 28641"/>
                  <a:gd name="connsiteY5" fmla="*/ 19079 h 19088"/>
                  <a:gd name="connsiteX6" fmla="*/ 28604 w 28641"/>
                  <a:gd name="connsiteY6" fmla="*/ 29 h 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1" h="19088">
                    <a:moveTo>
                      <a:pt x="28604" y="29"/>
                    </a:moveTo>
                    <a:lnTo>
                      <a:pt x="18945" y="38"/>
                    </a:lnTo>
                    <a:lnTo>
                      <a:pt x="76" y="0"/>
                    </a:lnTo>
                    <a:lnTo>
                      <a:pt x="0" y="19050"/>
                    </a:lnTo>
                    <a:lnTo>
                      <a:pt x="18945" y="19088"/>
                    </a:lnTo>
                    <a:lnTo>
                      <a:pt x="28642" y="19079"/>
                    </a:lnTo>
                    <a:lnTo>
                      <a:pt x="28604" y="29"/>
                    </a:lnTo>
                    <a:close/>
                  </a:path>
                </a:pathLst>
              </a:custGeom>
              <a:grpFill/>
              <a:ln w="9525" cap="flat">
                <a:noFill/>
                <a:prstDash val="solid"/>
                <a:miter/>
              </a:ln>
            </p:spPr>
            <p:txBody>
              <a:bodyPr rtlCol="0" anchor="ctr"/>
              <a:lstStyle/>
              <a:p>
                <a:endParaRPr lang="fr-FR"/>
              </a:p>
            </p:txBody>
          </p:sp>
          <p:sp>
            <p:nvSpPr>
              <p:cNvPr id="32" name="Forme libre : forme 31">
                <a:extLst>
                  <a:ext uri="{FF2B5EF4-FFF2-40B4-BE49-F238E27FC236}">
                    <a16:creationId xmlns:a16="http://schemas.microsoft.com/office/drawing/2014/main" id="{0A38571F-53AE-E756-A310-1AFEF89A040C}"/>
                  </a:ext>
                </a:extLst>
              </p:cNvPr>
              <p:cNvSpPr/>
              <p:nvPr/>
            </p:nvSpPr>
            <p:spPr>
              <a:xfrm>
                <a:off x="6174433" y="3521034"/>
                <a:ext cx="32532" cy="25589"/>
              </a:xfrm>
              <a:custGeom>
                <a:avLst/>
                <a:gdLst>
                  <a:gd name="connsiteX0" fmla="*/ 32533 w 32532"/>
                  <a:gd name="connsiteY0" fmla="*/ 7111 h 25589"/>
                  <a:gd name="connsiteX1" fmla="*/ 4976 w 32532"/>
                  <a:gd name="connsiteY1" fmla="*/ 0 h 25589"/>
                  <a:gd name="connsiteX2" fmla="*/ 0 w 32532"/>
                  <a:gd name="connsiteY2" fmla="*/ 18390 h 25589"/>
                  <a:gd name="connsiteX3" fmla="*/ 27891 w 32532"/>
                  <a:gd name="connsiteY3" fmla="*/ 25590 h 25589"/>
                </a:gdLst>
                <a:ahLst/>
                <a:cxnLst>
                  <a:cxn ang="0">
                    <a:pos x="connsiteX0" y="connsiteY0"/>
                  </a:cxn>
                  <a:cxn ang="0">
                    <a:pos x="connsiteX1" y="connsiteY1"/>
                  </a:cxn>
                  <a:cxn ang="0">
                    <a:pos x="connsiteX2" y="connsiteY2"/>
                  </a:cxn>
                  <a:cxn ang="0">
                    <a:pos x="connsiteX3" y="connsiteY3"/>
                  </a:cxn>
                </a:cxnLst>
                <a:rect l="l" t="t" r="r" b="b"/>
                <a:pathLst>
                  <a:path w="32532" h="25589">
                    <a:moveTo>
                      <a:pt x="32533" y="7111"/>
                    </a:moveTo>
                    <a:cubicBezTo>
                      <a:pt x="23198" y="4767"/>
                      <a:pt x="13959" y="2433"/>
                      <a:pt x="4976" y="0"/>
                    </a:cubicBezTo>
                    <a:lnTo>
                      <a:pt x="0" y="18390"/>
                    </a:lnTo>
                    <a:cubicBezTo>
                      <a:pt x="9097" y="20850"/>
                      <a:pt x="18445" y="23217"/>
                      <a:pt x="27891" y="25590"/>
                    </a:cubicBezTo>
                    <a:close/>
                  </a:path>
                </a:pathLst>
              </a:custGeom>
              <a:grpFill/>
              <a:ln w="9525" cap="flat">
                <a:noFill/>
                <a:prstDash val="solid"/>
                <a:miter/>
              </a:ln>
            </p:spPr>
            <p:txBody>
              <a:bodyPr rtlCol="0" anchor="ctr"/>
              <a:lstStyle/>
              <a:p>
                <a:endParaRPr lang="fr-FR"/>
              </a:p>
            </p:txBody>
          </p:sp>
          <p:sp>
            <p:nvSpPr>
              <p:cNvPr id="33" name="Forme libre : forme 32">
                <a:extLst>
                  <a:ext uri="{FF2B5EF4-FFF2-40B4-BE49-F238E27FC236}">
                    <a16:creationId xmlns:a16="http://schemas.microsoft.com/office/drawing/2014/main" id="{115C71E2-3ED9-A295-E222-2399E049D167}"/>
                  </a:ext>
                </a:extLst>
              </p:cNvPr>
              <p:cNvSpPr/>
              <p:nvPr/>
            </p:nvSpPr>
            <p:spPr>
              <a:xfrm>
                <a:off x="5942139" y="3742181"/>
                <a:ext cx="28630" cy="19156"/>
              </a:xfrm>
              <a:custGeom>
                <a:avLst/>
                <a:gdLst>
                  <a:gd name="connsiteX0" fmla="*/ 0 w 28630"/>
                  <a:gd name="connsiteY0" fmla="*/ 0 h 19156"/>
                  <a:gd name="connsiteX1" fmla="*/ 0 w 28630"/>
                  <a:gd name="connsiteY1" fmla="*/ 19050 h 19156"/>
                  <a:gd name="connsiteX2" fmla="*/ 28519 w 28630"/>
                  <a:gd name="connsiteY2" fmla="*/ 19157 h 19156"/>
                  <a:gd name="connsiteX3" fmla="*/ 28630 w 28630"/>
                  <a:gd name="connsiteY3" fmla="*/ 107 h 19156"/>
                  <a:gd name="connsiteX4" fmla="*/ 0 w 28630"/>
                  <a:gd name="connsiteY4" fmla="*/ 0 h 1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 h="19156">
                    <a:moveTo>
                      <a:pt x="0" y="0"/>
                    </a:moveTo>
                    <a:lnTo>
                      <a:pt x="0" y="19050"/>
                    </a:lnTo>
                    <a:cubicBezTo>
                      <a:pt x="8730" y="19050"/>
                      <a:pt x="18288" y="19099"/>
                      <a:pt x="28519" y="19157"/>
                    </a:cubicBezTo>
                    <a:lnTo>
                      <a:pt x="28630" y="107"/>
                    </a:lnTo>
                    <a:cubicBezTo>
                      <a:pt x="18357" y="44"/>
                      <a:pt x="8767" y="0"/>
                      <a:pt x="0" y="0"/>
                    </a:cubicBezTo>
                    <a:close/>
                  </a:path>
                </a:pathLst>
              </a:custGeom>
              <a:grpFill/>
              <a:ln w="9525" cap="flat">
                <a:noFill/>
                <a:prstDash val="solid"/>
                <a:miter/>
              </a:ln>
            </p:spPr>
            <p:txBody>
              <a:bodyPr rtlCol="0" anchor="ctr"/>
              <a:lstStyle/>
              <a:p>
                <a:endParaRPr lang="fr-FR"/>
              </a:p>
            </p:txBody>
          </p:sp>
          <p:sp>
            <p:nvSpPr>
              <p:cNvPr id="34" name="Forme libre : forme 33">
                <a:extLst>
                  <a:ext uri="{FF2B5EF4-FFF2-40B4-BE49-F238E27FC236}">
                    <a16:creationId xmlns:a16="http://schemas.microsoft.com/office/drawing/2014/main" id="{79A99923-CF82-74A0-B4E1-575354BE4E72}"/>
                  </a:ext>
                </a:extLst>
              </p:cNvPr>
              <p:cNvSpPr/>
              <p:nvPr/>
            </p:nvSpPr>
            <p:spPr>
              <a:xfrm>
                <a:off x="6072020" y="3471237"/>
                <a:ext cx="32369" cy="33256"/>
              </a:xfrm>
              <a:custGeom>
                <a:avLst/>
                <a:gdLst>
                  <a:gd name="connsiteX0" fmla="*/ 20435 w 32369"/>
                  <a:gd name="connsiteY0" fmla="*/ 33257 h 33256"/>
                  <a:gd name="connsiteX1" fmla="*/ 32370 w 32369"/>
                  <a:gd name="connsiteY1" fmla="*/ 18411 h 33256"/>
                  <a:gd name="connsiteX2" fmla="*/ 17240 w 32369"/>
                  <a:gd name="connsiteY2" fmla="*/ 0 h 33256"/>
                  <a:gd name="connsiteX3" fmla="*/ 0 w 32369"/>
                  <a:gd name="connsiteY3" fmla="*/ 8111 h 33256"/>
                  <a:gd name="connsiteX4" fmla="*/ 20435 w 32369"/>
                  <a:gd name="connsiteY4" fmla="*/ 33257 h 3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69" h="33256">
                    <a:moveTo>
                      <a:pt x="20435" y="33257"/>
                    </a:moveTo>
                    <a:lnTo>
                      <a:pt x="32370" y="18411"/>
                    </a:lnTo>
                    <a:cubicBezTo>
                      <a:pt x="25974" y="13524"/>
                      <a:pt x="20795" y="7222"/>
                      <a:pt x="17240" y="0"/>
                    </a:cubicBezTo>
                    <a:lnTo>
                      <a:pt x="0" y="8111"/>
                    </a:lnTo>
                    <a:cubicBezTo>
                      <a:pt x="4804" y="17942"/>
                      <a:pt x="11795" y="26543"/>
                      <a:pt x="20435" y="33257"/>
                    </a:cubicBezTo>
                    <a:close/>
                  </a:path>
                </a:pathLst>
              </a:custGeom>
              <a:grpFill/>
              <a:ln w="9525" cap="flat">
                <a:noFill/>
                <a:prstDash val="solid"/>
                <a:miter/>
              </a:ln>
            </p:spPr>
            <p:txBody>
              <a:bodyPr rtlCol="0" anchor="ctr"/>
              <a:lstStyle/>
              <a:p>
                <a:endParaRPr lang="fr-FR"/>
              </a:p>
            </p:txBody>
          </p:sp>
          <p:sp>
            <p:nvSpPr>
              <p:cNvPr id="35" name="Forme libre : forme 34">
                <a:extLst>
                  <a:ext uri="{FF2B5EF4-FFF2-40B4-BE49-F238E27FC236}">
                    <a16:creationId xmlns:a16="http://schemas.microsoft.com/office/drawing/2014/main" id="{28AF3F37-0306-1F50-0BE0-C6D080938D32}"/>
                  </a:ext>
                </a:extLst>
              </p:cNvPr>
              <p:cNvSpPr/>
              <p:nvPr/>
            </p:nvSpPr>
            <p:spPr>
              <a:xfrm>
                <a:off x="6207681" y="3344487"/>
                <a:ext cx="31602" cy="23859"/>
              </a:xfrm>
              <a:custGeom>
                <a:avLst/>
                <a:gdLst>
                  <a:gd name="connsiteX0" fmla="*/ 0 w 31602"/>
                  <a:gd name="connsiteY0" fmla="*/ 5208 h 23859"/>
                  <a:gd name="connsiteX1" fmla="*/ 3879 w 31602"/>
                  <a:gd name="connsiteY1" fmla="*/ 23859 h 23859"/>
                  <a:gd name="connsiteX2" fmla="*/ 31603 w 31602"/>
                  <a:gd name="connsiteY2" fmla="*/ 18818 h 23859"/>
                  <a:gd name="connsiteX3" fmla="*/ 28635 w 31602"/>
                  <a:gd name="connsiteY3" fmla="*/ 0 h 23859"/>
                  <a:gd name="connsiteX4" fmla="*/ 0 w 31602"/>
                  <a:gd name="connsiteY4" fmla="*/ 5208 h 23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2" h="23859">
                    <a:moveTo>
                      <a:pt x="0" y="5208"/>
                    </a:moveTo>
                    <a:lnTo>
                      <a:pt x="3879" y="23859"/>
                    </a:lnTo>
                    <a:cubicBezTo>
                      <a:pt x="12753" y="22015"/>
                      <a:pt x="22083" y="20320"/>
                      <a:pt x="31603" y="18818"/>
                    </a:cubicBezTo>
                    <a:lnTo>
                      <a:pt x="28635" y="0"/>
                    </a:lnTo>
                    <a:cubicBezTo>
                      <a:pt x="18811" y="1550"/>
                      <a:pt x="9176" y="3302"/>
                      <a:pt x="0" y="5208"/>
                    </a:cubicBezTo>
                    <a:close/>
                  </a:path>
                </a:pathLst>
              </a:custGeom>
              <a:grpFill/>
              <a:ln w="9525" cap="flat">
                <a:noFill/>
                <a:prstDash val="solid"/>
                <a:miter/>
              </a:ln>
            </p:spPr>
            <p:txBody>
              <a:bodyPr rtlCol="0" anchor="ctr"/>
              <a:lstStyle/>
              <a:p>
                <a:endParaRPr lang="fr-FR"/>
              </a:p>
            </p:txBody>
          </p:sp>
          <p:sp>
            <p:nvSpPr>
              <p:cNvPr id="36" name="Forme libre : forme 35">
                <a:extLst>
                  <a:ext uri="{FF2B5EF4-FFF2-40B4-BE49-F238E27FC236}">
                    <a16:creationId xmlns:a16="http://schemas.microsoft.com/office/drawing/2014/main" id="{161B90D6-12A1-09B4-A993-A06BE167AAEC}"/>
                  </a:ext>
                </a:extLst>
              </p:cNvPr>
              <p:cNvSpPr/>
              <p:nvPr/>
            </p:nvSpPr>
            <p:spPr>
              <a:xfrm>
                <a:off x="6265133" y="3337992"/>
                <a:ext cx="29938" cy="21519"/>
              </a:xfrm>
              <a:custGeom>
                <a:avLst/>
                <a:gdLst>
                  <a:gd name="connsiteX0" fmla="*/ 0 w 29938"/>
                  <a:gd name="connsiteY0" fmla="*/ 2591 h 21519"/>
                  <a:gd name="connsiteX1" fmla="*/ 2149 w 29938"/>
                  <a:gd name="connsiteY1" fmla="*/ 21520 h 21519"/>
                  <a:gd name="connsiteX2" fmla="*/ 29938 w 29938"/>
                  <a:gd name="connsiteY2" fmla="*/ 19022 h 21519"/>
                  <a:gd name="connsiteX3" fmla="*/ 28910 w 29938"/>
                  <a:gd name="connsiteY3" fmla="*/ 0 h 21519"/>
                  <a:gd name="connsiteX4" fmla="*/ 0 w 29938"/>
                  <a:gd name="connsiteY4" fmla="*/ 2591 h 2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8" h="21519">
                    <a:moveTo>
                      <a:pt x="0" y="2591"/>
                    </a:moveTo>
                    <a:lnTo>
                      <a:pt x="2149" y="21520"/>
                    </a:lnTo>
                    <a:cubicBezTo>
                      <a:pt x="18650" y="19642"/>
                      <a:pt x="29486" y="19043"/>
                      <a:pt x="29938" y="19022"/>
                    </a:cubicBezTo>
                    <a:lnTo>
                      <a:pt x="28910" y="0"/>
                    </a:lnTo>
                    <a:cubicBezTo>
                      <a:pt x="27715" y="65"/>
                      <a:pt x="16767" y="684"/>
                      <a:pt x="0" y="2591"/>
                    </a:cubicBezTo>
                    <a:close/>
                  </a:path>
                </a:pathLst>
              </a:custGeom>
              <a:grpFill/>
              <a:ln w="9525" cap="flat">
                <a:noFill/>
                <a:prstDash val="solid"/>
                <a:miter/>
              </a:ln>
            </p:spPr>
            <p:txBody>
              <a:bodyPr rtlCol="0" anchor="ctr"/>
              <a:lstStyle/>
              <a:p>
                <a:endParaRPr lang="fr-FR"/>
              </a:p>
            </p:txBody>
          </p:sp>
          <p:sp>
            <p:nvSpPr>
              <p:cNvPr id="37" name="Forme libre : forme 36">
                <a:extLst>
                  <a:ext uri="{FF2B5EF4-FFF2-40B4-BE49-F238E27FC236}">
                    <a16:creationId xmlns:a16="http://schemas.microsoft.com/office/drawing/2014/main" id="{47114469-26C0-4BE4-F377-ADA108124547}"/>
                  </a:ext>
                </a:extLst>
              </p:cNvPr>
              <p:cNvSpPr/>
              <p:nvPr/>
            </p:nvSpPr>
            <p:spPr>
              <a:xfrm>
                <a:off x="6357546" y="3633751"/>
                <a:ext cx="21287" cy="31411"/>
              </a:xfrm>
              <a:custGeom>
                <a:avLst/>
                <a:gdLst>
                  <a:gd name="connsiteX0" fmla="*/ 21286 w 21287"/>
                  <a:gd name="connsiteY0" fmla="*/ 24721 h 31411"/>
                  <a:gd name="connsiteX1" fmla="*/ 18548 w 21287"/>
                  <a:gd name="connsiteY1" fmla="*/ 0 h 31411"/>
                  <a:gd name="connsiteX2" fmla="*/ 0 w 21287"/>
                  <a:gd name="connsiteY2" fmla="*/ 4343 h 31411"/>
                  <a:gd name="connsiteX3" fmla="*/ 2236 w 21287"/>
                  <a:gd name="connsiteY3" fmla="*/ 24698 h 31411"/>
                  <a:gd name="connsiteX4" fmla="*/ 1986 w 21287"/>
                  <a:gd name="connsiteY4" fmla="*/ 29305 h 31411"/>
                  <a:gd name="connsiteX5" fmla="*/ 20915 w 21287"/>
                  <a:gd name="connsiteY5" fmla="*/ 31412 h 31411"/>
                  <a:gd name="connsiteX6" fmla="*/ 21286 w 21287"/>
                  <a:gd name="connsiteY6" fmla="*/ 24721 h 3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87" h="31411">
                    <a:moveTo>
                      <a:pt x="21286" y="24721"/>
                    </a:moveTo>
                    <a:cubicBezTo>
                      <a:pt x="21324" y="16403"/>
                      <a:pt x="20405" y="8109"/>
                      <a:pt x="18548" y="0"/>
                    </a:cubicBezTo>
                    <a:lnTo>
                      <a:pt x="0" y="4343"/>
                    </a:lnTo>
                    <a:cubicBezTo>
                      <a:pt x="1521" y="11020"/>
                      <a:pt x="2272" y="17850"/>
                      <a:pt x="2236" y="24698"/>
                    </a:cubicBezTo>
                    <a:cubicBezTo>
                      <a:pt x="2236" y="26238"/>
                      <a:pt x="2153" y="27775"/>
                      <a:pt x="1986" y="29305"/>
                    </a:cubicBezTo>
                    <a:lnTo>
                      <a:pt x="20915" y="31412"/>
                    </a:lnTo>
                    <a:cubicBezTo>
                      <a:pt x="21161" y="29190"/>
                      <a:pt x="21285" y="26957"/>
                      <a:pt x="21286" y="24721"/>
                    </a:cubicBezTo>
                    <a:close/>
                  </a:path>
                </a:pathLst>
              </a:custGeom>
              <a:grpFill/>
              <a:ln w="9525" cap="flat">
                <a:noFill/>
                <a:prstDash val="solid"/>
                <a:miter/>
              </a:ln>
            </p:spPr>
            <p:txBody>
              <a:bodyPr rtlCol="0" anchor="ctr"/>
              <a:lstStyle/>
              <a:p>
                <a:endParaRPr lang="fr-FR"/>
              </a:p>
            </p:txBody>
          </p:sp>
          <p:sp>
            <p:nvSpPr>
              <p:cNvPr id="38" name="Forme libre : forme 37">
                <a:extLst>
                  <a:ext uri="{FF2B5EF4-FFF2-40B4-BE49-F238E27FC236}">
                    <a16:creationId xmlns:a16="http://schemas.microsoft.com/office/drawing/2014/main" id="{5097416F-1C13-B778-5A06-8350F4771609}"/>
                  </a:ext>
                </a:extLst>
              </p:cNvPr>
              <p:cNvSpPr/>
              <p:nvPr/>
            </p:nvSpPr>
            <p:spPr>
              <a:xfrm>
                <a:off x="6281206" y="3711858"/>
                <a:ext cx="33128" cy="26879"/>
              </a:xfrm>
              <a:custGeom>
                <a:avLst/>
                <a:gdLst>
                  <a:gd name="connsiteX0" fmla="*/ 0 w 33128"/>
                  <a:gd name="connsiteY0" fmla="*/ 8490 h 26879"/>
                  <a:gd name="connsiteX1" fmla="*/ 4977 w 33128"/>
                  <a:gd name="connsiteY1" fmla="*/ 26880 h 26879"/>
                  <a:gd name="connsiteX2" fmla="*/ 33129 w 33128"/>
                  <a:gd name="connsiteY2" fmla="*/ 17756 h 26879"/>
                  <a:gd name="connsiteX3" fmla="*/ 26227 w 33128"/>
                  <a:gd name="connsiteY3" fmla="*/ 0 h 26879"/>
                  <a:gd name="connsiteX4" fmla="*/ 0 w 33128"/>
                  <a:gd name="connsiteY4" fmla="*/ 8490 h 2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8" h="26879">
                    <a:moveTo>
                      <a:pt x="0" y="8490"/>
                    </a:moveTo>
                    <a:lnTo>
                      <a:pt x="4977" y="26880"/>
                    </a:lnTo>
                    <a:cubicBezTo>
                      <a:pt x="14515" y="24335"/>
                      <a:pt x="23912" y="21290"/>
                      <a:pt x="33129" y="17756"/>
                    </a:cubicBezTo>
                    <a:lnTo>
                      <a:pt x="26227" y="0"/>
                    </a:lnTo>
                    <a:cubicBezTo>
                      <a:pt x="17640" y="3290"/>
                      <a:pt x="8886" y="6124"/>
                      <a:pt x="0" y="8490"/>
                    </a:cubicBezTo>
                    <a:close/>
                  </a:path>
                </a:pathLst>
              </a:custGeom>
              <a:grpFill/>
              <a:ln w="9525" cap="flat">
                <a:noFill/>
                <a:prstDash val="solid"/>
                <a:miter/>
              </a:ln>
            </p:spPr>
            <p:txBody>
              <a:bodyPr rtlCol="0" anchor="ctr"/>
              <a:lstStyle/>
              <a:p>
                <a:endParaRPr lang="fr-FR"/>
              </a:p>
            </p:txBody>
          </p:sp>
          <p:sp>
            <p:nvSpPr>
              <p:cNvPr id="39" name="Forme libre : forme 38">
                <a:extLst>
                  <a:ext uri="{FF2B5EF4-FFF2-40B4-BE49-F238E27FC236}">
                    <a16:creationId xmlns:a16="http://schemas.microsoft.com/office/drawing/2014/main" id="{AEC25D8D-9DBF-5DB8-5B44-4937DAF73A1D}"/>
                  </a:ext>
                </a:extLst>
              </p:cNvPr>
              <p:cNvSpPr/>
              <p:nvPr/>
            </p:nvSpPr>
            <p:spPr>
              <a:xfrm>
                <a:off x="6331562" y="3683949"/>
                <a:ext cx="34027" cy="32437"/>
              </a:xfrm>
              <a:custGeom>
                <a:avLst/>
                <a:gdLst>
                  <a:gd name="connsiteX0" fmla="*/ 0 w 34027"/>
                  <a:gd name="connsiteY0" fmla="*/ 16215 h 32437"/>
                  <a:gd name="connsiteX1" fmla="*/ 9992 w 34027"/>
                  <a:gd name="connsiteY1" fmla="*/ 32437 h 32437"/>
                  <a:gd name="connsiteX2" fmla="*/ 34027 w 34027"/>
                  <a:gd name="connsiteY2" fmla="*/ 11856 h 32437"/>
                  <a:gd name="connsiteX3" fmla="*/ 19117 w 34027"/>
                  <a:gd name="connsiteY3" fmla="*/ 0 h 32437"/>
                  <a:gd name="connsiteX4" fmla="*/ 0 w 34027"/>
                  <a:gd name="connsiteY4" fmla="*/ 16215 h 3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7" h="32437">
                    <a:moveTo>
                      <a:pt x="0" y="16215"/>
                    </a:moveTo>
                    <a:lnTo>
                      <a:pt x="9992" y="32437"/>
                    </a:lnTo>
                    <a:cubicBezTo>
                      <a:pt x="19132" y="27017"/>
                      <a:pt x="27264" y="20053"/>
                      <a:pt x="34027" y="11856"/>
                    </a:cubicBezTo>
                    <a:lnTo>
                      <a:pt x="19117" y="0"/>
                    </a:lnTo>
                    <a:cubicBezTo>
                      <a:pt x="13725" y="6465"/>
                      <a:pt x="7258" y="11950"/>
                      <a:pt x="0" y="16215"/>
                    </a:cubicBezTo>
                    <a:close/>
                  </a:path>
                </a:pathLst>
              </a:custGeom>
              <a:grpFill/>
              <a:ln w="9525" cap="flat">
                <a:noFill/>
                <a:prstDash val="solid"/>
                <a:miter/>
              </a:ln>
            </p:spPr>
            <p:txBody>
              <a:bodyPr rtlCol="0" anchor="ctr"/>
              <a:lstStyle/>
              <a:p>
                <a:endParaRPr lang="fr-FR"/>
              </a:p>
            </p:txBody>
          </p:sp>
          <p:sp>
            <p:nvSpPr>
              <p:cNvPr id="40" name="Forme libre : forme 39">
                <a:extLst>
                  <a:ext uri="{FF2B5EF4-FFF2-40B4-BE49-F238E27FC236}">
                    <a16:creationId xmlns:a16="http://schemas.microsoft.com/office/drawing/2014/main" id="{7CA691CE-E53E-4E07-BC97-A9779C1468AD}"/>
                  </a:ext>
                </a:extLst>
              </p:cNvPr>
              <p:cNvSpPr/>
              <p:nvPr/>
            </p:nvSpPr>
            <p:spPr>
              <a:xfrm>
                <a:off x="6283634" y="3552464"/>
                <a:ext cx="33958" cy="29047"/>
              </a:xfrm>
              <a:custGeom>
                <a:avLst/>
                <a:gdLst>
                  <a:gd name="connsiteX0" fmla="*/ 6837 w 33958"/>
                  <a:gd name="connsiteY0" fmla="*/ 0 h 29047"/>
                  <a:gd name="connsiteX1" fmla="*/ 0 w 33958"/>
                  <a:gd name="connsiteY1" fmla="*/ 17780 h 29047"/>
                  <a:gd name="connsiteX2" fmla="*/ 24963 w 33958"/>
                  <a:gd name="connsiteY2" fmla="*/ 29047 h 29047"/>
                  <a:gd name="connsiteX3" fmla="*/ 33958 w 33958"/>
                  <a:gd name="connsiteY3" fmla="*/ 12253 h 29047"/>
                  <a:gd name="connsiteX4" fmla="*/ 6837 w 33958"/>
                  <a:gd name="connsiteY4" fmla="*/ 0 h 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8" h="29047">
                    <a:moveTo>
                      <a:pt x="6837" y="0"/>
                    </a:moveTo>
                    <a:lnTo>
                      <a:pt x="0" y="17780"/>
                    </a:lnTo>
                    <a:cubicBezTo>
                      <a:pt x="8548" y="21012"/>
                      <a:pt x="16885" y="24775"/>
                      <a:pt x="24963" y="29047"/>
                    </a:cubicBezTo>
                    <a:lnTo>
                      <a:pt x="33958" y="12253"/>
                    </a:lnTo>
                    <a:cubicBezTo>
                      <a:pt x="25181" y="7609"/>
                      <a:pt x="16124" y="3517"/>
                      <a:pt x="6837" y="0"/>
                    </a:cubicBezTo>
                    <a:close/>
                  </a:path>
                </a:pathLst>
              </a:custGeom>
              <a:grpFill/>
              <a:ln w="9525" cap="flat">
                <a:noFill/>
                <a:prstDash val="solid"/>
                <a:miter/>
              </a:ln>
            </p:spPr>
            <p:txBody>
              <a:bodyPr rtlCol="0" anchor="ctr"/>
              <a:lstStyle/>
              <a:p>
                <a:endParaRPr lang="fr-FR"/>
              </a:p>
            </p:txBody>
          </p:sp>
          <p:sp>
            <p:nvSpPr>
              <p:cNvPr id="41" name="Forme libre : forme 40">
                <a:extLst>
                  <a:ext uri="{FF2B5EF4-FFF2-40B4-BE49-F238E27FC236}">
                    <a16:creationId xmlns:a16="http://schemas.microsoft.com/office/drawing/2014/main" id="{2CABD874-828F-D103-A64D-E153938AC205}"/>
                  </a:ext>
                </a:extLst>
              </p:cNvPr>
              <p:cNvSpPr/>
              <p:nvPr/>
            </p:nvSpPr>
            <p:spPr>
              <a:xfrm>
                <a:off x="6330756" y="3581535"/>
                <a:ext cx="33061" cy="33558"/>
              </a:xfrm>
              <a:custGeom>
                <a:avLst/>
                <a:gdLst>
                  <a:gd name="connsiteX0" fmla="*/ 12192 w 33061"/>
                  <a:gd name="connsiteY0" fmla="*/ 0 h 33558"/>
                  <a:gd name="connsiteX1" fmla="*/ 0 w 33061"/>
                  <a:gd name="connsiteY1" fmla="*/ 14637 h 33558"/>
                  <a:gd name="connsiteX2" fmla="*/ 17059 w 33061"/>
                  <a:gd name="connsiteY2" fmla="*/ 33558 h 33558"/>
                  <a:gd name="connsiteX3" fmla="*/ 33061 w 33061"/>
                  <a:gd name="connsiteY3" fmla="*/ 23220 h 33558"/>
                  <a:gd name="connsiteX4" fmla="*/ 12192 w 33061"/>
                  <a:gd name="connsiteY4" fmla="*/ 0 h 3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61" h="33558">
                    <a:moveTo>
                      <a:pt x="12192" y="0"/>
                    </a:moveTo>
                    <a:lnTo>
                      <a:pt x="0" y="14637"/>
                    </a:lnTo>
                    <a:cubicBezTo>
                      <a:pt x="6607" y="20049"/>
                      <a:pt x="12359" y="26428"/>
                      <a:pt x="17059" y="33558"/>
                    </a:cubicBezTo>
                    <a:lnTo>
                      <a:pt x="33061" y="23220"/>
                    </a:lnTo>
                    <a:cubicBezTo>
                      <a:pt x="27317" y="14471"/>
                      <a:pt x="20281" y="6643"/>
                      <a:pt x="12192" y="0"/>
                    </a:cubicBezTo>
                    <a:close/>
                  </a:path>
                </a:pathLst>
              </a:custGeom>
              <a:grpFill/>
              <a:ln w="9525" cap="flat">
                <a:noFill/>
                <a:prstDash val="solid"/>
                <a:miter/>
              </a:ln>
            </p:spPr>
            <p:txBody>
              <a:bodyPr rtlCol="0" anchor="ctr"/>
              <a:lstStyle/>
              <a:p>
                <a:endParaRPr lang="fr-FR"/>
              </a:p>
            </p:txBody>
          </p:sp>
          <p:sp>
            <p:nvSpPr>
              <p:cNvPr id="42" name="Forme libre : forme 41">
                <a:extLst>
                  <a:ext uri="{FF2B5EF4-FFF2-40B4-BE49-F238E27FC236}">
                    <a16:creationId xmlns:a16="http://schemas.microsoft.com/office/drawing/2014/main" id="{E4B68501-1222-E8B6-7360-5C372EFEEC92}"/>
                  </a:ext>
                </a:extLst>
              </p:cNvPr>
              <p:cNvSpPr/>
              <p:nvPr/>
            </p:nvSpPr>
            <p:spPr>
              <a:xfrm>
                <a:off x="6226266" y="3726640"/>
                <a:ext cx="31416" cy="23577"/>
              </a:xfrm>
              <a:custGeom>
                <a:avLst/>
                <a:gdLst>
                  <a:gd name="connsiteX0" fmla="*/ 0 w 31416"/>
                  <a:gd name="connsiteY0" fmla="*/ 4727 h 23577"/>
                  <a:gd name="connsiteX1" fmla="*/ 2762 w 31416"/>
                  <a:gd name="connsiteY1" fmla="*/ 23577 h 23577"/>
                  <a:gd name="connsiteX2" fmla="*/ 31416 w 31416"/>
                  <a:gd name="connsiteY2" fmla="*/ 18692 h 23577"/>
                  <a:gd name="connsiteX3" fmla="*/ 27733 w 31416"/>
                  <a:gd name="connsiteY3" fmla="*/ 0 h 23577"/>
                  <a:gd name="connsiteX4" fmla="*/ 0 w 31416"/>
                  <a:gd name="connsiteY4" fmla="*/ 4727 h 2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6" h="23577">
                    <a:moveTo>
                      <a:pt x="0" y="4727"/>
                    </a:moveTo>
                    <a:lnTo>
                      <a:pt x="2762" y="23577"/>
                    </a:lnTo>
                    <a:cubicBezTo>
                      <a:pt x="12785" y="22108"/>
                      <a:pt x="22427" y="20464"/>
                      <a:pt x="31416" y="18692"/>
                    </a:cubicBezTo>
                    <a:lnTo>
                      <a:pt x="27733" y="0"/>
                    </a:lnTo>
                    <a:cubicBezTo>
                      <a:pt x="19045" y="1714"/>
                      <a:pt x="9716" y="3304"/>
                      <a:pt x="0" y="4727"/>
                    </a:cubicBezTo>
                    <a:close/>
                  </a:path>
                </a:pathLst>
              </a:custGeom>
              <a:grpFill/>
              <a:ln w="9525" cap="flat">
                <a:noFill/>
                <a:prstDash val="solid"/>
                <a:miter/>
              </a:ln>
            </p:spPr>
            <p:txBody>
              <a:bodyPr rtlCol="0" anchor="ctr"/>
              <a:lstStyle/>
              <a:p>
                <a:endParaRPr lang="fr-FR"/>
              </a:p>
            </p:txBody>
          </p:sp>
          <p:sp>
            <p:nvSpPr>
              <p:cNvPr id="43" name="Forme libre : forme 42">
                <a:extLst>
                  <a:ext uri="{FF2B5EF4-FFF2-40B4-BE49-F238E27FC236}">
                    <a16:creationId xmlns:a16="http://schemas.microsoft.com/office/drawing/2014/main" id="{0023662C-9B15-48FE-58CA-D7E2F78E7ABC}"/>
                  </a:ext>
                </a:extLst>
              </p:cNvPr>
              <p:cNvSpPr/>
              <p:nvPr/>
            </p:nvSpPr>
            <p:spPr>
              <a:xfrm>
                <a:off x="6118799" y="3503125"/>
                <a:ext cx="33657" cy="28028"/>
              </a:xfrm>
              <a:custGeom>
                <a:avLst/>
                <a:gdLst>
                  <a:gd name="connsiteX0" fmla="*/ 0 w 33657"/>
                  <a:gd name="connsiteY0" fmla="*/ 17265 h 28028"/>
                  <a:gd name="connsiteX1" fmla="*/ 27686 w 33657"/>
                  <a:gd name="connsiteY1" fmla="*/ 28028 h 28028"/>
                  <a:gd name="connsiteX2" fmla="*/ 33658 w 33657"/>
                  <a:gd name="connsiteY2" fmla="*/ 9941 h 28028"/>
                  <a:gd name="connsiteX3" fmla="*/ 8035 w 33657"/>
                  <a:gd name="connsiteY3" fmla="*/ 0 h 28028"/>
                </a:gdLst>
                <a:ahLst/>
                <a:cxnLst>
                  <a:cxn ang="0">
                    <a:pos x="connsiteX0" y="connsiteY0"/>
                  </a:cxn>
                  <a:cxn ang="0">
                    <a:pos x="connsiteX1" y="connsiteY1"/>
                  </a:cxn>
                  <a:cxn ang="0">
                    <a:pos x="connsiteX2" y="connsiteY2"/>
                  </a:cxn>
                  <a:cxn ang="0">
                    <a:pos x="connsiteX3" y="connsiteY3"/>
                  </a:cxn>
                </a:cxnLst>
                <a:rect l="l" t="t" r="r" b="b"/>
                <a:pathLst>
                  <a:path w="33657" h="28028">
                    <a:moveTo>
                      <a:pt x="0" y="17265"/>
                    </a:moveTo>
                    <a:cubicBezTo>
                      <a:pt x="9011" y="21390"/>
                      <a:pt x="18256" y="24984"/>
                      <a:pt x="27686" y="28028"/>
                    </a:cubicBezTo>
                    <a:lnTo>
                      <a:pt x="33658" y="9941"/>
                    </a:lnTo>
                    <a:cubicBezTo>
                      <a:pt x="24931" y="7128"/>
                      <a:pt x="16376" y="3808"/>
                      <a:pt x="8035" y="0"/>
                    </a:cubicBezTo>
                    <a:close/>
                  </a:path>
                </a:pathLst>
              </a:custGeom>
              <a:grpFill/>
              <a:ln w="9525"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04D14DFC-3E9E-A65B-D099-27F37F69F2D3}"/>
                  </a:ext>
                </a:extLst>
              </p:cNvPr>
              <p:cNvSpPr/>
              <p:nvPr/>
            </p:nvSpPr>
            <p:spPr>
              <a:xfrm>
                <a:off x="6113310" y="3739514"/>
                <a:ext cx="29491" cy="20393"/>
              </a:xfrm>
              <a:custGeom>
                <a:avLst/>
                <a:gdLst>
                  <a:gd name="connsiteX0" fmla="*/ 29491 w 29491"/>
                  <a:gd name="connsiteY0" fmla="*/ 19021 h 20393"/>
                  <a:gd name="connsiteX1" fmla="*/ 28393 w 29491"/>
                  <a:gd name="connsiteY1" fmla="*/ 0 h 20393"/>
                  <a:gd name="connsiteX2" fmla="*/ 0 w 29491"/>
                  <a:gd name="connsiteY2" fmla="*/ 1358 h 20393"/>
                  <a:gd name="connsiteX3" fmla="*/ 744 w 29491"/>
                  <a:gd name="connsiteY3" fmla="*/ 20394 h 20393"/>
                  <a:gd name="connsiteX4" fmla="*/ 29491 w 29491"/>
                  <a:gd name="connsiteY4" fmla="*/ 19021 h 2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1" h="20393">
                    <a:moveTo>
                      <a:pt x="29491" y="19021"/>
                    </a:moveTo>
                    <a:lnTo>
                      <a:pt x="28393" y="0"/>
                    </a:lnTo>
                    <a:cubicBezTo>
                      <a:pt x="18943" y="544"/>
                      <a:pt x="9459" y="991"/>
                      <a:pt x="0" y="1358"/>
                    </a:cubicBezTo>
                    <a:lnTo>
                      <a:pt x="744" y="20394"/>
                    </a:lnTo>
                    <a:cubicBezTo>
                      <a:pt x="10312" y="20026"/>
                      <a:pt x="19920" y="19575"/>
                      <a:pt x="29491" y="19021"/>
                    </a:cubicBezTo>
                    <a:close/>
                  </a:path>
                </a:pathLst>
              </a:custGeom>
              <a:grpFill/>
              <a:ln w="9525"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578BBDF9-A704-A980-C8EB-90D8B7B60265}"/>
                  </a:ext>
                </a:extLst>
              </p:cNvPr>
              <p:cNvSpPr/>
              <p:nvPr/>
            </p:nvSpPr>
            <p:spPr>
              <a:xfrm>
                <a:off x="6151225" y="3356457"/>
                <a:ext cx="33044" cy="26699"/>
              </a:xfrm>
              <a:custGeom>
                <a:avLst/>
                <a:gdLst>
                  <a:gd name="connsiteX0" fmla="*/ 0 w 33044"/>
                  <a:gd name="connsiteY0" fmla="*/ 8774 h 26699"/>
                  <a:gd name="connsiteX1" fmla="*/ 6455 w 33044"/>
                  <a:gd name="connsiteY1" fmla="*/ 26700 h 26699"/>
                  <a:gd name="connsiteX2" fmla="*/ 33044 w 33044"/>
                  <a:gd name="connsiteY2" fmla="*/ 18383 h 26699"/>
                  <a:gd name="connsiteX3" fmla="*/ 28049 w 33044"/>
                  <a:gd name="connsiteY3" fmla="*/ 0 h 26699"/>
                  <a:gd name="connsiteX4" fmla="*/ 0 w 33044"/>
                  <a:gd name="connsiteY4" fmla="*/ 8774 h 2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4" h="26699">
                    <a:moveTo>
                      <a:pt x="0" y="8774"/>
                    </a:moveTo>
                    <a:lnTo>
                      <a:pt x="6455" y="26700"/>
                    </a:lnTo>
                    <a:cubicBezTo>
                      <a:pt x="14647" y="23747"/>
                      <a:pt x="23593" y="20948"/>
                      <a:pt x="33044" y="18383"/>
                    </a:cubicBezTo>
                    <a:lnTo>
                      <a:pt x="28049" y="0"/>
                    </a:lnTo>
                    <a:cubicBezTo>
                      <a:pt x="18110" y="2698"/>
                      <a:pt x="8673" y="5652"/>
                      <a:pt x="0" y="8774"/>
                    </a:cubicBezTo>
                    <a:close/>
                  </a:path>
                </a:pathLst>
              </a:custGeom>
              <a:grpFill/>
              <a:ln w="9525"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314E6532-F98B-F9E4-9583-5FEB6D52AFA4}"/>
                  </a:ext>
                </a:extLst>
              </p:cNvPr>
              <p:cNvSpPr/>
              <p:nvPr/>
            </p:nvSpPr>
            <p:spPr>
              <a:xfrm>
                <a:off x="6170033" y="3734928"/>
                <a:ext cx="30272" cy="21644"/>
              </a:xfrm>
              <a:custGeom>
                <a:avLst/>
                <a:gdLst>
                  <a:gd name="connsiteX0" fmla="*/ 1525 w 30272"/>
                  <a:gd name="connsiteY0" fmla="*/ 21645 h 21644"/>
                  <a:gd name="connsiteX1" fmla="*/ 30272 w 30272"/>
                  <a:gd name="connsiteY1" fmla="*/ 18939 h 21644"/>
                  <a:gd name="connsiteX2" fmla="*/ 28207 w 30272"/>
                  <a:gd name="connsiteY2" fmla="*/ 0 h 21644"/>
                  <a:gd name="connsiteX3" fmla="*/ 0 w 30272"/>
                  <a:gd name="connsiteY3" fmla="*/ 2656 h 21644"/>
                </a:gdLst>
                <a:ahLst/>
                <a:cxnLst>
                  <a:cxn ang="0">
                    <a:pos x="connsiteX0" y="connsiteY0"/>
                  </a:cxn>
                  <a:cxn ang="0">
                    <a:pos x="connsiteX1" y="connsiteY1"/>
                  </a:cxn>
                  <a:cxn ang="0">
                    <a:pos x="connsiteX2" y="connsiteY2"/>
                  </a:cxn>
                  <a:cxn ang="0">
                    <a:pos x="connsiteX3" y="connsiteY3"/>
                  </a:cxn>
                </a:cxnLst>
                <a:rect l="l" t="t" r="r" b="b"/>
                <a:pathLst>
                  <a:path w="30272" h="21644">
                    <a:moveTo>
                      <a:pt x="1525" y="21645"/>
                    </a:moveTo>
                    <a:cubicBezTo>
                      <a:pt x="11227" y="20866"/>
                      <a:pt x="20831" y="19968"/>
                      <a:pt x="30272" y="18939"/>
                    </a:cubicBezTo>
                    <a:lnTo>
                      <a:pt x="28207" y="0"/>
                    </a:lnTo>
                    <a:cubicBezTo>
                      <a:pt x="18942" y="1012"/>
                      <a:pt x="9515" y="1891"/>
                      <a:pt x="0" y="2656"/>
                    </a:cubicBezTo>
                    <a:close/>
                  </a:path>
                </a:pathLst>
              </a:custGeom>
              <a:grpFill/>
              <a:ln w="9525"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C2EA2CF2-2FCB-6132-F36D-ABB4F796FEF7}"/>
                  </a:ext>
                </a:extLst>
              </p:cNvPr>
              <p:cNvSpPr/>
              <p:nvPr/>
            </p:nvSpPr>
            <p:spPr>
              <a:xfrm>
                <a:off x="6229977" y="3535224"/>
                <a:ext cx="32746" cy="26046"/>
              </a:xfrm>
              <a:custGeom>
                <a:avLst/>
                <a:gdLst>
                  <a:gd name="connsiteX0" fmla="*/ 4828 w 32746"/>
                  <a:gd name="connsiteY0" fmla="*/ 0 h 26046"/>
                  <a:gd name="connsiteX1" fmla="*/ 0 w 32746"/>
                  <a:gd name="connsiteY1" fmla="*/ 18426 h 26046"/>
                  <a:gd name="connsiteX2" fmla="*/ 27221 w 32746"/>
                  <a:gd name="connsiteY2" fmla="*/ 26046 h 26046"/>
                  <a:gd name="connsiteX3" fmla="*/ 32746 w 32746"/>
                  <a:gd name="connsiteY3" fmla="*/ 7814 h 26046"/>
                  <a:gd name="connsiteX4" fmla="*/ 4828 w 32746"/>
                  <a:gd name="connsiteY4" fmla="*/ 0 h 2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6" h="26046">
                    <a:moveTo>
                      <a:pt x="4828" y="0"/>
                    </a:moveTo>
                    <a:lnTo>
                      <a:pt x="0" y="18426"/>
                    </a:lnTo>
                    <a:cubicBezTo>
                      <a:pt x="9176" y="20831"/>
                      <a:pt x="18297" y="23338"/>
                      <a:pt x="27221" y="26046"/>
                    </a:cubicBezTo>
                    <a:lnTo>
                      <a:pt x="32746" y="7814"/>
                    </a:lnTo>
                    <a:cubicBezTo>
                      <a:pt x="23599" y="5037"/>
                      <a:pt x="14236" y="2465"/>
                      <a:pt x="4828" y="0"/>
                    </a:cubicBezTo>
                    <a:close/>
                  </a:path>
                </a:pathLst>
              </a:custGeom>
              <a:grpFill/>
              <a:ln w="9525"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2F57DA9A-91CD-0086-8BE2-A09A03C29F9B}"/>
                  </a:ext>
                </a:extLst>
              </p:cNvPr>
              <p:cNvSpPr/>
              <p:nvPr/>
            </p:nvSpPr>
            <p:spPr>
              <a:xfrm>
                <a:off x="5812910" y="3454849"/>
                <a:ext cx="104604" cy="104603"/>
              </a:xfrm>
              <a:custGeom>
                <a:avLst/>
                <a:gdLst>
                  <a:gd name="connsiteX0" fmla="*/ 1 w 104604"/>
                  <a:gd name="connsiteY0" fmla="*/ 52300 h 104603"/>
                  <a:gd name="connsiteX1" fmla="*/ 52301 w 104604"/>
                  <a:gd name="connsiteY1" fmla="*/ 104604 h 104603"/>
                  <a:gd name="connsiteX2" fmla="*/ 104604 w 104604"/>
                  <a:gd name="connsiteY2" fmla="*/ 52304 h 104603"/>
                  <a:gd name="connsiteX3" fmla="*/ 52304 w 104604"/>
                  <a:gd name="connsiteY3" fmla="*/ 0 h 104603"/>
                  <a:gd name="connsiteX4" fmla="*/ 52299 w 104604"/>
                  <a:gd name="connsiteY4" fmla="*/ 0 h 104603"/>
                  <a:gd name="connsiteX5" fmla="*/ 1 w 104604"/>
                  <a:gd name="connsiteY5" fmla="*/ 51869 h 104603"/>
                  <a:gd name="connsiteX6" fmla="*/ 1 w 104604"/>
                  <a:gd name="connsiteY6" fmla="*/ 52300 h 104603"/>
                  <a:gd name="connsiteX7" fmla="*/ 85553 w 104604"/>
                  <a:gd name="connsiteY7" fmla="*/ 52300 h 104603"/>
                  <a:gd name="connsiteX8" fmla="*/ 52303 w 104604"/>
                  <a:gd name="connsiteY8" fmla="*/ 85554 h 104603"/>
                  <a:gd name="connsiteX9" fmla="*/ 19050 w 104604"/>
                  <a:gd name="connsiteY9" fmla="*/ 52304 h 104603"/>
                  <a:gd name="connsiteX10" fmla="*/ 52300 w 104604"/>
                  <a:gd name="connsiteY10" fmla="*/ 19050 h 104603"/>
                  <a:gd name="connsiteX11" fmla="*/ 52302 w 104604"/>
                  <a:gd name="connsiteY11" fmla="*/ 19050 h 104603"/>
                  <a:gd name="connsiteX12" fmla="*/ 85553 w 104604"/>
                  <a:gd name="connsiteY12" fmla="*/ 51592 h 104603"/>
                  <a:gd name="connsiteX13" fmla="*/ 85553 w 104604"/>
                  <a:gd name="connsiteY13" fmla="*/ 52300 h 10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04" h="104603">
                    <a:moveTo>
                      <a:pt x="1" y="52300"/>
                    </a:moveTo>
                    <a:cubicBezTo>
                      <a:pt x="0" y="81186"/>
                      <a:pt x="23415" y="104603"/>
                      <a:pt x="52301" y="104604"/>
                    </a:cubicBezTo>
                    <a:cubicBezTo>
                      <a:pt x="81186" y="104605"/>
                      <a:pt x="104603" y="81190"/>
                      <a:pt x="104604" y="52304"/>
                    </a:cubicBezTo>
                    <a:cubicBezTo>
                      <a:pt x="104605" y="23419"/>
                      <a:pt x="81190" y="1"/>
                      <a:pt x="52304" y="0"/>
                    </a:cubicBezTo>
                    <a:cubicBezTo>
                      <a:pt x="52302" y="0"/>
                      <a:pt x="52301" y="0"/>
                      <a:pt x="52299" y="0"/>
                    </a:cubicBezTo>
                    <a:cubicBezTo>
                      <a:pt x="23534" y="-118"/>
                      <a:pt x="120" y="23104"/>
                      <a:pt x="1" y="51869"/>
                    </a:cubicBezTo>
                    <a:cubicBezTo>
                      <a:pt x="0" y="52013"/>
                      <a:pt x="0" y="52156"/>
                      <a:pt x="1" y="52300"/>
                    </a:cubicBezTo>
                    <a:close/>
                    <a:moveTo>
                      <a:pt x="85553" y="52300"/>
                    </a:moveTo>
                    <a:cubicBezTo>
                      <a:pt x="85554" y="70665"/>
                      <a:pt x="70668" y="85553"/>
                      <a:pt x="52303" y="85554"/>
                    </a:cubicBezTo>
                    <a:cubicBezTo>
                      <a:pt x="33939" y="85555"/>
                      <a:pt x="19051" y="70668"/>
                      <a:pt x="19050" y="52304"/>
                    </a:cubicBezTo>
                    <a:cubicBezTo>
                      <a:pt x="19049" y="33940"/>
                      <a:pt x="33935" y="19051"/>
                      <a:pt x="52300" y="19050"/>
                    </a:cubicBezTo>
                    <a:cubicBezTo>
                      <a:pt x="52301" y="19050"/>
                      <a:pt x="52301" y="19050"/>
                      <a:pt x="52302" y="19050"/>
                    </a:cubicBezTo>
                    <a:cubicBezTo>
                      <a:pt x="70470" y="18854"/>
                      <a:pt x="85357" y="33424"/>
                      <a:pt x="85553" y="51592"/>
                    </a:cubicBezTo>
                    <a:cubicBezTo>
                      <a:pt x="85556" y="51828"/>
                      <a:pt x="85556" y="52064"/>
                      <a:pt x="85553" y="52300"/>
                    </a:cubicBezTo>
                    <a:close/>
                  </a:path>
                </a:pathLst>
              </a:custGeom>
              <a:grpFill/>
              <a:ln w="9525" cap="flat">
                <a:noFill/>
                <a:prstDash val="solid"/>
                <a:miter/>
              </a:ln>
            </p:spPr>
            <p:txBody>
              <a:bodyPr rtlCol="0" anchor="ctr"/>
              <a:lstStyle/>
              <a:p>
                <a:endParaRPr lang="fr-FR"/>
              </a:p>
            </p:txBody>
          </p:sp>
        </p:grpSp>
        <p:grpSp>
          <p:nvGrpSpPr>
            <p:cNvPr id="24" name="Groupe 23">
              <a:extLst>
                <a:ext uri="{FF2B5EF4-FFF2-40B4-BE49-F238E27FC236}">
                  <a16:creationId xmlns:a16="http://schemas.microsoft.com/office/drawing/2014/main" id="{04EC028B-A27F-61F4-A29E-79C586026641}"/>
                </a:ext>
              </a:extLst>
            </p:cNvPr>
            <p:cNvGrpSpPr/>
            <p:nvPr/>
          </p:nvGrpSpPr>
          <p:grpSpPr>
            <a:xfrm rot="20265906" flipH="1">
              <a:off x="6286904" y="3084079"/>
              <a:ext cx="220860" cy="236489"/>
              <a:chOff x="6220830" y="2962227"/>
              <a:chExt cx="220860" cy="236489"/>
            </a:xfrm>
            <a:grpFill/>
          </p:grpSpPr>
          <p:sp>
            <p:nvSpPr>
              <p:cNvPr id="25" name="Forme libre : forme 24">
                <a:extLst>
                  <a:ext uri="{FF2B5EF4-FFF2-40B4-BE49-F238E27FC236}">
                    <a16:creationId xmlns:a16="http://schemas.microsoft.com/office/drawing/2014/main" id="{F60CFA6B-C508-B379-72ED-A20A087D69A0}"/>
                  </a:ext>
                </a:extLst>
              </p:cNvPr>
              <p:cNvSpPr/>
              <p:nvPr/>
            </p:nvSpPr>
            <p:spPr>
              <a:xfrm>
                <a:off x="6220830" y="2962227"/>
                <a:ext cx="196639" cy="198348"/>
              </a:xfrm>
              <a:custGeom>
                <a:avLst/>
                <a:gdLst>
                  <a:gd name="connsiteX0" fmla="*/ 389668 w 389667"/>
                  <a:gd name="connsiteY0" fmla="*/ 259802 h 354308"/>
                  <a:gd name="connsiteX1" fmla="*/ 284512 w 389667"/>
                  <a:gd name="connsiteY1" fmla="*/ 3170 h 354308"/>
                  <a:gd name="connsiteX2" fmla="*/ 260423 w 389667"/>
                  <a:gd name="connsiteY2" fmla="*/ 36 h 354308"/>
                  <a:gd name="connsiteX3" fmla="*/ 199606 w 389667"/>
                  <a:gd name="connsiteY3" fmla="*/ 13266 h 354308"/>
                  <a:gd name="connsiteX4" fmla="*/ 0 w 389667"/>
                  <a:gd name="connsiteY4" fmla="*/ 96581 h 354308"/>
                  <a:gd name="connsiteX5" fmla="*/ 105223 w 389667"/>
                  <a:gd name="connsiteY5" fmla="*/ 353356 h 354308"/>
                  <a:gd name="connsiteX6" fmla="*/ 123053 w 389667"/>
                  <a:gd name="connsiteY6" fmla="*/ 354309 h 354308"/>
                  <a:gd name="connsiteX7" fmla="*/ 304829 w 389667"/>
                  <a:gd name="connsiteY7" fmla="*/ 270013 h 354308"/>
                  <a:gd name="connsiteX8" fmla="*/ 365893 w 389667"/>
                  <a:gd name="connsiteY8" fmla="*/ 256678 h 354308"/>
                  <a:gd name="connsiteX9" fmla="*/ 389668 w 389667"/>
                  <a:gd name="connsiteY9" fmla="*/ 259802 h 354308"/>
                  <a:gd name="connsiteX10" fmla="*/ 99679 w 389667"/>
                  <a:gd name="connsiteY10" fmla="*/ 264479 h 354308"/>
                  <a:gd name="connsiteX11" fmla="*/ 72171 w 389667"/>
                  <a:gd name="connsiteY11" fmla="*/ 197356 h 354308"/>
                  <a:gd name="connsiteX12" fmla="*/ 122492 w 389667"/>
                  <a:gd name="connsiteY12" fmla="*/ 180697 h 354308"/>
                  <a:gd name="connsiteX13" fmla="*/ 149447 w 389667"/>
                  <a:gd name="connsiteY13" fmla="*/ 247086 h 354308"/>
                  <a:gd name="connsiteX14" fmla="*/ 140579 w 389667"/>
                  <a:gd name="connsiteY14" fmla="*/ 251067 h 354308"/>
                  <a:gd name="connsiteX15" fmla="*/ 99679 w 389667"/>
                  <a:gd name="connsiteY15" fmla="*/ 264479 h 354308"/>
                  <a:gd name="connsiteX16" fmla="*/ 293989 w 389667"/>
                  <a:gd name="connsiteY16" fmla="*/ 243600 h 354308"/>
                  <a:gd name="connsiteX17" fmla="*/ 291856 w 389667"/>
                  <a:gd name="connsiteY17" fmla="*/ 244552 h 354308"/>
                  <a:gd name="connsiteX18" fmla="*/ 265776 w 389667"/>
                  <a:gd name="connsiteY18" fmla="*/ 180925 h 354308"/>
                  <a:gd name="connsiteX19" fmla="*/ 215370 w 389667"/>
                  <a:gd name="connsiteY19" fmla="*/ 209967 h 354308"/>
                  <a:gd name="connsiteX20" fmla="*/ 208074 w 389667"/>
                  <a:gd name="connsiteY20" fmla="*/ 214625 h 354308"/>
                  <a:gd name="connsiteX21" fmla="*/ 234115 w 389667"/>
                  <a:gd name="connsiteY21" fmla="*/ 278166 h 354308"/>
                  <a:gd name="connsiteX22" fmla="*/ 228829 w 389667"/>
                  <a:gd name="connsiteY22" fmla="*/ 281766 h 354308"/>
                  <a:gd name="connsiteX23" fmla="*/ 176975 w 389667"/>
                  <a:gd name="connsiteY23" fmla="*/ 313256 h 354308"/>
                  <a:gd name="connsiteX24" fmla="*/ 149933 w 389667"/>
                  <a:gd name="connsiteY24" fmla="*/ 247315 h 354308"/>
                  <a:gd name="connsiteX25" fmla="*/ 208036 w 389667"/>
                  <a:gd name="connsiteY25" fmla="*/ 214672 h 354308"/>
                  <a:gd name="connsiteX26" fmla="*/ 180413 w 389667"/>
                  <a:gd name="connsiteY26" fmla="*/ 147359 h 354308"/>
                  <a:gd name="connsiteX27" fmla="*/ 178308 w 389667"/>
                  <a:gd name="connsiteY27" fmla="*/ 148712 h 354308"/>
                  <a:gd name="connsiteX28" fmla="*/ 122472 w 389667"/>
                  <a:gd name="connsiteY28" fmla="*/ 180487 h 354308"/>
                  <a:gd name="connsiteX29" fmla="*/ 92173 w 389667"/>
                  <a:gd name="connsiteY29" fmla="*/ 106545 h 354308"/>
                  <a:gd name="connsiteX30" fmla="*/ 150657 w 389667"/>
                  <a:gd name="connsiteY30" fmla="*/ 74750 h 354308"/>
                  <a:gd name="connsiteX31" fmla="*/ 180413 w 389667"/>
                  <a:gd name="connsiteY31" fmla="*/ 147359 h 354308"/>
                  <a:gd name="connsiteX32" fmla="*/ 238411 w 389667"/>
                  <a:gd name="connsiteY32" fmla="*/ 114384 h 354308"/>
                  <a:gd name="connsiteX33" fmla="*/ 208217 w 389667"/>
                  <a:gd name="connsiteY33" fmla="*/ 40698 h 354308"/>
                  <a:gd name="connsiteX34" fmla="*/ 210360 w 389667"/>
                  <a:gd name="connsiteY34" fmla="*/ 39746 h 354308"/>
                  <a:gd name="connsiteX35" fmla="*/ 260347 w 389667"/>
                  <a:gd name="connsiteY35" fmla="*/ 28659 h 354308"/>
                  <a:gd name="connsiteX36" fmla="*/ 264014 w 389667"/>
                  <a:gd name="connsiteY36" fmla="*/ 28735 h 354308"/>
                  <a:gd name="connsiteX37" fmla="*/ 292046 w 389667"/>
                  <a:gd name="connsiteY37" fmla="*/ 97143 h 354308"/>
                  <a:gd name="connsiteX38" fmla="*/ 247802 w 389667"/>
                  <a:gd name="connsiteY38" fmla="*/ 110335 h 354308"/>
                  <a:gd name="connsiteX39" fmla="*/ 238411 w 389667"/>
                  <a:gd name="connsiteY39" fmla="*/ 114422 h 354308"/>
                  <a:gd name="connsiteX40" fmla="*/ 265700 w 389667"/>
                  <a:gd name="connsiteY40" fmla="*/ 181011 h 354308"/>
                  <a:gd name="connsiteX41" fmla="*/ 275006 w 389667"/>
                  <a:gd name="connsiteY41" fmla="*/ 176725 h 354308"/>
                  <a:gd name="connsiteX42" fmla="*/ 319773 w 389667"/>
                  <a:gd name="connsiteY42" fmla="*/ 164790 h 354308"/>
                  <a:gd name="connsiteX43" fmla="*/ 346272 w 389667"/>
                  <a:gd name="connsiteY43" fmla="*/ 229446 h 354308"/>
                  <a:gd name="connsiteX44" fmla="*/ 293989 w 389667"/>
                  <a:gd name="connsiteY44" fmla="*/ 243600 h 35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9667" h="354308">
                    <a:moveTo>
                      <a:pt x="389668" y="259802"/>
                    </a:moveTo>
                    <a:lnTo>
                      <a:pt x="284512" y="3170"/>
                    </a:lnTo>
                    <a:cubicBezTo>
                      <a:pt x="276701" y="844"/>
                      <a:pt x="268569" y="-215"/>
                      <a:pt x="260423" y="36"/>
                    </a:cubicBezTo>
                    <a:cubicBezTo>
                      <a:pt x="239483" y="446"/>
                      <a:pt x="218825" y="4940"/>
                      <a:pt x="199606" y="13266"/>
                    </a:cubicBezTo>
                    <a:cubicBezTo>
                      <a:pt x="135598" y="39489"/>
                      <a:pt x="107213" y="91666"/>
                      <a:pt x="0" y="96581"/>
                    </a:cubicBezTo>
                    <a:lnTo>
                      <a:pt x="105223" y="353356"/>
                    </a:lnTo>
                    <a:cubicBezTo>
                      <a:pt x="111144" y="353995"/>
                      <a:pt x="117097" y="354313"/>
                      <a:pt x="123053" y="354309"/>
                    </a:cubicBezTo>
                    <a:cubicBezTo>
                      <a:pt x="202301" y="354309"/>
                      <a:pt x="245154" y="294463"/>
                      <a:pt x="304829" y="270013"/>
                    </a:cubicBezTo>
                    <a:cubicBezTo>
                      <a:pt x="324121" y="261635"/>
                      <a:pt x="344864" y="257106"/>
                      <a:pt x="365893" y="256678"/>
                    </a:cubicBezTo>
                    <a:cubicBezTo>
                      <a:pt x="373933" y="256452"/>
                      <a:pt x="381958" y="257507"/>
                      <a:pt x="389668" y="259802"/>
                    </a:cubicBezTo>
                    <a:close/>
                    <a:moveTo>
                      <a:pt x="99679" y="264479"/>
                    </a:moveTo>
                    <a:lnTo>
                      <a:pt x="72171" y="197356"/>
                    </a:lnTo>
                    <a:cubicBezTo>
                      <a:pt x="89485" y="193591"/>
                      <a:pt x="106351" y="188006"/>
                      <a:pt x="122492" y="180697"/>
                    </a:cubicBezTo>
                    <a:lnTo>
                      <a:pt x="149447" y="247086"/>
                    </a:lnTo>
                    <a:cubicBezTo>
                      <a:pt x="146495" y="248419"/>
                      <a:pt x="143675" y="249801"/>
                      <a:pt x="140579" y="251067"/>
                    </a:cubicBezTo>
                    <a:cubicBezTo>
                      <a:pt x="127273" y="256480"/>
                      <a:pt x="113607" y="260962"/>
                      <a:pt x="99679" y="264479"/>
                    </a:cubicBezTo>
                    <a:close/>
                    <a:moveTo>
                      <a:pt x="293989" y="243600"/>
                    </a:moveTo>
                    <a:cubicBezTo>
                      <a:pt x="293256" y="243905"/>
                      <a:pt x="292579" y="244295"/>
                      <a:pt x="291856" y="244552"/>
                    </a:cubicBezTo>
                    <a:lnTo>
                      <a:pt x="265776" y="180925"/>
                    </a:lnTo>
                    <a:cubicBezTo>
                      <a:pt x="248351" y="189483"/>
                      <a:pt x="231513" y="199185"/>
                      <a:pt x="215370" y="209967"/>
                    </a:cubicBezTo>
                    <a:lnTo>
                      <a:pt x="208074" y="214625"/>
                    </a:lnTo>
                    <a:lnTo>
                      <a:pt x="234115" y="278166"/>
                    </a:lnTo>
                    <a:cubicBezTo>
                      <a:pt x="232362" y="279366"/>
                      <a:pt x="230572" y="280566"/>
                      <a:pt x="228829" y="281766"/>
                    </a:cubicBezTo>
                    <a:cubicBezTo>
                      <a:pt x="212487" y="293742"/>
                      <a:pt x="195137" y="304279"/>
                      <a:pt x="176975" y="313256"/>
                    </a:cubicBezTo>
                    <a:lnTo>
                      <a:pt x="149933" y="247315"/>
                    </a:lnTo>
                    <a:cubicBezTo>
                      <a:pt x="170074" y="237872"/>
                      <a:pt x="189494" y="226962"/>
                      <a:pt x="208036" y="214672"/>
                    </a:cubicBezTo>
                    <a:lnTo>
                      <a:pt x="180413" y="147359"/>
                    </a:lnTo>
                    <a:lnTo>
                      <a:pt x="178308" y="148712"/>
                    </a:lnTo>
                    <a:cubicBezTo>
                      <a:pt x="160478" y="160623"/>
                      <a:pt x="141819" y="171241"/>
                      <a:pt x="122472" y="180487"/>
                    </a:cubicBezTo>
                    <a:lnTo>
                      <a:pt x="92173" y="106545"/>
                    </a:lnTo>
                    <a:cubicBezTo>
                      <a:pt x="112729" y="98026"/>
                      <a:pt x="132332" y="87370"/>
                      <a:pt x="150657" y="74750"/>
                    </a:cubicBezTo>
                    <a:lnTo>
                      <a:pt x="180413" y="147359"/>
                    </a:lnTo>
                    <a:cubicBezTo>
                      <a:pt x="198925" y="134982"/>
                      <a:pt x="218308" y="123962"/>
                      <a:pt x="238411" y="114384"/>
                    </a:cubicBezTo>
                    <a:lnTo>
                      <a:pt x="208217" y="40698"/>
                    </a:lnTo>
                    <a:cubicBezTo>
                      <a:pt x="208950" y="40393"/>
                      <a:pt x="209626" y="40012"/>
                      <a:pt x="210360" y="39746"/>
                    </a:cubicBezTo>
                    <a:cubicBezTo>
                      <a:pt x="226148" y="32851"/>
                      <a:pt x="243124" y="29085"/>
                      <a:pt x="260347" y="28659"/>
                    </a:cubicBezTo>
                    <a:cubicBezTo>
                      <a:pt x="261652" y="28659"/>
                      <a:pt x="262871" y="28659"/>
                      <a:pt x="264014" y="28735"/>
                    </a:cubicBezTo>
                    <a:lnTo>
                      <a:pt x="292046" y="97143"/>
                    </a:lnTo>
                    <a:cubicBezTo>
                      <a:pt x="276886" y="100017"/>
                      <a:pt x="262060" y="104438"/>
                      <a:pt x="247802" y="110335"/>
                    </a:cubicBezTo>
                    <a:cubicBezTo>
                      <a:pt x="244590" y="111650"/>
                      <a:pt x="241459" y="113012"/>
                      <a:pt x="238411" y="114422"/>
                    </a:cubicBezTo>
                    <a:lnTo>
                      <a:pt x="265700" y="181011"/>
                    </a:lnTo>
                    <a:cubicBezTo>
                      <a:pt x="268776" y="179554"/>
                      <a:pt x="271796" y="178039"/>
                      <a:pt x="275006" y="176725"/>
                    </a:cubicBezTo>
                    <a:cubicBezTo>
                      <a:pt x="289291" y="170658"/>
                      <a:pt x="304363" y="166640"/>
                      <a:pt x="319773" y="164790"/>
                    </a:cubicBezTo>
                    <a:lnTo>
                      <a:pt x="346272" y="229446"/>
                    </a:lnTo>
                    <a:cubicBezTo>
                      <a:pt x="328295" y="231833"/>
                      <a:pt x="310715" y="236592"/>
                      <a:pt x="293989" y="243600"/>
                    </a:cubicBezTo>
                    <a:close/>
                  </a:path>
                </a:pathLst>
              </a:custGeom>
              <a:grpFill/>
              <a:ln w="9525" cap="flat">
                <a:noFill/>
                <a:prstDash val="solid"/>
                <a:miter/>
              </a:ln>
            </p:spPr>
            <p:txBody>
              <a:bodyPr rtlCol="0" anchor="ctr"/>
              <a:lstStyle/>
              <a:p>
                <a:endParaRPr lang="fr-FR"/>
              </a:p>
            </p:txBody>
          </p:sp>
          <p:cxnSp>
            <p:nvCxnSpPr>
              <p:cNvPr id="26" name="Connecteur droit 25">
                <a:extLst>
                  <a:ext uri="{FF2B5EF4-FFF2-40B4-BE49-F238E27FC236}">
                    <a16:creationId xmlns:a16="http://schemas.microsoft.com/office/drawing/2014/main" id="{CDD9CBFB-838A-DD21-39A3-831B8AF564B1}"/>
                  </a:ext>
                </a:extLst>
              </p:cNvPr>
              <p:cNvCxnSpPr>
                <a:cxnSpLocks/>
              </p:cNvCxnSpPr>
              <p:nvPr/>
            </p:nvCxnSpPr>
            <p:spPr>
              <a:xfrm>
                <a:off x="6403182" y="3098841"/>
                <a:ext cx="38508" cy="99875"/>
              </a:xfrm>
              <a:prstGeom prst="line">
                <a:avLst/>
              </a:prstGeom>
              <a:grpFill/>
              <a:ln>
                <a:solidFill>
                  <a:schemeClr val="accent3"/>
                </a:solidFill>
              </a:ln>
            </p:spPr>
            <p:style>
              <a:lnRef idx="2">
                <a:schemeClr val="dk1"/>
              </a:lnRef>
              <a:fillRef idx="0">
                <a:schemeClr val="dk1"/>
              </a:fillRef>
              <a:effectRef idx="1">
                <a:schemeClr val="dk1"/>
              </a:effectRef>
              <a:fontRef idx="minor">
                <a:schemeClr val="tx1"/>
              </a:fontRef>
            </p:style>
          </p:cxnSp>
        </p:grpSp>
      </p:grpSp>
      <p:grpSp>
        <p:nvGrpSpPr>
          <p:cNvPr id="49" name="Groupe 48">
            <a:extLst>
              <a:ext uri="{FF2B5EF4-FFF2-40B4-BE49-F238E27FC236}">
                <a16:creationId xmlns:a16="http://schemas.microsoft.com/office/drawing/2014/main" id="{BC136594-6052-D239-251C-99EBE27579FD}"/>
              </a:ext>
            </a:extLst>
          </p:cNvPr>
          <p:cNvGrpSpPr/>
          <p:nvPr/>
        </p:nvGrpSpPr>
        <p:grpSpPr>
          <a:xfrm>
            <a:off x="5404273" y="1213377"/>
            <a:ext cx="1265061" cy="832258"/>
            <a:chOff x="547915" y="610828"/>
            <a:chExt cx="1774371" cy="1121229"/>
          </a:xfrm>
          <a:solidFill>
            <a:schemeClr val="tx2"/>
          </a:solidFill>
        </p:grpSpPr>
        <p:pic>
          <p:nvPicPr>
            <p:cNvPr id="50" name="Graphique 49" descr="Femme médecin contour">
              <a:extLst>
                <a:ext uri="{FF2B5EF4-FFF2-40B4-BE49-F238E27FC236}">
                  <a16:creationId xmlns:a16="http://schemas.microsoft.com/office/drawing/2014/main" id="{AFF365BD-DDDE-6A8D-A90B-857E4BF48CE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07886" y="610828"/>
              <a:ext cx="914400" cy="914400"/>
            </a:xfrm>
            <a:prstGeom prst="rect">
              <a:avLst/>
            </a:prstGeom>
          </p:spPr>
        </p:pic>
        <p:pic>
          <p:nvPicPr>
            <p:cNvPr id="51" name="Graphique 50" descr="Homme médecin contour">
              <a:extLst>
                <a:ext uri="{FF2B5EF4-FFF2-40B4-BE49-F238E27FC236}">
                  <a16:creationId xmlns:a16="http://schemas.microsoft.com/office/drawing/2014/main" id="{8B4CF0D9-6DA1-23CD-3DA3-B64925EEFDF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7915" y="610828"/>
              <a:ext cx="914400" cy="914400"/>
            </a:xfrm>
            <a:prstGeom prst="rect">
              <a:avLst/>
            </a:prstGeom>
          </p:spPr>
        </p:pic>
        <p:pic>
          <p:nvPicPr>
            <p:cNvPr id="52" name="Graphique 51" descr="Femme médecin avec un remplissage uni">
              <a:extLst>
                <a:ext uri="{FF2B5EF4-FFF2-40B4-BE49-F238E27FC236}">
                  <a16:creationId xmlns:a16="http://schemas.microsoft.com/office/drawing/2014/main" id="{275B0572-403F-109F-9529-D3F9897F9FD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1700" y="610828"/>
              <a:ext cx="1121229" cy="1121229"/>
            </a:xfrm>
            <a:prstGeom prst="rect">
              <a:avLst/>
            </a:prstGeom>
          </p:spPr>
        </p:pic>
      </p:grpSp>
      <p:sp>
        <p:nvSpPr>
          <p:cNvPr id="3" name="ZoneTexte 2">
            <a:extLst>
              <a:ext uri="{FF2B5EF4-FFF2-40B4-BE49-F238E27FC236}">
                <a16:creationId xmlns:a16="http://schemas.microsoft.com/office/drawing/2014/main" id="{B796C83F-7C97-65A3-2DA4-CBCF31F3B72F}"/>
              </a:ext>
            </a:extLst>
          </p:cNvPr>
          <p:cNvSpPr txBox="1"/>
          <p:nvPr/>
        </p:nvSpPr>
        <p:spPr>
          <a:xfrm>
            <a:off x="9077156" y="2050109"/>
            <a:ext cx="2136889" cy="1261884"/>
          </a:xfrm>
          <a:prstGeom prst="rect">
            <a:avLst/>
          </a:prstGeom>
          <a:noFill/>
        </p:spPr>
        <p:txBody>
          <a:bodyPr wrap="square" rtlCol="0">
            <a:spAutoFit/>
          </a:bodyPr>
          <a:lstStyle/>
          <a:p>
            <a:pPr algn="ctr"/>
            <a:r>
              <a:rPr lang="en-US" sz="3600" b="1">
                <a:solidFill>
                  <a:schemeClr val="accent3"/>
                </a:solidFill>
                <a:latin typeface="Helvetica" panose="020B0604020202020204" pitchFamily="34" charset="0"/>
                <a:cs typeface="Helvetica" panose="020B0604020202020204" pitchFamily="34" charset="0"/>
              </a:rPr>
              <a:t>1 500</a:t>
            </a:r>
          </a:p>
          <a:p>
            <a:pPr algn="ctr"/>
            <a:r>
              <a:rPr lang="en-US" sz="2000">
                <a:latin typeface="Helvetica" panose="020B0604020202020204" pitchFamily="34" charset="0"/>
                <a:cs typeface="Helvetica" panose="020B0604020202020204" pitchFamily="34" charset="0"/>
              </a:rPr>
              <a:t>Nouveaux patients en 2025</a:t>
            </a:r>
            <a:endParaRPr lang="fr-FR" sz="2000">
              <a:latin typeface="Helvetica" panose="020B0604020202020204" pitchFamily="34" charset="0"/>
              <a:cs typeface="Helvetica" panose="020B0604020202020204" pitchFamily="34" charset="0"/>
            </a:endParaRPr>
          </a:p>
        </p:txBody>
      </p:sp>
      <p:pic>
        <p:nvPicPr>
          <p:cNvPr id="4" name="Graphique 3" descr="Croissance de l'activité contour">
            <a:extLst>
              <a:ext uri="{FF2B5EF4-FFF2-40B4-BE49-F238E27FC236}">
                <a16:creationId xmlns:a16="http://schemas.microsoft.com/office/drawing/2014/main" id="{364AB12A-8569-CAE2-8B6C-F91A8069522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44127" y="1027127"/>
            <a:ext cx="1002949" cy="1002949"/>
          </a:xfrm>
          <a:prstGeom prst="rect">
            <a:avLst/>
          </a:prstGeom>
        </p:spPr>
      </p:pic>
      <p:grpSp>
        <p:nvGrpSpPr>
          <p:cNvPr id="7" name="Groupe 6">
            <a:extLst>
              <a:ext uri="{FF2B5EF4-FFF2-40B4-BE49-F238E27FC236}">
                <a16:creationId xmlns:a16="http://schemas.microsoft.com/office/drawing/2014/main" id="{7AC550F7-A624-1718-1331-FFDFB87BA6F2}"/>
              </a:ext>
            </a:extLst>
          </p:cNvPr>
          <p:cNvGrpSpPr/>
          <p:nvPr/>
        </p:nvGrpSpPr>
        <p:grpSpPr>
          <a:xfrm>
            <a:off x="7518400" y="85550"/>
            <a:ext cx="4502125" cy="592809"/>
            <a:chOff x="7841995" y="85550"/>
            <a:chExt cx="4178530" cy="547827"/>
          </a:xfrm>
        </p:grpSpPr>
        <p:pic>
          <p:nvPicPr>
            <p:cNvPr id="8" name="Image 7" descr="Une image contenant Police, texte, Graphique, graphisme&#10;&#10;Description générée automatiquement">
              <a:extLst>
                <a:ext uri="{FF2B5EF4-FFF2-40B4-BE49-F238E27FC236}">
                  <a16:creationId xmlns:a16="http://schemas.microsoft.com/office/drawing/2014/main" id="{4F8E39AD-88E2-7E5E-0176-A913B36C1B96}"/>
                </a:ext>
              </a:extLst>
            </p:cNvPr>
            <p:cNvPicPr>
              <a:picLocks noChangeAspect="1"/>
            </p:cNvPicPr>
            <p:nvPr/>
          </p:nvPicPr>
          <p:blipFill>
            <a:blip r:embed="rId11">
              <a:extLst>
                <a:ext uri="{28A0092B-C50C-407E-A947-70E740481C1C}">
                  <a14:useLocalDpi xmlns:a14="http://schemas.microsoft.com/office/drawing/2010/main" val="0"/>
                </a:ext>
              </a:extLst>
            </a:blip>
            <a:srcRect t="13296" b="51409"/>
            <a:stretch/>
          </p:blipFill>
          <p:spPr>
            <a:xfrm>
              <a:off x="7841995" y="105027"/>
              <a:ext cx="2835075" cy="364374"/>
            </a:xfrm>
            <a:prstGeom prst="rect">
              <a:avLst/>
            </a:prstGeom>
          </p:spPr>
        </p:pic>
        <p:pic>
          <p:nvPicPr>
            <p:cNvPr id="9" name="Image 8" descr="Une image contenant Police, texte, Graphique, graphisme&#10;&#10;Description générée automatiquement">
              <a:extLst>
                <a:ext uri="{FF2B5EF4-FFF2-40B4-BE49-F238E27FC236}">
                  <a16:creationId xmlns:a16="http://schemas.microsoft.com/office/drawing/2014/main" id="{F4998386-07BC-F125-A693-BA15A9CBBD1E}"/>
                </a:ext>
              </a:extLst>
            </p:cNvPr>
            <p:cNvPicPr>
              <a:picLocks noChangeAspect="1"/>
            </p:cNvPicPr>
            <p:nvPr/>
          </p:nvPicPr>
          <p:blipFill>
            <a:blip r:embed="rId11">
              <a:extLst>
                <a:ext uri="{28A0092B-C50C-407E-A947-70E740481C1C}">
                  <a14:useLocalDpi xmlns:a14="http://schemas.microsoft.com/office/drawing/2010/main" val="0"/>
                </a:ext>
              </a:extLst>
            </a:blip>
            <a:srcRect l="20121" t="46935" r="29483"/>
            <a:stretch/>
          </p:blipFill>
          <p:spPr>
            <a:xfrm>
              <a:off x="10591775" y="85550"/>
              <a:ext cx="1428750" cy="547827"/>
            </a:xfrm>
            <a:prstGeom prst="rect">
              <a:avLst/>
            </a:prstGeom>
          </p:spPr>
        </p:pic>
      </p:grpSp>
      <p:sp>
        <p:nvSpPr>
          <p:cNvPr id="16" name="ZoneTexte 15">
            <a:extLst>
              <a:ext uri="{FF2B5EF4-FFF2-40B4-BE49-F238E27FC236}">
                <a16:creationId xmlns:a16="http://schemas.microsoft.com/office/drawing/2014/main" id="{D9FC3145-D964-0A08-2C2F-CDABD86A107C}"/>
              </a:ext>
            </a:extLst>
          </p:cNvPr>
          <p:cNvSpPr txBox="1"/>
          <p:nvPr/>
        </p:nvSpPr>
        <p:spPr>
          <a:xfrm>
            <a:off x="5059495" y="2045635"/>
            <a:ext cx="1993421" cy="1261884"/>
          </a:xfrm>
          <a:prstGeom prst="rect">
            <a:avLst/>
          </a:prstGeom>
          <a:noFill/>
        </p:spPr>
        <p:txBody>
          <a:bodyPr wrap="square" rtlCol="0">
            <a:spAutoFit/>
          </a:bodyPr>
          <a:lstStyle/>
          <a:p>
            <a:pPr algn="ctr"/>
            <a:r>
              <a:rPr lang="en-US" sz="3600" b="1">
                <a:solidFill>
                  <a:schemeClr val="accent3"/>
                </a:solidFill>
                <a:latin typeface="Helvetica" panose="020B0604020202020204" pitchFamily="34" charset="0"/>
                <a:cs typeface="Helvetica" panose="020B0604020202020204" pitchFamily="34" charset="0"/>
              </a:rPr>
              <a:t>12</a:t>
            </a:r>
          </a:p>
          <a:p>
            <a:pPr algn="ctr"/>
            <a:r>
              <a:rPr lang="en-US" sz="2000">
                <a:latin typeface="Helvetica" panose="020B0604020202020204" pitchFamily="34" charset="0"/>
                <a:cs typeface="Helvetica" panose="020B0604020202020204" pitchFamily="34" charset="0"/>
              </a:rPr>
              <a:t>Plateformes de répit en BFC</a:t>
            </a:r>
            <a:endParaRPr lang="fr-FR" sz="2000">
              <a:latin typeface="Helvetica" panose="020B0604020202020204" pitchFamily="34" charset="0"/>
              <a:cs typeface="Helvetica" panose="020B0604020202020204" pitchFamily="34" charset="0"/>
            </a:endParaRPr>
          </a:p>
        </p:txBody>
      </p:sp>
      <p:pic>
        <p:nvPicPr>
          <p:cNvPr id="6" name="Image 5" descr="Une image contenant texte, capture d’écran, habits, dessin humoristique&#10;&#10;Description générée automatiquement">
            <a:extLst>
              <a:ext uri="{FF2B5EF4-FFF2-40B4-BE49-F238E27FC236}">
                <a16:creationId xmlns:a16="http://schemas.microsoft.com/office/drawing/2014/main" id="{B07F68A4-D278-849A-2E5A-D72C4298CAC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145674" y="3571116"/>
            <a:ext cx="4795632" cy="2858598"/>
          </a:xfrm>
          <a:prstGeom prst="rect">
            <a:avLst/>
          </a:prstGeom>
        </p:spPr>
      </p:pic>
      <p:pic>
        <p:nvPicPr>
          <p:cNvPr id="11" name="Image 10" descr="Une image contenant carte, texte, atlas&#10;&#10;Le contenu généré par l’IA peut être incorrect.">
            <a:extLst>
              <a:ext uri="{FF2B5EF4-FFF2-40B4-BE49-F238E27FC236}">
                <a16:creationId xmlns:a16="http://schemas.microsoft.com/office/drawing/2014/main" id="{6BCFEAD9-CD61-C733-2978-57227AD1014D}"/>
              </a:ext>
            </a:extLst>
          </p:cNvPr>
          <p:cNvPicPr>
            <a:picLocks noChangeAspect="1"/>
          </p:cNvPicPr>
          <p:nvPr/>
        </p:nvPicPr>
        <p:blipFill>
          <a:blip r:embed="rId13"/>
          <a:stretch>
            <a:fillRect/>
          </a:stretch>
        </p:blipFill>
        <p:spPr>
          <a:xfrm>
            <a:off x="1250694" y="3571116"/>
            <a:ext cx="4202566" cy="2858598"/>
          </a:xfrm>
          <a:prstGeom prst="rect">
            <a:avLst/>
          </a:prstGeom>
        </p:spPr>
      </p:pic>
    </p:spTree>
    <p:extLst>
      <p:ext uri="{BB962C8B-B14F-4D97-AF65-F5344CB8AC3E}">
        <p14:creationId xmlns:p14="http://schemas.microsoft.com/office/powerpoint/2010/main" val="3636300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B297B-4977-9F39-2E13-E4F22E67A2E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D54E7B1-37E6-FD2D-0AD0-428383341210}"/>
              </a:ext>
            </a:extLst>
          </p:cNvPr>
          <p:cNvSpPr>
            <a:spLocks noGrp="1"/>
          </p:cNvSpPr>
          <p:nvPr>
            <p:ph type="title"/>
          </p:nvPr>
        </p:nvSpPr>
        <p:spPr/>
        <p:txBody>
          <a:bodyPr/>
          <a:lstStyle/>
          <a:p>
            <a:r>
              <a:rPr lang="en-US"/>
              <a:t>Parcours IC - Insuffisance Cardiaque</a:t>
            </a:r>
            <a:endParaRPr lang="fr-FR"/>
          </a:p>
        </p:txBody>
      </p:sp>
      <p:sp>
        <p:nvSpPr>
          <p:cNvPr id="40" name="Rectangle : coins arrondis 39">
            <a:extLst>
              <a:ext uri="{FF2B5EF4-FFF2-40B4-BE49-F238E27FC236}">
                <a16:creationId xmlns:a16="http://schemas.microsoft.com/office/drawing/2014/main" id="{F5A153AB-C24A-8C15-EB31-8A7870722716}"/>
              </a:ext>
            </a:extLst>
          </p:cNvPr>
          <p:cNvSpPr/>
          <p:nvPr/>
        </p:nvSpPr>
        <p:spPr>
          <a:xfrm>
            <a:off x="171474" y="1979289"/>
            <a:ext cx="11849051" cy="4580012"/>
          </a:xfrm>
          <a:prstGeom prst="roundRect">
            <a:avLst>
              <a:gd name="adj" fmla="val 9677"/>
            </a:avLst>
          </a:prstGeom>
          <a:noFill/>
          <a:ln>
            <a:solidFill>
              <a:schemeClr val="accent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ZoneTexte 40">
            <a:extLst>
              <a:ext uri="{FF2B5EF4-FFF2-40B4-BE49-F238E27FC236}">
                <a16:creationId xmlns:a16="http://schemas.microsoft.com/office/drawing/2014/main" id="{816A0114-8776-528F-D36E-21BC42E3D630}"/>
              </a:ext>
            </a:extLst>
          </p:cNvPr>
          <p:cNvSpPr txBox="1"/>
          <p:nvPr/>
        </p:nvSpPr>
        <p:spPr>
          <a:xfrm>
            <a:off x="5103684" y="1789602"/>
            <a:ext cx="1899457" cy="400110"/>
          </a:xfrm>
          <a:prstGeom prst="rect">
            <a:avLst/>
          </a:prstGeom>
          <a:solidFill>
            <a:schemeClr val="bg1"/>
          </a:solidFill>
        </p:spPr>
        <p:txBody>
          <a:bodyPr wrap="square" rtlCol="0">
            <a:spAutoFit/>
          </a:bodyPr>
          <a:lstStyle/>
          <a:p>
            <a:r>
              <a:rPr lang="en-US" sz="2000" b="1">
                <a:solidFill>
                  <a:schemeClr val="accent1"/>
                </a:solidFill>
                <a:latin typeface="Helvetica" panose="020B0604020202020204" pitchFamily="34" charset="0"/>
                <a:cs typeface="Helvetica" panose="020B0604020202020204" pitchFamily="34" charset="0"/>
              </a:rPr>
              <a:t>Les bénéfices</a:t>
            </a:r>
            <a:endParaRPr lang="fr-FR" sz="2000" b="1">
              <a:solidFill>
                <a:schemeClr val="accent1"/>
              </a:solidFill>
              <a:latin typeface="Helvetica" panose="020B0604020202020204" pitchFamily="34" charset="0"/>
              <a:cs typeface="Helvetica" panose="020B0604020202020204" pitchFamily="34" charset="0"/>
            </a:endParaRPr>
          </a:p>
        </p:txBody>
      </p:sp>
      <p:grpSp>
        <p:nvGrpSpPr>
          <p:cNvPr id="42" name="Groupe 41">
            <a:extLst>
              <a:ext uri="{FF2B5EF4-FFF2-40B4-BE49-F238E27FC236}">
                <a16:creationId xmlns:a16="http://schemas.microsoft.com/office/drawing/2014/main" id="{29B5A11B-9A8F-A05A-919C-DCE8026D1001}"/>
              </a:ext>
            </a:extLst>
          </p:cNvPr>
          <p:cNvGrpSpPr/>
          <p:nvPr/>
        </p:nvGrpSpPr>
        <p:grpSpPr>
          <a:xfrm>
            <a:off x="376811" y="2374410"/>
            <a:ext cx="468000" cy="396000"/>
            <a:chOff x="4509362" y="2651504"/>
            <a:chExt cx="3047516" cy="2516165"/>
          </a:xfrm>
          <a:solidFill>
            <a:schemeClr val="accent1"/>
          </a:solidFill>
        </p:grpSpPr>
        <p:sp>
          <p:nvSpPr>
            <p:cNvPr id="43" name="Forme libre : forme 42">
              <a:extLst>
                <a:ext uri="{FF2B5EF4-FFF2-40B4-BE49-F238E27FC236}">
                  <a16:creationId xmlns:a16="http://schemas.microsoft.com/office/drawing/2014/main" id="{D56F918F-5BAA-8306-AD9B-3008E612F855}"/>
                </a:ext>
              </a:extLst>
            </p:cNvPr>
            <p:cNvSpPr/>
            <p:nvPr/>
          </p:nvSpPr>
          <p:spPr>
            <a:xfrm rot="648516">
              <a:off x="5912596" y="3029968"/>
              <a:ext cx="64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46FD98A6-ADCD-C83F-1B0C-F66FAFB33E18}"/>
                </a:ext>
              </a:extLst>
            </p:cNvPr>
            <p:cNvSpPr/>
            <p:nvPr/>
          </p:nvSpPr>
          <p:spPr>
            <a:xfrm>
              <a:off x="5605583" y="4318415"/>
              <a:ext cx="828410" cy="82841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5DF7586B-C920-AFC5-310C-97CB675D105A}"/>
                </a:ext>
              </a:extLst>
            </p:cNvPr>
            <p:cNvSpPr/>
            <p:nvPr/>
          </p:nvSpPr>
          <p:spPr>
            <a:xfrm>
              <a:off x="4509362" y="3429000"/>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5A2D82DA-9C96-0597-C6B7-58EB6029C418}"/>
                </a:ext>
              </a:extLst>
            </p:cNvPr>
            <p:cNvSpPr/>
            <p:nvPr/>
          </p:nvSpPr>
          <p:spPr>
            <a:xfrm>
              <a:off x="6512878" y="2849504"/>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D55B26B1-AB70-A46D-C051-F1DF5E18895C}"/>
                </a:ext>
              </a:extLst>
            </p:cNvPr>
            <p:cNvSpPr/>
            <p:nvPr/>
          </p:nvSpPr>
          <p:spPr>
            <a:xfrm>
              <a:off x="5391123" y="2651504"/>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2B15DEE4-F4B8-5E6E-28FF-709A645C3BF2}"/>
                </a:ext>
              </a:extLst>
            </p:cNvPr>
            <p:cNvSpPr/>
            <p:nvPr/>
          </p:nvSpPr>
          <p:spPr>
            <a:xfrm>
              <a:off x="4515819" y="4591669"/>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9" name="Forme libre : forme 48">
              <a:extLst>
                <a:ext uri="{FF2B5EF4-FFF2-40B4-BE49-F238E27FC236}">
                  <a16:creationId xmlns:a16="http://schemas.microsoft.com/office/drawing/2014/main" id="{C0E4ECCB-E9C3-2AF8-FA6D-4929B92C0182}"/>
                </a:ext>
              </a:extLst>
            </p:cNvPr>
            <p:cNvSpPr/>
            <p:nvPr/>
          </p:nvSpPr>
          <p:spPr>
            <a:xfrm>
              <a:off x="6980878" y="3860725"/>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50" name="Forme libre : forme 49">
              <a:extLst>
                <a:ext uri="{FF2B5EF4-FFF2-40B4-BE49-F238E27FC236}">
                  <a16:creationId xmlns:a16="http://schemas.microsoft.com/office/drawing/2014/main" id="{87181A08-43EA-D6F5-73A5-8261E6F4BADC}"/>
                </a:ext>
              </a:extLst>
            </p:cNvPr>
            <p:cNvSpPr/>
            <p:nvPr/>
          </p:nvSpPr>
          <p:spPr>
            <a:xfrm rot="2001047">
              <a:off x="5096691" y="4229347"/>
              <a:ext cx="720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1" name="Forme libre : forme 50">
              <a:extLst>
                <a:ext uri="{FF2B5EF4-FFF2-40B4-BE49-F238E27FC236}">
                  <a16:creationId xmlns:a16="http://schemas.microsoft.com/office/drawing/2014/main" id="{D3C3FC73-7FF8-A620-0E46-4B56D6CB0F0A}"/>
                </a:ext>
              </a:extLst>
            </p:cNvPr>
            <p:cNvSpPr/>
            <p:nvPr/>
          </p:nvSpPr>
          <p:spPr>
            <a:xfrm rot="7165004">
              <a:off x="5985131" y="3960361"/>
              <a:ext cx="100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2" name="Forme libre : forme 51">
              <a:extLst>
                <a:ext uri="{FF2B5EF4-FFF2-40B4-BE49-F238E27FC236}">
                  <a16:creationId xmlns:a16="http://schemas.microsoft.com/office/drawing/2014/main" id="{0E192545-E8B9-9686-4B1B-4E60EA103628}"/>
                </a:ext>
              </a:extLst>
            </p:cNvPr>
            <p:cNvSpPr/>
            <p:nvPr/>
          </p:nvSpPr>
          <p:spPr>
            <a:xfrm rot="7757291">
              <a:off x="5003823" y="3269798"/>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3" name="Forme libre : forme 52">
              <a:extLst>
                <a:ext uri="{FF2B5EF4-FFF2-40B4-BE49-F238E27FC236}">
                  <a16:creationId xmlns:a16="http://schemas.microsoft.com/office/drawing/2014/main" id="{90669688-495E-8796-FA2A-BC9B8FB94F2A}"/>
                </a:ext>
              </a:extLst>
            </p:cNvPr>
            <p:cNvSpPr/>
            <p:nvPr/>
          </p:nvSpPr>
          <p:spPr>
            <a:xfrm rot="9199839">
              <a:off x="6327343" y="4422887"/>
              <a:ext cx="75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4" name="Forme libre : forme 53">
              <a:extLst>
                <a:ext uri="{FF2B5EF4-FFF2-40B4-BE49-F238E27FC236}">
                  <a16:creationId xmlns:a16="http://schemas.microsoft.com/office/drawing/2014/main" id="{2D4C5A20-2D94-BCFE-2B3A-C957F67CAC24}"/>
                </a:ext>
              </a:extLst>
            </p:cNvPr>
            <p:cNvSpPr/>
            <p:nvPr/>
          </p:nvSpPr>
          <p:spPr>
            <a:xfrm rot="3552656">
              <a:off x="6943666" y="3691988"/>
              <a:ext cx="39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5" name="Forme libre : forme 54">
              <a:extLst>
                <a:ext uri="{FF2B5EF4-FFF2-40B4-BE49-F238E27FC236}">
                  <a16:creationId xmlns:a16="http://schemas.microsoft.com/office/drawing/2014/main" id="{CFE4738D-78BA-0150-C751-78A90E333398}"/>
                </a:ext>
              </a:extLst>
            </p:cNvPr>
            <p:cNvSpPr/>
            <p:nvPr/>
          </p:nvSpPr>
          <p:spPr>
            <a:xfrm rot="5763531">
              <a:off x="4595418" y="4362443"/>
              <a:ext cx="432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6" name="Forme libre : forme 55">
              <a:extLst>
                <a:ext uri="{FF2B5EF4-FFF2-40B4-BE49-F238E27FC236}">
                  <a16:creationId xmlns:a16="http://schemas.microsoft.com/office/drawing/2014/main" id="{8D10E21B-3C6B-C093-B790-4A96E26163F1}"/>
                </a:ext>
              </a:extLst>
            </p:cNvPr>
            <p:cNvSpPr/>
            <p:nvPr/>
          </p:nvSpPr>
          <p:spPr>
            <a:xfrm rot="10503974">
              <a:off x="5052485" y="4847854"/>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grpSp>
      <p:grpSp>
        <p:nvGrpSpPr>
          <p:cNvPr id="57" name="Groupe 56">
            <a:extLst>
              <a:ext uri="{FF2B5EF4-FFF2-40B4-BE49-F238E27FC236}">
                <a16:creationId xmlns:a16="http://schemas.microsoft.com/office/drawing/2014/main" id="{A2809F6D-09B1-9CA6-2AA6-36A27A43D473}"/>
              </a:ext>
            </a:extLst>
          </p:cNvPr>
          <p:cNvGrpSpPr/>
          <p:nvPr/>
        </p:nvGrpSpPr>
        <p:grpSpPr>
          <a:xfrm>
            <a:off x="5693849" y="2437705"/>
            <a:ext cx="634873" cy="423427"/>
            <a:chOff x="547915" y="610828"/>
            <a:chExt cx="1774371" cy="1121229"/>
          </a:xfrm>
          <a:solidFill>
            <a:schemeClr val="accent1"/>
          </a:solidFill>
        </p:grpSpPr>
        <p:pic>
          <p:nvPicPr>
            <p:cNvPr id="58" name="Graphique 57" descr="Femme médecin contour">
              <a:extLst>
                <a:ext uri="{FF2B5EF4-FFF2-40B4-BE49-F238E27FC236}">
                  <a16:creationId xmlns:a16="http://schemas.microsoft.com/office/drawing/2014/main" id="{015D3D2B-DC6D-6F25-5580-DDACC21B12D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07886" y="610828"/>
              <a:ext cx="914400" cy="914400"/>
            </a:xfrm>
            <a:prstGeom prst="rect">
              <a:avLst/>
            </a:prstGeom>
          </p:spPr>
        </p:pic>
        <p:pic>
          <p:nvPicPr>
            <p:cNvPr id="59" name="Graphique 58" descr="Homme médecin contour">
              <a:extLst>
                <a:ext uri="{FF2B5EF4-FFF2-40B4-BE49-F238E27FC236}">
                  <a16:creationId xmlns:a16="http://schemas.microsoft.com/office/drawing/2014/main" id="{827BFF1A-6A42-9124-54E8-CF427395DA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915" y="610828"/>
              <a:ext cx="914400" cy="914400"/>
            </a:xfrm>
            <a:prstGeom prst="rect">
              <a:avLst/>
            </a:prstGeom>
          </p:spPr>
        </p:pic>
        <p:pic>
          <p:nvPicPr>
            <p:cNvPr id="60" name="Graphique 59" descr="Femme médecin avec un remplissage uni">
              <a:extLst>
                <a:ext uri="{FF2B5EF4-FFF2-40B4-BE49-F238E27FC236}">
                  <a16:creationId xmlns:a16="http://schemas.microsoft.com/office/drawing/2014/main" id="{E7392AC7-302A-6393-9A65-DDA0E41187A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1700" y="610828"/>
              <a:ext cx="1121229" cy="1121229"/>
            </a:xfrm>
            <a:prstGeom prst="rect">
              <a:avLst/>
            </a:prstGeom>
          </p:spPr>
        </p:pic>
      </p:grpSp>
      <p:grpSp>
        <p:nvGrpSpPr>
          <p:cNvPr id="61" name="Groupe 60">
            <a:extLst>
              <a:ext uri="{FF2B5EF4-FFF2-40B4-BE49-F238E27FC236}">
                <a16:creationId xmlns:a16="http://schemas.microsoft.com/office/drawing/2014/main" id="{78C763EC-C8FC-AB26-F5E2-5A6DC335BB81}"/>
              </a:ext>
            </a:extLst>
          </p:cNvPr>
          <p:cNvGrpSpPr/>
          <p:nvPr/>
        </p:nvGrpSpPr>
        <p:grpSpPr>
          <a:xfrm>
            <a:off x="365839" y="4853198"/>
            <a:ext cx="457200" cy="500400"/>
            <a:chOff x="5490157" y="4262130"/>
            <a:chExt cx="914400" cy="996889"/>
          </a:xfrm>
          <a:solidFill>
            <a:schemeClr val="accent1"/>
          </a:solidFill>
        </p:grpSpPr>
        <p:grpSp>
          <p:nvGrpSpPr>
            <p:cNvPr id="62" name="Groupe 61">
              <a:extLst>
                <a:ext uri="{FF2B5EF4-FFF2-40B4-BE49-F238E27FC236}">
                  <a16:creationId xmlns:a16="http://schemas.microsoft.com/office/drawing/2014/main" id="{CF0586F9-BDE8-4B95-8663-18D7771E7B8F}"/>
                </a:ext>
              </a:extLst>
            </p:cNvPr>
            <p:cNvGrpSpPr/>
            <p:nvPr/>
          </p:nvGrpSpPr>
          <p:grpSpPr>
            <a:xfrm>
              <a:off x="5843796" y="4801819"/>
              <a:ext cx="207121" cy="213429"/>
              <a:chOff x="6971664" y="1985511"/>
              <a:chExt cx="450727" cy="439011"/>
            </a:xfrm>
            <a:grpFill/>
          </p:grpSpPr>
          <p:sp>
            <p:nvSpPr>
              <p:cNvPr id="67" name="Forme libre : forme 66">
                <a:extLst>
                  <a:ext uri="{FF2B5EF4-FFF2-40B4-BE49-F238E27FC236}">
                    <a16:creationId xmlns:a16="http://schemas.microsoft.com/office/drawing/2014/main" id="{26A64059-584A-7D2A-CF70-2D4F716E91A4}"/>
                  </a:ext>
                </a:extLst>
              </p:cNvPr>
              <p:cNvSpPr/>
              <p:nvPr/>
            </p:nvSpPr>
            <p:spPr>
              <a:xfrm>
                <a:off x="6971664" y="2221208"/>
                <a:ext cx="450727" cy="203314"/>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fr-FR"/>
              </a:p>
            </p:txBody>
          </p:sp>
          <p:sp>
            <p:nvSpPr>
              <p:cNvPr id="68" name="Forme libre : forme 67">
                <a:extLst>
                  <a:ext uri="{FF2B5EF4-FFF2-40B4-BE49-F238E27FC236}">
                    <a16:creationId xmlns:a16="http://schemas.microsoft.com/office/drawing/2014/main" id="{68411F9F-17AE-2153-051B-2593BBB06D84}"/>
                  </a:ext>
                </a:extLst>
              </p:cNvPr>
              <p:cNvSpPr/>
              <p:nvPr/>
            </p:nvSpPr>
            <p:spPr>
              <a:xfrm>
                <a:off x="7084350" y="1985511"/>
                <a:ext cx="225357" cy="215273"/>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fr-FR"/>
              </a:p>
            </p:txBody>
          </p:sp>
        </p:grpSp>
        <p:pic>
          <p:nvPicPr>
            <p:cNvPr id="63" name="Graphique 62" descr="Dossier ouvert contour">
              <a:extLst>
                <a:ext uri="{FF2B5EF4-FFF2-40B4-BE49-F238E27FC236}">
                  <a16:creationId xmlns:a16="http://schemas.microsoft.com/office/drawing/2014/main" id="{285B9267-7D07-89B0-ECE2-3F1A11A96A1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90157" y="4344619"/>
              <a:ext cx="914400" cy="914400"/>
            </a:xfrm>
            <a:prstGeom prst="rect">
              <a:avLst/>
            </a:prstGeom>
          </p:spPr>
        </p:pic>
        <p:grpSp>
          <p:nvGrpSpPr>
            <p:cNvPr id="64" name="Groupe 63">
              <a:extLst>
                <a:ext uri="{FF2B5EF4-FFF2-40B4-BE49-F238E27FC236}">
                  <a16:creationId xmlns:a16="http://schemas.microsoft.com/office/drawing/2014/main" id="{16312738-6A45-74F9-C5F3-0D67AC747194}"/>
                </a:ext>
              </a:extLst>
            </p:cNvPr>
            <p:cNvGrpSpPr/>
            <p:nvPr/>
          </p:nvGrpSpPr>
          <p:grpSpPr>
            <a:xfrm>
              <a:off x="5568543" y="4262130"/>
              <a:ext cx="790524" cy="493226"/>
              <a:chOff x="5705528" y="3611821"/>
              <a:chExt cx="790524" cy="493226"/>
            </a:xfrm>
            <a:grpFill/>
          </p:grpSpPr>
          <p:sp>
            <p:nvSpPr>
              <p:cNvPr id="65" name="Rectangle 64">
                <a:extLst>
                  <a:ext uri="{FF2B5EF4-FFF2-40B4-BE49-F238E27FC236}">
                    <a16:creationId xmlns:a16="http://schemas.microsoft.com/office/drawing/2014/main" id="{D7070EDF-6E02-8CA4-91A9-971478F982AC}"/>
                  </a:ext>
                </a:extLst>
              </p:cNvPr>
              <p:cNvSpPr/>
              <p:nvPr/>
            </p:nvSpPr>
            <p:spPr>
              <a:xfrm>
                <a:off x="5847916" y="3611821"/>
                <a:ext cx="505747" cy="457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6" name="Graphique 65" descr="Document contour">
                <a:extLst>
                  <a:ext uri="{FF2B5EF4-FFF2-40B4-BE49-F238E27FC236}">
                    <a16:creationId xmlns:a16="http://schemas.microsoft.com/office/drawing/2014/main" id="{EB1C2890-F5DF-440E-4BBC-5A5FA2F20852}"/>
                  </a:ext>
                </a:extLst>
              </p:cNvPr>
              <p:cNvPicPr>
                <a:picLocks noChangeAspect="1"/>
              </p:cNvPicPr>
              <p:nvPr/>
            </p:nvPicPr>
            <p:blipFill>
              <a:blip r:embed="rId10">
                <a:extLst>
                  <a:ext uri="{96DAC541-7B7A-43D3-8B79-37D633B846F1}">
                    <asvg:svgBlip xmlns:asvg="http://schemas.microsoft.com/office/drawing/2016/SVG/main" r:embed="rId11"/>
                  </a:ext>
                </a:extLst>
              </a:blip>
              <a:srcRect b="39058"/>
              <a:stretch/>
            </p:blipFill>
            <p:spPr>
              <a:xfrm>
                <a:off x="5705528" y="3623282"/>
                <a:ext cx="790524" cy="481765"/>
              </a:xfrm>
              <a:prstGeom prst="rect">
                <a:avLst/>
              </a:prstGeom>
            </p:spPr>
          </p:pic>
        </p:grpSp>
      </p:grpSp>
      <p:sp>
        <p:nvSpPr>
          <p:cNvPr id="69" name="ZoneTexte 68">
            <a:extLst>
              <a:ext uri="{FF2B5EF4-FFF2-40B4-BE49-F238E27FC236}">
                <a16:creationId xmlns:a16="http://schemas.microsoft.com/office/drawing/2014/main" id="{A1FC6618-F000-47A1-0C5D-062D74649F81}"/>
              </a:ext>
            </a:extLst>
          </p:cNvPr>
          <p:cNvSpPr txBox="1"/>
          <p:nvPr/>
        </p:nvSpPr>
        <p:spPr>
          <a:xfrm>
            <a:off x="558911" y="2379399"/>
            <a:ext cx="4460963" cy="2246769"/>
          </a:xfrm>
          <a:prstGeom prst="rect">
            <a:avLst/>
          </a:prstGeom>
          <a:noFill/>
        </p:spPr>
        <p:txBody>
          <a:bodyPr wrap="square">
            <a:spAutoFit/>
          </a:bodyPr>
          <a:lstStyle/>
          <a:p>
            <a:pPr>
              <a:buClr>
                <a:schemeClr val="accent3"/>
              </a:buClr>
            </a:pPr>
            <a:r>
              <a:rPr lang="fr-FR" sz="2000" b="1">
                <a:effectLst/>
                <a:latin typeface="Helvetica" panose="020B0604020202020204" pitchFamily="34" charset="0"/>
                <a:cs typeface="Helvetica" panose="020B0604020202020204" pitchFamily="34" charset="0"/>
              </a:rPr>
              <a:t>     Pour le réseau</a:t>
            </a:r>
          </a:p>
          <a:p>
            <a:pPr marL="285750" indent="-285750">
              <a:buClr>
                <a:schemeClr val="accent1"/>
              </a:buClr>
              <a:buFont typeface="Arial" panose="020B0604020202020204" pitchFamily="34" charset="0"/>
              <a:buChar char="•"/>
            </a:pPr>
            <a:r>
              <a:rPr lang="fr-FR" sz="2000">
                <a:latin typeface="Helvetica" panose="020B0604020202020204" pitchFamily="34" charset="0"/>
                <a:cs typeface="Helvetica" panose="020B0604020202020204" pitchFamily="34" charset="0"/>
              </a:rPr>
              <a:t>Optimiser le suivi des patients sur le territoire</a:t>
            </a:r>
          </a:p>
          <a:p>
            <a:pPr marL="285750" indent="-285750">
              <a:buClr>
                <a:schemeClr val="accent1"/>
              </a:buClr>
              <a:buFont typeface="Arial" panose="020B0604020202020204" pitchFamily="34" charset="0"/>
              <a:buChar char="•"/>
            </a:pPr>
            <a:r>
              <a:rPr lang="fr-FR" sz="2000">
                <a:latin typeface="Helvetica" panose="020B0604020202020204" pitchFamily="34" charset="0"/>
                <a:cs typeface="Helvetica" panose="020B0604020202020204" pitchFamily="34" charset="0"/>
              </a:rPr>
              <a:t>Améliorer la gestion populationnelle</a:t>
            </a:r>
          </a:p>
          <a:p>
            <a:pPr marL="285750" indent="-285750">
              <a:buClr>
                <a:schemeClr val="accent1"/>
              </a:buClr>
              <a:buFont typeface="Arial" panose="020B0604020202020204" pitchFamily="34" charset="0"/>
              <a:buChar char="•"/>
            </a:pPr>
            <a:r>
              <a:rPr lang="fr-FR" sz="2000">
                <a:latin typeface="Helvetica" panose="020B0604020202020204" pitchFamily="34" charset="0"/>
                <a:cs typeface="Helvetica" panose="020B0604020202020204" pitchFamily="34" charset="0"/>
              </a:rPr>
              <a:t>Placer la prévention au cœur des actions des structures impliquées</a:t>
            </a:r>
          </a:p>
        </p:txBody>
      </p:sp>
      <p:sp>
        <p:nvSpPr>
          <p:cNvPr id="70" name="ZoneTexte 69">
            <a:extLst>
              <a:ext uri="{FF2B5EF4-FFF2-40B4-BE49-F238E27FC236}">
                <a16:creationId xmlns:a16="http://schemas.microsoft.com/office/drawing/2014/main" id="{ED2E144A-C21C-38F2-BC17-5C441C1BB5A5}"/>
              </a:ext>
            </a:extLst>
          </p:cNvPr>
          <p:cNvSpPr txBox="1"/>
          <p:nvPr/>
        </p:nvSpPr>
        <p:spPr>
          <a:xfrm>
            <a:off x="5944723" y="2452393"/>
            <a:ext cx="5881438" cy="2554545"/>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professionnels de santé de terrain</a:t>
            </a:r>
          </a:p>
          <a:p>
            <a:pPr marL="285750" indent="-285750">
              <a:buClr>
                <a:schemeClr val="accent1"/>
              </a:buClr>
              <a:buFont typeface="Arial" panose="020B0604020202020204" pitchFamily="34" charset="0"/>
              <a:buChar char="•"/>
            </a:pPr>
            <a:r>
              <a:rPr lang="fr-FR" sz="2000">
                <a:effectLst/>
                <a:latin typeface="Helvetica" panose="020B0604020202020204" pitchFamily="34" charset="0"/>
                <a:cs typeface="Helvetica" panose="020B0604020202020204" pitchFamily="34" charset="0"/>
              </a:rPr>
              <a:t>Améliorer le dispositif de suivi du patient en dehors de l’hôpital</a:t>
            </a:r>
            <a:endParaRPr lang="fr-FR" sz="2000">
              <a:latin typeface="Helvetica" panose="020B0604020202020204" pitchFamily="34" charset="0"/>
              <a:cs typeface="Helvetica" panose="020B0604020202020204" pitchFamily="34" charset="0"/>
            </a:endParaRPr>
          </a:p>
          <a:p>
            <a:pPr marL="285750" indent="-285750">
              <a:buClr>
                <a:schemeClr val="accent1"/>
              </a:buClr>
              <a:buFont typeface="Arial" panose="020B0604020202020204" pitchFamily="34" charset="0"/>
              <a:buChar char="•"/>
            </a:pPr>
            <a:r>
              <a:rPr lang="fr-FR" sz="2000">
                <a:effectLst/>
                <a:latin typeface="Helvetica" panose="020B0604020202020204" pitchFamily="34" charset="0"/>
                <a:cs typeface="Helvetica" panose="020B0604020202020204" pitchFamily="34" charset="0"/>
              </a:rPr>
              <a:t>Éviter les ruptures de soins et réduire les </a:t>
            </a:r>
            <a:r>
              <a:rPr lang="fr-FR" sz="2000">
                <a:latin typeface="Helvetica" panose="020B0604020202020204" pitchFamily="34" charset="0"/>
                <a:cs typeface="Helvetica" panose="020B0604020202020204" pitchFamily="34" charset="0"/>
              </a:rPr>
              <a:t>hospitalisations évitables </a:t>
            </a:r>
          </a:p>
          <a:p>
            <a:pPr marL="285750" indent="-285750">
              <a:buClr>
                <a:schemeClr val="accent1"/>
              </a:buClr>
              <a:buFont typeface="Arial" panose="020B0604020202020204" pitchFamily="34" charset="0"/>
              <a:buChar char="•"/>
            </a:pPr>
            <a:r>
              <a:rPr lang="fr-FR" sz="2000">
                <a:latin typeface="Helvetica" panose="020B0604020202020204" pitchFamily="34" charset="0"/>
                <a:cs typeface="Helvetica" panose="020B0604020202020204" pitchFamily="34" charset="0"/>
              </a:rPr>
              <a:t>A</a:t>
            </a:r>
            <a:r>
              <a:rPr lang="fr-FR" sz="2000">
                <a:effectLst/>
                <a:latin typeface="Helvetica" panose="020B0604020202020204" pitchFamily="34" charset="0"/>
                <a:cs typeface="Helvetica" panose="020B0604020202020204" pitchFamily="34" charset="0"/>
              </a:rPr>
              <a:t>nticiper les risques d’une nouvelle hospitalisation</a:t>
            </a:r>
            <a:endParaRPr lang="fr-FR" sz="2000">
              <a:latin typeface="Helvetica" panose="020B0604020202020204" pitchFamily="34" charset="0"/>
              <a:cs typeface="Helvetica" panose="020B0604020202020204" pitchFamily="34" charset="0"/>
            </a:endParaRPr>
          </a:p>
          <a:p>
            <a:pPr marL="285750" indent="-285750">
              <a:buClr>
                <a:schemeClr val="accent1"/>
              </a:buClr>
              <a:buFont typeface="Arial" panose="020B0604020202020204" pitchFamily="34" charset="0"/>
              <a:buChar char="•"/>
            </a:pPr>
            <a:r>
              <a:rPr lang="fr-FR" sz="2000">
                <a:latin typeface="Helvetica" panose="020B0604020202020204" pitchFamily="34" charset="0"/>
                <a:cs typeface="Helvetica" panose="020B0604020202020204" pitchFamily="34" charset="0"/>
              </a:rPr>
              <a:t>R</a:t>
            </a:r>
            <a:r>
              <a:rPr lang="fr-FR" sz="2000">
                <a:effectLst/>
                <a:latin typeface="Helvetica" panose="020B0604020202020204" pitchFamily="34" charset="0"/>
                <a:cs typeface="Helvetica" panose="020B0604020202020204" pitchFamily="34" charset="0"/>
              </a:rPr>
              <a:t>enforcer le lien ville-hôpital</a:t>
            </a:r>
            <a:endParaRPr lang="fr-FR" sz="2000" b="1">
              <a:latin typeface="Helvetica" panose="020B0604020202020204" pitchFamily="34" charset="0"/>
              <a:cs typeface="Helvetica" panose="020B0604020202020204" pitchFamily="34" charset="0"/>
            </a:endParaRPr>
          </a:p>
        </p:txBody>
      </p:sp>
      <p:sp>
        <p:nvSpPr>
          <p:cNvPr id="71" name="ZoneTexte 70">
            <a:extLst>
              <a:ext uri="{FF2B5EF4-FFF2-40B4-BE49-F238E27FC236}">
                <a16:creationId xmlns:a16="http://schemas.microsoft.com/office/drawing/2014/main" id="{B9AF8261-3376-2048-3CD5-EB6F2FEB54D3}"/>
              </a:ext>
            </a:extLst>
          </p:cNvPr>
          <p:cNvSpPr txBox="1"/>
          <p:nvPr/>
        </p:nvSpPr>
        <p:spPr>
          <a:xfrm>
            <a:off x="481463" y="4920103"/>
            <a:ext cx="9851865" cy="1631216"/>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patients</a:t>
            </a:r>
            <a:endParaRPr lang="fr-FR" sz="2000">
              <a:latin typeface="Helvetica" panose="020B0604020202020204" pitchFamily="34" charset="0"/>
              <a:cs typeface="Helvetica" panose="020B0604020202020204" pitchFamily="34" charset="0"/>
            </a:endParaRPr>
          </a:p>
          <a:p>
            <a:pPr marL="285750" indent="-285750">
              <a:buClr>
                <a:schemeClr val="accent1"/>
              </a:buClr>
              <a:buFont typeface="Arial" panose="020B0604020202020204" pitchFamily="34" charset="0"/>
              <a:buChar char="•"/>
            </a:pPr>
            <a:r>
              <a:rPr lang="fr-FR" sz="2000">
                <a:latin typeface="Helvetica" panose="020B0604020202020204" pitchFamily="34" charset="0"/>
                <a:cs typeface="Helvetica" panose="020B0604020202020204" pitchFamily="34" charset="0"/>
              </a:rPr>
              <a:t>Améliorer l’adhésion au traitement et à l’ETP</a:t>
            </a:r>
          </a:p>
          <a:p>
            <a:pPr marL="285750" indent="-285750">
              <a:buClr>
                <a:schemeClr val="accent1"/>
              </a:buClr>
              <a:buFont typeface="Arial" panose="020B0604020202020204" pitchFamily="34" charset="0"/>
              <a:buChar char="•"/>
            </a:pPr>
            <a:r>
              <a:rPr lang="fr-FR" sz="2000">
                <a:latin typeface="Helvetica" panose="020B0604020202020204" pitchFamily="34" charset="0"/>
                <a:cs typeface="Helvetica" panose="020B0604020202020204" pitchFamily="34" charset="0"/>
              </a:rPr>
              <a:t>Réduire les risques de décompensation</a:t>
            </a:r>
          </a:p>
          <a:p>
            <a:pPr marL="285750" indent="-285750">
              <a:buClr>
                <a:schemeClr val="accent1"/>
              </a:buClr>
              <a:buFont typeface="Arial" panose="020B0604020202020204" pitchFamily="34" charset="0"/>
              <a:buChar char="•"/>
            </a:pPr>
            <a:r>
              <a:rPr lang="fr-FR" sz="2000">
                <a:latin typeface="Helvetica" panose="020B0604020202020204" pitchFamily="34" charset="0"/>
                <a:cs typeface="Helvetica" panose="020B0604020202020204" pitchFamily="34" charset="0"/>
              </a:rPr>
              <a:t>Sécuriser le maintien à domicile, améliorer la qualité de vie</a:t>
            </a:r>
            <a:endParaRPr lang="fr-FR" sz="2000">
              <a:effectLst/>
              <a:latin typeface="Helvetica" panose="020B0604020202020204" pitchFamily="34" charset="0"/>
              <a:cs typeface="Helvetica" panose="020B0604020202020204" pitchFamily="34" charset="0"/>
            </a:endParaRPr>
          </a:p>
          <a:p>
            <a:pPr>
              <a:buClr>
                <a:schemeClr val="tx2"/>
              </a:buClr>
            </a:pPr>
            <a:endParaRPr lang="fr-FR" sz="2000">
              <a:effectLst/>
              <a:latin typeface="Helvetica" panose="020B0604020202020204" pitchFamily="34" charset="0"/>
              <a:cs typeface="Helvetica" panose="020B0604020202020204" pitchFamily="34" charset="0"/>
            </a:endParaRPr>
          </a:p>
        </p:txBody>
      </p:sp>
      <p:sp>
        <p:nvSpPr>
          <p:cNvPr id="3" name="Espace réservé du texte 2">
            <a:extLst>
              <a:ext uri="{FF2B5EF4-FFF2-40B4-BE49-F238E27FC236}">
                <a16:creationId xmlns:a16="http://schemas.microsoft.com/office/drawing/2014/main" id="{72A96285-EA24-1DFB-739B-A6FAE45DD396}"/>
              </a:ext>
            </a:extLst>
          </p:cNvPr>
          <p:cNvSpPr>
            <a:spLocks noGrp="1"/>
          </p:cNvSpPr>
          <p:nvPr>
            <p:ph type="body" sz="quarter" idx="10"/>
          </p:nvPr>
        </p:nvSpPr>
        <p:spPr>
          <a:xfrm>
            <a:off x="254456" y="1092311"/>
            <a:ext cx="11683088" cy="657124"/>
          </a:xfrm>
        </p:spPr>
        <p:txBody>
          <a:bodyPr>
            <a:noAutofit/>
          </a:bodyPr>
          <a:lstStyle/>
          <a:p>
            <a:pPr marL="0" indent="0">
              <a:buNone/>
            </a:pPr>
            <a:r>
              <a:rPr lang="fr-FR">
                <a:solidFill>
                  <a:schemeClr val="tx1"/>
                </a:solidFill>
                <a:effectLst/>
              </a:rPr>
              <a:t>Le parcours permet de suivre les patients insuffisants cardiaques et d’évaluer les programmes d’e-ETP. Ce projet est porté par le CHU de Besanç</a:t>
            </a:r>
            <a:r>
              <a:rPr lang="en-US">
                <a:solidFill>
                  <a:schemeClr val="tx1"/>
                </a:solidFill>
                <a:effectLst/>
              </a:rPr>
              <a:t>on et le GH70.</a:t>
            </a:r>
            <a:endParaRPr lang="fr-FR">
              <a:solidFill>
                <a:schemeClr val="tx1"/>
              </a:solidFill>
            </a:endParaRPr>
          </a:p>
        </p:txBody>
      </p:sp>
      <p:pic>
        <p:nvPicPr>
          <p:cNvPr id="6" name="Image 5" descr="Une image contenant texte, Police, Graphique, graphisme&#10;&#10;Description générée automatiquement">
            <a:extLst>
              <a:ext uri="{FF2B5EF4-FFF2-40B4-BE49-F238E27FC236}">
                <a16:creationId xmlns:a16="http://schemas.microsoft.com/office/drawing/2014/main" id="{C51D67BF-A63C-0F65-E206-809ED1DE443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344972" y="128246"/>
            <a:ext cx="4847028" cy="642776"/>
          </a:xfrm>
          <a:prstGeom prst="rect">
            <a:avLst/>
          </a:prstGeom>
        </p:spPr>
      </p:pic>
    </p:spTree>
    <p:extLst>
      <p:ext uri="{BB962C8B-B14F-4D97-AF65-F5344CB8AC3E}">
        <p14:creationId xmlns:p14="http://schemas.microsoft.com/office/powerpoint/2010/main" val="1086029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04E77-2B34-C11B-FAFA-1F99211EFC2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53CF309-0C7A-5285-4E2B-32E94FA836A3}"/>
              </a:ext>
            </a:extLst>
          </p:cNvPr>
          <p:cNvSpPr>
            <a:spLocks noGrp="1"/>
          </p:cNvSpPr>
          <p:nvPr>
            <p:ph type="title"/>
          </p:nvPr>
        </p:nvSpPr>
        <p:spPr/>
        <p:txBody>
          <a:bodyPr/>
          <a:lstStyle/>
          <a:p>
            <a:r>
              <a:rPr lang="en-US"/>
              <a:t>Parcours IC - Insuffisance Cardiaque</a:t>
            </a:r>
            <a:endParaRPr lang="fr-FR"/>
          </a:p>
        </p:txBody>
      </p:sp>
      <p:sp>
        <p:nvSpPr>
          <p:cNvPr id="10" name="ZoneTexte 9">
            <a:extLst>
              <a:ext uri="{FF2B5EF4-FFF2-40B4-BE49-F238E27FC236}">
                <a16:creationId xmlns:a16="http://schemas.microsoft.com/office/drawing/2014/main" id="{E0EDF16E-1B86-AA13-F636-336F84A18F66}"/>
              </a:ext>
            </a:extLst>
          </p:cNvPr>
          <p:cNvSpPr txBox="1"/>
          <p:nvPr/>
        </p:nvSpPr>
        <p:spPr>
          <a:xfrm>
            <a:off x="868928" y="2045635"/>
            <a:ext cx="1993421" cy="1261884"/>
          </a:xfrm>
          <a:prstGeom prst="rect">
            <a:avLst/>
          </a:prstGeom>
          <a:noFill/>
        </p:spPr>
        <p:txBody>
          <a:bodyPr wrap="square" rtlCol="0">
            <a:spAutoFit/>
          </a:bodyPr>
          <a:lstStyle/>
          <a:p>
            <a:pPr algn="ctr"/>
            <a:r>
              <a:rPr lang="en-US" sz="3600" b="1">
                <a:solidFill>
                  <a:schemeClr val="accent1"/>
                </a:solidFill>
                <a:latin typeface="Helvetica" panose="020B0604020202020204" pitchFamily="34" charset="0"/>
                <a:cs typeface="Helvetica" panose="020B0604020202020204" pitchFamily="34" charset="0"/>
              </a:rPr>
              <a:t>209</a:t>
            </a:r>
          </a:p>
          <a:p>
            <a:pPr algn="ctr"/>
            <a:r>
              <a:rPr lang="en-US" sz="2000">
                <a:latin typeface="Helvetica" panose="020B0604020202020204" pitchFamily="34" charset="0"/>
                <a:cs typeface="Helvetica" panose="020B0604020202020204" pitchFamily="34" charset="0"/>
              </a:rPr>
              <a:t>Parcours initiés</a:t>
            </a:r>
          </a:p>
          <a:p>
            <a:pPr algn="ctr"/>
            <a:r>
              <a:rPr lang="en-US" sz="2000">
                <a:latin typeface="Helvetica" panose="020B0604020202020204" pitchFamily="34" charset="0"/>
                <a:cs typeface="Helvetica" panose="020B0604020202020204" pitchFamily="34" charset="0"/>
              </a:rPr>
              <a:t>depuis 2023</a:t>
            </a:r>
            <a:endParaRPr lang="fr-FR" sz="2000">
              <a:latin typeface="Helvetica" panose="020B0604020202020204" pitchFamily="34" charset="0"/>
              <a:cs typeface="Helvetica" panose="020B0604020202020204" pitchFamily="34" charset="0"/>
            </a:endParaRPr>
          </a:p>
        </p:txBody>
      </p:sp>
      <p:grpSp>
        <p:nvGrpSpPr>
          <p:cNvPr id="22" name="Groupe 21">
            <a:extLst>
              <a:ext uri="{FF2B5EF4-FFF2-40B4-BE49-F238E27FC236}">
                <a16:creationId xmlns:a16="http://schemas.microsoft.com/office/drawing/2014/main" id="{7C08C069-A87E-3936-9F74-50A60E2FA73D}"/>
              </a:ext>
            </a:extLst>
          </p:cNvPr>
          <p:cNvGrpSpPr/>
          <p:nvPr/>
        </p:nvGrpSpPr>
        <p:grpSpPr>
          <a:xfrm>
            <a:off x="1453891" y="986124"/>
            <a:ext cx="975588" cy="844766"/>
            <a:chOff x="5743546" y="3084079"/>
            <a:chExt cx="764218" cy="696200"/>
          </a:xfrm>
          <a:solidFill>
            <a:schemeClr val="accent1"/>
          </a:solidFill>
        </p:grpSpPr>
        <p:grpSp>
          <p:nvGrpSpPr>
            <p:cNvPr id="23" name="Graphique 28" descr="Double itinéraire avec un chemin contour">
              <a:extLst>
                <a:ext uri="{FF2B5EF4-FFF2-40B4-BE49-F238E27FC236}">
                  <a16:creationId xmlns:a16="http://schemas.microsoft.com/office/drawing/2014/main" id="{B85AE598-9D72-622F-8711-540C45908FDA}"/>
                </a:ext>
              </a:extLst>
            </p:cNvPr>
            <p:cNvGrpSpPr/>
            <p:nvPr/>
          </p:nvGrpSpPr>
          <p:grpSpPr>
            <a:xfrm>
              <a:off x="5743546" y="3337992"/>
              <a:ext cx="635287" cy="442287"/>
              <a:chOff x="5743546" y="3337992"/>
              <a:chExt cx="635287" cy="442287"/>
            </a:xfrm>
            <a:grpFill/>
          </p:grpSpPr>
          <p:sp>
            <p:nvSpPr>
              <p:cNvPr id="27" name="Forme libre : forme 26">
                <a:extLst>
                  <a:ext uri="{FF2B5EF4-FFF2-40B4-BE49-F238E27FC236}">
                    <a16:creationId xmlns:a16="http://schemas.microsoft.com/office/drawing/2014/main" id="{A13C35A2-4169-1359-E53B-7096D238E85A}"/>
                  </a:ext>
                </a:extLst>
              </p:cNvPr>
              <p:cNvSpPr/>
              <p:nvPr/>
            </p:nvSpPr>
            <p:spPr>
              <a:xfrm>
                <a:off x="5743546" y="3385102"/>
                <a:ext cx="243333" cy="395177"/>
              </a:xfrm>
              <a:custGeom>
                <a:avLst/>
                <a:gdLst>
                  <a:gd name="connsiteX0" fmla="*/ 21133 w 243333"/>
                  <a:gd name="connsiteY0" fmla="*/ 53477 h 395177"/>
                  <a:gd name="connsiteX1" fmla="*/ 8348 w 243333"/>
                  <a:gd name="connsiteY1" fmla="*/ 166796 h 395177"/>
                  <a:gd name="connsiteX2" fmla="*/ 63554 w 243333"/>
                  <a:gd name="connsiteY2" fmla="*/ 288830 h 395177"/>
                  <a:gd name="connsiteX3" fmla="*/ 111207 w 243333"/>
                  <a:gd name="connsiteY3" fmla="*/ 388782 h 395177"/>
                  <a:gd name="connsiteX4" fmla="*/ 127026 w 243333"/>
                  <a:gd name="connsiteY4" fmla="*/ 393883 h 395177"/>
                  <a:gd name="connsiteX5" fmla="*/ 132126 w 243333"/>
                  <a:gd name="connsiteY5" fmla="*/ 388782 h 395177"/>
                  <a:gd name="connsiteX6" fmla="*/ 179779 w 243333"/>
                  <a:gd name="connsiteY6" fmla="*/ 288830 h 395177"/>
                  <a:gd name="connsiteX7" fmla="*/ 234986 w 243333"/>
                  <a:gd name="connsiteY7" fmla="*/ 166796 h 395177"/>
                  <a:gd name="connsiteX8" fmla="*/ 222201 w 243333"/>
                  <a:gd name="connsiteY8" fmla="*/ 53477 h 395177"/>
                  <a:gd name="connsiteX9" fmla="*/ 53879 w 243333"/>
                  <a:gd name="connsiteY9" fmla="*/ 20731 h 395177"/>
                  <a:gd name="connsiteX10" fmla="*/ 21133 w 243333"/>
                  <a:gd name="connsiteY10" fmla="*/ 53477 h 395177"/>
                  <a:gd name="connsiteX11" fmla="*/ 206479 w 243333"/>
                  <a:gd name="connsiteY11" fmla="*/ 64235 h 395177"/>
                  <a:gd name="connsiteX12" fmla="*/ 217392 w 243333"/>
                  <a:gd name="connsiteY12" fmla="*/ 159466 h 395177"/>
                  <a:gd name="connsiteX13" fmla="*/ 162583 w 243333"/>
                  <a:gd name="connsiteY13" fmla="*/ 280633 h 395177"/>
                  <a:gd name="connsiteX14" fmla="*/ 121753 w 243333"/>
                  <a:gd name="connsiteY14" fmla="*/ 366275 h 395177"/>
                  <a:gd name="connsiteX15" fmla="*/ 121580 w 243333"/>
                  <a:gd name="connsiteY15" fmla="*/ 366275 h 395177"/>
                  <a:gd name="connsiteX16" fmla="*/ 80909 w 243333"/>
                  <a:gd name="connsiteY16" fmla="*/ 280977 h 395177"/>
                  <a:gd name="connsiteX17" fmla="*/ 25937 w 243333"/>
                  <a:gd name="connsiteY17" fmla="*/ 159466 h 395177"/>
                  <a:gd name="connsiteX18" fmla="*/ 36938 w 243333"/>
                  <a:gd name="connsiteY18" fmla="*/ 64107 h 395177"/>
                  <a:gd name="connsiteX19" fmla="*/ 178822 w 243333"/>
                  <a:gd name="connsiteY19" fmla="*/ 36540 h 395177"/>
                  <a:gd name="connsiteX20" fmla="*/ 206476 w 243333"/>
                  <a:gd name="connsiteY20" fmla="*/ 64235 h 39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333" h="395177">
                    <a:moveTo>
                      <a:pt x="21133" y="53477"/>
                    </a:moveTo>
                    <a:cubicBezTo>
                      <a:pt x="-1492" y="86854"/>
                      <a:pt x="-6271" y="129217"/>
                      <a:pt x="8348" y="166796"/>
                    </a:cubicBezTo>
                    <a:lnTo>
                      <a:pt x="63554" y="288830"/>
                    </a:lnTo>
                    <a:lnTo>
                      <a:pt x="111207" y="388782"/>
                    </a:lnTo>
                    <a:cubicBezTo>
                      <a:pt x="114166" y="394559"/>
                      <a:pt x="121249" y="396842"/>
                      <a:pt x="127026" y="393883"/>
                    </a:cubicBezTo>
                    <a:cubicBezTo>
                      <a:pt x="129218" y="392759"/>
                      <a:pt x="131002" y="390975"/>
                      <a:pt x="132126" y="388782"/>
                    </a:cubicBezTo>
                    <a:lnTo>
                      <a:pt x="179779" y="288830"/>
                    </a:lnTo>
                    <a:lnTo>
                      <a:pt x="234986" y="166796"/>
                    </a:lnTo>
                    <a:cubicBezTo>
                      <a:pt x="249604" y="129217"/>
                      <a:pt x="244824" y="86854"/>
                      <a:pt x="222201" y="53477"/>
                    </a:cubicBezTo>
                    <a:cubicBezTo>
                      <a:pt x="184762" y="-2046"/>
                      <a:pt x="109402" y="-16707"/>
                      <a:pt x="53879" y="20731"/>
                    </a:cubicBezTo>
                    <a:cubicBezTo>
                      <a:pt x="40961" y="29442"/>
                      <a:pt x="29842" y="40559"/>
                      <a:pt x="21133" y="53477"/>
                    </a:cubicBezTo>
                    <a:close/>
                    <a:moveTo>
                      <a:pt x="206479" y="64235"/>
                    </a:moveTo>
                    <a:cubicBezTo>
                      <a:pt x="225471" y="92283"/>
                      <a:pt x="229547" y="127847"/>
                      <a:pt x="217392" y="159466"/>
                    </a:cubicBezTo>
                    <a:lnTo>
                      <a:pt x="162583" y="280633"/>
                    </a:lnTo>
                    <a:lnTo>
                      <a:pt x="121753" y="366275"/>
                    </a:lnTo>
                    <a:cubicBezTo>
                      <a:pt x="121705" y="366371"/>
                      <a:pt x="121628" y="366371"/>
                      <a:pt x="121580" y="366275"/>
                    </a:cubicBezTo>
                    <a:lnTo>
                      <a:pt x="80909" y="280977"/>
                    </a:lnTo>
                    <a:lnTo>
                      <a:pt x="25937" y="159466"/>
                    </a:lnTo>
                    <a:cubicBezTo>
                      <a:pt x="13774" y="127795"/>
                      <a:pt x="17884" y="92176"/>
                      <a:pt x="36938" y="64107"/>
                    </a:cubicBezTo>
                    <a:cubicBezTo>
                      <a:pt x="68506" y="17315"/>
                      <a:pt x="132029" y="4972"/>
                      <a:pt x="178822" y="36540"/>
                    </a:cubicBezTo>
                    <a:cubicBezTo>
                      <a:pt x="189738" y="43904"/>
                      <a:pt x="199128" y="53308"/>
                      <a:pt x="206476" y="64235"/>
                    </a:cubicBezTo>
                    <a:close/>
                  </a:path>
                </a:pathLst>
              </a:custGeom>
              <a:grpFill/>
              <a:ln w="9525"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E9D39DE2-796F-F3A3-68A5-0FAD7E970840}"/>
                  </a:ext>
                </a:extLst>
              </p:cNvPr>
              <p:cNvSpPr/>
              <p:nvPr/>
            </p:nvSpPr>
            <p:spPr>
              <a:xfrm>
                <a:off x="6056369" y="3741762"/>
                <a:ext cx="28942" cy="19548"/>
              </a:xfrm>
              <a:custGeom>
                <a:avLst/>
                <a:gdLst>
                  <a:gd name="connsiteX0" fmla="*/ 224 w 28942"/>
                  <a:gd name="connsiteY0" fmla="*/ 19548 h 19548"/>
                  <a:gd name="connsiteX1" fmla="*/ 28943 w 28942"/>
                  <a:gd name="connsiteY1" fmla="*/ 19045 h 19548"/>
                  <a:gd name="connsiteX2" fmla="*/ 28486 w 28942"/>
                  <a:gd name="connsiteY2" fmla="*/ 0 h 19548"/>
                  <a:gd name="connsiteX3" fmla="*/ 0 w 28942"/>
                  <a:gd name="connsiteY3" fmla="*/ 498 h 19548"/>
                </a:gdLst>
                <a:ahLst/>
                <a:cxnLst>
                  <a:cxn ang="0">
                    <a:pos x="connsiteX0" y="connsiteY0"/>
                  </a:cxn>
                  <a:cxn ang="0">
                    <a:pos x="connsiteX1" y="connsiteY1"/>
                  </a:cxn>
                  <a:cxn ang="0">
                    <a:pos x="connsiteX2" y="connsiteY2"/>
                  </a:cxn>
                  <a:cxn ang="0">
                    <a:pos x="connsiteX3" y="connsiteY3"/>
                  </a:cxn>
                </a:cxnLst>
                <a:rect l="l" t="t" r="r" b="b"/>
                <a:pathLst>
                  <a:path w="28942" h="19548">
                    <a:moveTo>
                      <a:pt x="224" y="19548"/>
                    </a:moveTo>
                    <a:cubicBezTo>
                      <a:pt x="9654" y="19439"/>
                      <a:pt x="19251" y="19276"/>
                      <a:pt x="28943" y="19045"/>
                    </a:cubicBezTo>
                    <a:lnTo>
                      <a:pt x="28486" y="0"/>
                    </a:lnTo>
                    <a:cubicBezTo>
                      <a:pt x="18878" y="231"/>
                      <a:pt x="9357" y="389"/>
                      <a:pt x="0" y="498"/>
                    </a:cubicBezTo>
                    <a:close/>
                  </a:path>
                </a:pathLst>
              </a:custGeom>
              <a:grpFill/>
              <a:ln w="9525"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5E4B593A-FBBB-5B56-19E6-F2D2F33B3F54}"/>
                  </a:ext>
                </a:extLst>
              </p:cNvPr>
              <p:cNvSpPr/>
              <p:nvPr/>
            </p:nvSpPr>
            <p:spPr>
              <a:xfrm>
                <a:off x="6098000" y="3376850"/>
                <a:ext cx="34392" cy="31051"/>
              </a:xfrm>
              <a:custGeom>
                <a:avLst/>
                <a:gdLst>
                  <a:gd name="connsiteX0" fmla="*/ 34393 w 34392"/>
                  <a:gd name="connsiteY0" fmla="*/ 17027 h 31051"/>
                  <a:gd name="connsiteX1" fmla="*/ 25854 w 34392"/>
                  <a:gd name="connsiteY1" fmla="*/ 0 h 31051"/>
                  <a:gd name="connsiteX2" fmla="*/ 0 w 34392"/>
                  <a:gd name="connsiteY2" fmla="*/ 15996 h 31051"/>
                  <a:gd name="connsiteX3" fmla="*/ 11674 w 34392"/>
                  <a:gd name="connsiteY3" fmla="*/ 31051 h 31051"/>
                  <a:gd name="connsiteX4" fmla="*/ 34393 w 34392"/>
                  <a:gd name="connsiteY4" fmla="*/ 17027 h 3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2" h="31051">
                    <a:moveTo>
                      <a:pt x="34393" y="17027"/>
                    </a:moveTo>
                    <a:lnTo>
                      <a:pt x="25854" y="0"/>
                    </a:lnTo>
                    <a:cubicBezTo>
                      <a:pt x="16740" y="4485"/>
                      <a:pt x="8082" y="9842"/>
                      <a:pt x="0" y="15996"/>
                    </a:cubicBezTo>
                    <a:lnTo>
                      <a:pt x="11674" y="31051"/>
                    </a:lnTo>
                    <a:cubicBezTo>
                      <a:pt x="18779" y="25657"/>
                      <a:pt x="26387" y="20961"/>
                      <a:pt x="34393" y="17027"/>
                    </a:cubicBezTo>
                    <a:close/>
                  </a:path>
                </a:pathLst>
              </a:custGeom>
              <a:grpFill/>
              <a:ln w="9525" cap="flat">
                <a:noFill/>
                <a:prstDash val="solid"/>
                <a:miter/>
              </a:ln>
            </p:spPr>
            <p:txBody>
              <a:bodyPr rtlCol="0" anchor="ctr"/>
              <a:lstStyle/>
              <a:p>
                <a:endParaRPr lang="fr-FR"/>
              </a:p>
            </p:txBody>
          </p:sp>
          <p:sp>
            <p:nvSpPr>
              <p:cNvPr id="30" name="Forme libre : forme 29">
                <a:extLst>
                  <a:ext uri="{FF2B5EF4-FFF2-40B4-BE49-F238E27FC236}">
                    <a16:creationId xmlns:a16="http://schemas.microsoft.com/office/drawing/2014/main" id="{49FB7961-45A6-8DF2-9459-B0B1A44E314D}"/>
                  </a:ext>
                </a:extLst>
              </p:cNvPr>
              <p:cNvSpPr/>
              <p:nvPr/>
            </p:nvSpPr>
            <p:spPr>
              <a:xfrm>
                <a:off x="6066085" y="3415950"/>
                <a:ext cx="26342" cy="32341"/>
              </a:xfrm>
              <a:custGeom>
                <a:avLst/>
                <a:gdLst>
                  <a:gd name="connsiteX0" fmla="*/ 26342 w 26342"/>
                  <a:gd name="connsiteY0" fmla="*/ 10203 h 32341"/>
                  <a:gd name="connsiteX1" fmla="*/ 10259 w 26342"/>
                  <a:gd name="connsiteY1" fmla="*/ 0 h 32341"/>
                  <a:gd name="connsiteX2" fmla="*/ 0 w 26342"/>
                  <a:gd name="connsiteY2" fmla="*/ 31198 h 32341"/>
                  <a:gd name="connsiteX3" fmla="*/ 19013 w 26342"/>
                  <a:gd name="connsiteY3" fmla="*/ 32341 h 32341"/>
                  <a:gd name="connsiteX4" fmla="*/ 26342 w 26342"/>
                  <a:gd name="connsiteY4" fmla="*/ 10203 h 32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2" h="32341">
                    <a:moveTo>
                      <a:pt x="26342" y="10203"/>
                    </a:moveTo>
                    <a:lnTo>
                      <a:pt x="10259" y="0"/>
                    </a:lnTo>
                    <a:cubicBezTo>
                      <a:pt x="4223" y="9349"/>
                      <a:pt x="691" y="20092"/>
                      <a:pt x="0" y="31198"/>
                    </a:cubicBezTo>
                    <a:lnTo>
                      <a:pt x="19013" y="32341"/>
                    </a:lnTo>
                    <a:cubicBezTo>
                      <a:pt x="19492" y="24451"/>
                      <a:pt x="22018" y="16821"/>
                      <a:pt x="26342" y="10203"/>
                    </a:cubicBezTo>
                    <a:close/>
                  </a:path>
                </a:pathLst>
              </a:custGeom>
              <a:grpFill/>
              <a:ln w="9525" cap="flat">
                <a:noFill/>
                <a:prstDash val="solid"/>
                <a:miter/>
              </a:ln>
            </p:spPr>
            <p:txBody>
              <a:bodyPr rtlCol="0" anchor="ctr"/>
              <a:lstStyle/>
              <a:p>
                <a:endParaRPr lang="fr-FR"/>
              </a:p>
            </p:txBody>
          </p:sp>
          <p:sp>
            <p:nvSpPr>
              <p:cNvPr id="31" name="Forme libre : forme 30">
                <a:extLst>
                  <a:ext uri="{FF2B5EF4-FFF2-40B4-BE49-F238E27FC236}">
                    <a16:creationId xmlns:a16="http://schemas.microsoft.com/office/drawing/2014/main" id="{107FC17B-2286-0538-FC10-2B720E7194FE}"/>
                  </a:ext>
                </a:extLst>
              </p:cNvPr>
              <p:cNvSpPr/>
              <p:nvPr/>
            </p:nvSpPr>
            <p:spPr>
              <a:xfrm>
                <a:off x="5999254" y="3742429"/>
                <a:ext cx="28641" cy="19088"/>
              </a:xfrm>
              <a:custGeom>
                <a:avLst/>
                <a:gdLst>
                  <a:gd name="connsiteX0" fmla="*/ 28604 w 28641"/>
                  <a:gd name="connsiteY0" fmla="*/ 29 h 19088"/>
                  <a:gd name="connsiteX1" fmla="*/ 18945 w 28641"/>
                  <a:gd name="connsiteY1" fmla="*/ 38 h 19088"/>
                  <a:gd name="connsiteX2" fmla="*/ 76 w 28641"/>
                  <a:gd name="connsiteY2" fmla="*/ 0 h 19088"/>
                  <a:gd name="connsiteX3" fmla="*/ 0 w 28641"/>
                  <a:gd name="connsiteY3" fmla="*/ 19050 h 19088"/>
                  <a:gd name="connsiteX4" fmla="*/ 18945 w 28641"/>
                  <a:gd name="connsiteY4" fmla="*/ 19088 h 19088"/>
                  <a:gd name="connsiteX5" fmla="*/ 28642 w 28641"/>
                  <a:gd name="connsiteY5" fmla="*/ 19079 h 19088"/>
                  <a:gd name="connsiteX6" fmla="*/ 28604 w 28641"/>
                  <a:gd name="connsiteY6" fmla="*/ 29 h 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1" h="19088">
                    <a:moveTo>
                      <a:pt x="28604" y="29"/>
                    </a:moveTo>
                    <a:lnTo>
                      <a:pt x="18945" y="38"/>
                    </a:lnTo>
                    <a:lnTo>
                      <a:pt x="76" y="0"/>
                    </a:lnTo>
                    <a:lnTo>
                      <a:pt x="0" y="19050"/>
                    </a:lnTo>
                    <a:lnTo>
                      <a:pt x="18945" y="19088"/>
                    </a:lnTo>
                    <a:lnTo>
                      <a:pt x="28642" y="19079"/>
                    </a:lnTo>
                    <a:lnTo>
                      <a:pt x="28604" y="29"/>
                    </a:lnTo>
                    <a:close/>
                  </a:path>
                </a:pathLst>
              </a:custGeom>
              <a:grpFill/>
              <a:ln w="9525" cap="flat">
                <a:noFill/>
                <a:prstDash val="solid"/>
                <a:miter/>
              </a:ln>
            </p:spPr>
            <p:txBody>
              <a:bodyPr rtlCol="0" anchor="ctr"/>
              <a:lstStyle/>
              <a:p>
                <a:endParaRPr lang="fr-FR"/>
              </a:p>
            </p:txBody>
          </p:sp>
          <p:sp>
            <p:nvSpPr>
              <p:cNvPr id="32" name="Forme libre : forme 31">
                <a:extLst>
                  <a:ext uri="{FF2B5EF4-FFF2-40B4-BE49-F238E27FC236}">
                    <a16:creationId xmlns:a16="http://schemas.microsoft.com/office/drawing/2014/main" id="{9F05E6BF-69C2-0D81-7C4C-0C0C9F10130C}"/>
                  </a:ext>
                </a:extLst>
              </p:cNvPr>
              <p:cNvSpPr/>
              <p:nvPr/>
            </p:nvSpPr>
            <p:spPr>
              <a:xfrm>
                <a:off x="6174433" y="3521034"/>
                <a:ext cx="32532" cy="25589"/>
              </a:xfrm>
              <a:custGeom>
                <a:avLst/>
                <a:gdLst>
                  <a:gd name="connsiteX0" fmla="*/ 32533 w 32532"/>
                  <a:gd name="connsiteY0" fmla="*/ 7111 h 25589"/>
                  <a:gd name="connsiteX1" fmla="*/ 4976 w 32532"/>
                  <a:gd name="connsiteY1" fmla="*/ 0 h 25589"/>
                  <a:gd name="connsiteX2" fmla="*/ 0 w 32532"/>
                  <a:gd name="connsiteY2" fmla="*/ 18390 h 25589"/>
                  <a:gd name="connsiteX3" fmla="*/ 27891 w 32532"/>
                  <a:gd name="connsiteY3" fmla="*/ 25590 h 25589"/>
                </a:gdLst>
                <a:ahLst/>
                <a:cxnLst>
                  <a:cxn ang="0">
                    <a:pos x="connsiteX0" y="connsiteY0"/>
                  </a:cxn>
                  <a:cxn ang="0">
                    <a:pos x="connsiteX1" y="connsiteY1"/>
                  </a:cxn>
                  <a:cxn ang="0">
                    <a:pos x="connsiteX2" y="connsiteY2"/>
                  </a:cxn>
                  <a:cxn ang="0">
                    <a:pos x="connsiteX3" y="connsiteY3"/>
                  </a:cxn>
                </a:cxnLst>
                <a:rect l="l" t="t" r="r" b="b"/>
                <a:pathLst>
                  <a:path w="32532" h="25589">
                    <a:moveTo>
                      <a:pt x="32533" y="7111"/>
                    </a:moveTo>
                    <a:cubicBezTo>
                      <a:pt x="23198" y="4767"/>
                      <a:pt x="13959" y="2433"/>
                      <a:pt x="4976" y="0"/>
                    </a:cubicBezTo>
                    <a:lnTo>
                      <a:pt x="0" y="18390"/>
                    </a:lnTo>
                    <a:cubicBezTo>
                      <a:pt x="9097" y="20850"/>
                      <a:pt x="18445" y="23217"/>
                      <a:pt x="27891" y="25590"/>
                    </a:cubicBezTo>
                    <a:close/>
                  </a:path>
                </a:pathLst>
              </a:custGeom>
              <a:grpFill/>
              <a:ln w="9525" cap="flat">
                <a:noFill/>
                <a:prstDash val="solid"/>
                <a:miter/>
              </a:ln>
            </p:spPr>
            <p:txBody>
              <a:bodyPr rtlCol="0" anchor="ctr"/>
              <a:lstStyle/>
              <a:p>
                <a:endParaRPr lang="fr-FR"/>
              </a:p>
            </p:txBody>
          </p:sp>
          <p:sp>
            <p:nvSpPr>
              <p:cNvPr id="33" name="Forme libre : forme 32">
                <a:extLst>
                  <a:ext uri="{FF2B5EF4-FFF2-40B4-BE49-F238E27FC236}">
                    <a16:creationId xmlns:a16="http://schemas.microsoft.com/office/drawing/2014/main" id="{66BABC3B-FF33-0419-081C-0017CEFAF085}"/>
                  </a:ext>
                </a:extLst>
              </p:cNvPr>
              <p:cNvSpPr/>
              <p:nvPr/>
            </p:nvSpPr>
            <p:spPr>
              <a:xfrm>
                <a:off x="5942139" y="3742181"/>
                <a:ext cx="28630" cy="19156"/>
              </a:xfrm>
              <a:custGeom>
                <a:avLst/>
                <a:gdLst>
                  <a:gd name="connsiteX0" fmla="*/ 0 w 28630"/>
                  <a:gd name="connsiteY0" fmla="*/ 0 h 19156"/>
                  <a:gd name="connsiteX1" fmla="*/ 0 w 28630"/>
                  <a:gd name="connsiteY1" fmla="*/ 19050 h 19156"/>
                  <a:gd name="connsiteX2" fmla="*/ 28519 w 28630"/>
                  <a:gd name="connsiteY2" fmla="*/ 19157 h 19156"/>
                  <a:gd name="connsiteX3" fmla="*/ 28630 w 28630"/>
                  <a:gd name="connsiteY3" fmla="*/ 107 h 19156"/>
                  <a:gd name="connsiteX4" fmla="*/ 0 w 28630"/>
                  <a:gd name="connsiteY4" fmla="*/ 0 h 1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 h="19156">
                    <a:moveTo>
                      <a:pt x="0" y="0"/>
                    </a:moveTo>
                    <a:lnTo>
                      <a:pt x="0" y="19050"/>
                    </a:lnTo>
                    <a:cubicBezTo>
                      <a:pt x="8730" y="19050"/>
                      <a:pt x="18288" y="19099"/>
                      <a:pt x="28519" y="19157"/>
                    </a:cubicBezTo>
                    <a:lnTo>
                      <a:pt x="28630" y="107"/>
                    </a:lnTo>
                    <a:cubicBezTo>
                      <a:pt x="18357" y="44"/>
                      <a:pt x="8767" y="0"/>
                      <a:pt x="0" y="0"/>
                    </a:cubicBezTo>
                    <a:close/>
                  </a:path>
                </a:pathLst>
              </a:custGeom>
              <a:grpFill/>
              <a:ln w="9525" cap="flat">
                <a:noFill/>
                <a:prstDash val="solid"/>
                <a:miter/>
              </a:ln>
            </p:spPr>
            <p:txBody>
              <a:bodyPr rtlCol="0" anchor="ctr"/>
              <a:lstStyle/>
              <a:p>
                <a:endParaRPr lang="fr-FR"/>
              </a:p>
            </p:txBody>
          </p:sp>
          <p:sp>
            <p:nvSpPr>
              <p:cNvPr id="34" name="Forme libre : forme 33">
                <a:extLst>
                  <a:ext uri="{FF2B5EF4-FFF2-40B4-BE49-F238E27FC236}">
                    <a16:creationId xmlns:a16="http://schemas.microsoft.com/office/drawing/2014/main" id="{D9B4EA29-E2E7-8C3A-1D84-0DC8682B449A}"/>
                  </a:ext>
                </a:extLst>
              </p:cNvPr>
              <p:cNvSpPr/>
              <p:nvPr/>
            </p:nvSpPr>
            <p:spPr>
              <a:xfrm>
                <a:off x="6072020" y="3471237"/>
                <a:ext cx="32369" cy="33256"/>
              </a:xfrm>
              <a:custGeom>
                <a:avLst/>
                <a:gdLst>
                  <a:gd name="connsiteX0" fmla="*/ 20435 w 32369"/>
                  <a:gd name="connsiteY0" fmla="*/ 33257 h 33256"/>
                  <a:gd name="connsiteX1" fmla="*/ 32370 w 32369"/>
                  <a:gd name="connsiteY1" fmla="*/ 18411 h 33256"/>
                  <a:gd name="connsiteX2" fmla="*/ 17240 w 32369"/>
                  <a:gd name="connsiteY2" fmla="*/ 0 h 33256"/>
                  <a:gd name="connsiteX3" fmla="*/ 0 w 32369"/>
                  <a:gd name="connsiteY3" fmla="*/ 8111 h 33256"/>
                  <a:gd name="connsiteX4" fmla="*/ 20435 w 32369"/>
                  <a:gd name="connsiteY4" fmla="*/ 33257 h 3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69" h="33256">
                    <a:moveTo>
                      <a:pt x="20435" y="33257"/>
                    </a:moveTo>
                    <a:lnTo>
                      <a:pt x="32370" y="18411"/>
                    </a:lnTo>
                    <a:cubicBezTo>
                      <a:pt x="25974" y="13524"/>
                      <a:pt x="20795" y="7222"/>
                      <a:pt x="17240" y="0"/>
                    </a:cubicBezTo>
                    <a:lnTo>
                      <a:pt x="0" y="8111"/>
                    </a:lnTo>
                    <a:cubicBezTo>
                      <a:pt x="4804" y="17942"/>
                      <a:pt x="11795" y="26543"/>
                      <a:pt x="20435" y="33257"/>
                    </a:cubicBezTo>
                    <a:close/>
                  </a:path>
                </a:pathLst>
              </a:custGeom>
              <a:grpFill/>
              <a:ln w="9525" cap="flat">
                <a:noFill/>
                <a:prstDash val="solid"/>
                <a:miter/>
              </a:ln>
            </p:spPr>
            <p:txBody>
              <a:bodyPr rtlCol="0" anchor="ctr"/>
              <a:lstStyle/>
              <a:p>
                <a:endParaRPr lang="fr-FR"/>
              </a:p>
            </p:txBody>
          </p:sp>
          <p:sp>
            <p:nvSpPr>
              <p:cNvPr id="35" name="Forme libre : forme 34">
                <a:extLst>
                  <a:ext uri="{FF2B5EF4-FFF2-40B4-BE49-F238E27FC236}">
                    <a16:creationId xmlns:a16="http://schemas.microsoft.com/office/drawing/2014/main" id="{0097EFA6-8D81-B042-56E9-79FE33BFDB4F}"/>
                  </a:ext>
                </a:extLst>
              </p:cNvPr>
              <p:cNvSpPr/>
              <p:nvPr/>
            </p:nvSpPr>
            <p:spPr>
              <a:xfrm>
                <a:off x="6207681" y="3344487"/>
                <a:ext cx="31602" cy="23859"/>
              </a:xfrm>
              <a:custGeom>
                <a:avLst/>
                <a:gdLst>
                  <a:gd name="connsiteX0" fmla="*/ 0 w 31602"/>
                  <a:gd name="connsiteY0" fmla="*/ 5208 h 23859"/>
                  <a:gd name="connsiteX1" fmla="*/ 3879 w 31602"/>
                  <a:gd name="connsiteY1" fmla="*/ 23859 h 23859"/>
                  <a:gd name="connsiteX2" fmla="*/ 31603 w 31602"/>
                  <a:gd name="connsiteY2" fmla="*/ 18818 h 23859"/>
                  <a:gd name="connsiteX3" fmla="*/ 28635 w 31602"/>
                  <a:gd name="connsiteY3" fmla="*/ 0 h 23859"/>
                  <a:gd name="connsiteX4" fmla="*/ 0 w 31602"/>
                  <a:gd name="connsiteY4" fmla="*/ 5208 h 23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2" h="23859">
                    <a:moveTo>
                      <a:pt x="0" y="5208"/>
                    </a:moveTo>
                    <a:lnTo>
                      <a:pt x="3879" y="23859"/>
                    </a:lnTo>
                    <a:cubicBezTo>
                      <a:pt x="12753" y="22015"/>
                      <a:pt x="22083" y="20320"/>
                      <a:pt x="31603" y="18818"/>
                    </a:cubicBezTo>
                    <a:lnTo>
                      <a:pt x="28635" y="0"/>
                    </a:lnTo>
                    <a:cubicBezTo>
                      <a:pt x="18811" y="1550"/>
                      <a:pt x="9176" y="3302"/>
                      <a:pt x="0" y="5208"/>
                    </a:cubicBezTo>
                    <a:close/>
                  </a:path>
                </a:pathLst>
              </a:custGeom>
              <a:grpFill/>
              <a:ln w="9525" cap="flat">
                <a:noFill/>
                <a:prstDash val="solid"/>
                <a:miter/>
              </a:ln>
            </p:spPr>
            <p:txBody>
              <a:bodyPr rtlCol="0" anchor="ctr"/>
              <a:lstStyle/>
              <a:p>
                <a:endParaRPr lang="fr-FR"/>
              </a:p>
            </p:txBody>
          </p:sp>
          <p:sp>
            <p:nvSpPr>
              <p:cNvPr id="36" name="Forme libre : forme 35">
                <a:extLst>
                  <a:ext uri="{FF2B5EF4-FFF2-40B4-BE49-F238E27FC236}">
                    <a16:creationId xmlns:a16="http://schemas.microsoft.com/office/drawing/2014/main" id="{9B8B11C7-B238-2A72-01BB-7966FB658889}"/>
                  </a:ext>
                </a:extLst>
              </p:cNvPr>
              <p:cNvSpPr/>
              <p:nvPr/>
            </p:nvSpPr>
            <p:spPr>
              <a:xfrm>
                <a:off x="6265133" y="3337992"/>
                <a:ext cx="29938" cy="21519"/>
              </a:xfrm>
              <a:custGeom>
                <a:avLst/>
                <a:gdLst>
                  <a:gd name="connsiteX0" fmla="*/ 0 w 29938"/>
                  <a:gd name="connsiteY0" fmla="*/ 2591 h 21519"/>
                  <a:gd name="connsiteX1" fmla="*/ 2149 w 29938"/>
                  <a:gd name="connsiteY1" fmla="*/ 21520 h 21519"/>
                  <a:gd name="connsiteX2" fmla="*/ 29938 w 29938"/>
                  <a:gd name="connsiteY2" fmla="*/ 19022 h 21519"/>
                  <a:gd name="connsiteX3" fmla="*/ 28910 w 29938"/>
                  <a:gd name="connsiteY3" fmla="*/ 0 h 21519"/>
                  <a:gd name="connsiteX4" fmla="*/ 0 w 29938"/>
                  <a:gd name="connsiteY4" fmla="*/ 2591 h 2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8" h="21519">
                    <a:moveTo>
                      <a:pt x="0" y="2591"/>
                    </a:moveTo>
                    <a:lnTo>
                      <a:pt x="2149" y="21520"/>
                    </a:lnTo>
                    <a:cubicBezTo>
                      <a:pt x="18650" y="19642"/>
                      <a:pt x="29486" y="19043"/>
                      <a:pt x="29938" y="19022"/>
                    </a:cubicBezTo>
                    <a:lnTo>
                      <a:pt x="28910" y="0"/>
                    </a:lnTo>
                    <a:cubicBezTo>
                      <a:pt x="27715" y="65"/>
                      <a:pt x="16767" y="684"/>
                      <a:pt x="0" y="2591"/>
                    </a:cubicBezTo>
                    <a:close/>
                  </a:path>
                </a:pathLst>
              </a:custGeom>
              <a:grpFill/>
              <a:ln w="9525" cap="flat">
                <a:noFill/>
                <a:prstDash val="solid"/>
                <a:miter/>
              </a:ln>
            </p:spPr>
            <p:txBody>
              <a:bodyPr rtlCol="0" anchor="ctr"/>
              <a:lstStyle/>
              <a:p>
                <a:endParaRPr lang="fr-FR"/>
              </a:p>
            </p:txBody>
          </p:sp>
          <p:sp>
            <p:nvSpPr>
              <p:cNvPr id="37" name="Forme libre : forme 36">
                <a:extLst>
                  <a:ext uri="{FF2B5EF4-FFF2-40B4-BE49-F238E27FC236}">
                    <a16:creationId xmlns:a16="http://schemas.microsoft.com/office/drawing/2014/main" id="{8B0E985D-E3DC-3468-248B-BEC26C4EE40B}"/>
                  </a:ext>
                </a:extLst>
              </p:cNvPr>
              <p:cNvSpPr/>
              <p:nvPr/>
            </p:nvSpPr>
            <p:spPr>
              <a:xfrm>
                <a:off x="6357546" y="3633751"/>
                <a:ext cx="21287" cy="31411"/>
              </a:xfrm>
              <a:custGeom>
                <a:avLst/>
                <a:gdLst>
                  <a:gd name="connsiteX0" fmla="*/ 21286 w 21287"/>
                  <a:gd name="connsiteY0" fmla="*/ 24721 h 31411"/>
                  <a:gd name="connsiteX1" fmla="*/ 18548 w 21287"/>
                  <a:gd name="connsiteY1" fmla="*/ 0 h 31411"/>
                  <a:gd name="connsiteX2" fmla="*/ 0 w 21287"/>
                  <a:gd name="connsiteY2" fmla="*/ 4343 h 31411"/>
                  <a:gd name="connsiteX3" fmla="*/ 2236 w 21287"/>
                  <a:gd name="connsiteY3" fmla="*/ 24698 h 31411"/>
                  <a:gd name="connsiteX4" fmla="*/ 1986 w 21287"/>
                  <a:gd name="connsiteY4" fmla="*/ 29305 h 31411"/>
                  <a:gd name="connsiteX5" fmla="*/ 20915 w 21287"/>
                  <a:gd name="connsiteY5" fmla="*/ 31412 h 31411"/>
                  <a:gd name="connsiteX6" fmla="*/ 21286 w 21287"/>
                  <a:gd name="connsiteY6" fmla="*/ 24721 h 3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87" h="31411">
                    <a:moveTo>
                      <a:pt x="21286" y="24721"/>
                    </a:moveTo>
                    <a:cubicBezTo>
                      <a:pt x="21324" y="16403"/>
                      <a:pt x="20405" y="8109"/>
                      <a:pt x="18548" y="0"/>
                    </a:cubicBezTo>
                    <a:lnTo>
                      <a:pt x="0" y="4343"/>
                    </a:lnTo>
                    <a:cubicBezTo>
                      <a:pt x="1521" y="11020"/>
                      <a:pt x="2272" y="17850"/>
                      <a:pt x="2236" y="24698"/>
                    </a:cubicBezTo>
                    <a:cubicBezTo>
                      <a:pt x="2236" y="26238"/>
                      <a:pt x="2153" y="27775"/>
                      <a:pt x="1986" y="29305"/>
                    </a:cubicBezTo>
                    <a:lnTo>
                      <a:pt x="20915" y="31412"/>
                    </a:lnTo>
                    <a:cubicBezTo>
                      <a:pt x="21161" y="29190"/>
                      <a:pt x="21285" y="26957"/>
                      <a:pt x="21286" y="24721"/>
                    </a:cubicBezTo>
                    <a:close/>
                  </a:path>
                </a:pathLst>
              </a:custGeom>
              <a:grpFill/>
              <a:ln w="9525" cap="flat">
                <a:noFill/>
                <a:prstDash val="solid"/>
                <a:miter/>
              </a:ln>
            </p:spPr>
            <p:txBody>
              <a:bodyPr rtlCol="0" anchor="ctr"/>
              <a:lstStyle/>
              <a:p>
                <a:endParaRPr lang="fr-FR"/>
              </a:p>
            </p:txBody>
          </p:sp>
          <p:sp>
            <p:nvSpPr>
              <p:cNvPr id="38" name="Forme libre : forme 37">
                <a:extLst>
                  <a:ext uri="{FF2B5EF4-FFF2-40B4-BE49-F238E27FC236}">
                    <a16:creationId xmlns:a16="http://schemas.microsoft.com/office/drawing/2014/main" id="{BE3B2844-8C6D-872D-A920-0889172BDB43}"/>
                  </a:ext>
                </a:extLst>
              </p:cNvPr>
              <p:cNvSpPr/>
              <p:nvPr/>
            </p:nvSpPr>
            <p:spPr>
              <a:xfrm>
                <a:off x="6281206" y="3711858"/>
                <a:ext cx="33128" cy="26879"/>
              </a:xfrm>
              <a:custGeom>
                <a:avLst/>
                <a:gdLst>
                  <a:gd name="connsiteX0" fmla="*/ 0 w 33128"/>
                  <a:gd name="connsiteY0" fmla="*/ 8490 h 26879"/>
                  <a:gd name="connsiteX1" fmla="*/ 4977 w 33128"/>
                  <a:gd name="connsiteY1" fmla="*/ 26880 h 26879"/>
                  <a:gd name="connsiteX2" fmla="*/ 33129 w 33128"/>
                  <a:gd name="connsiteY2" fmla="*/ 17756 h 26879"/>
                  <a:gd name="connsiteX3" fmla="*/ 26227 w 33128"/>
                  <a:gd name="connsiteY3" fmla="*/ 0 h 26879"/>
                  <a:gd name="connsiteX4" fmla="*/ 0 w 33128"/>
                  <a:gd name="connsiteY4" fmla="*/ 8490 h 2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8" h="26879">
                    <a:moveTo>
                      <a:pt x="0" y="8490"/>
                    </a:moveTo>
                    <a:lnTo>
                      <a:pt x="4977" y="26880"/>
                    </a:lnTo>
                    <a:cubicBezTo>
                      <a:pt x="14515" y="24335"/>
                      <a:pt x="23912" y="21290"/>
                      <a:pt x="33129" y="17756"/>
                    </a:cubicBezTo>
                    <a:lnTo>
                      <a:pt x="26227" y="0"/>
                    </a:lnTo>
                    <a:cubicBezTo>
                      <a:pt x="17640" y="3290"/>
                      <a:pt x="8886" y="6124"/>
                      <a:pt x="0" y="8490"/>
                    </a:cubicBezTo>
                    <a:close/>
                  </a:path>
                </a:pathLst>
              </a:custGeom>
              <a:grpFill/>
              <a:ln w="9525" cap="flat">
                <a:noFill/>
                <a:prstDash val="solid"/>
                <a:miter/>
              </a:ln>
            </p:spPr>
            <p:txBody>
              <a:bodyPr rtlCol="0" anchor="ctr"/>
              <a:lstStyle/>
              <a:p>
                <a:endParaRPr lang="fr-FR"/>
              </a:p>
            </p:txBody>
          </p:sp>
          <p:sp>
            <p:nvSpPr>
              <p:cNvPr id="39" name="Forme libre : forme 38">
                <a:extLst>
                  <a:ext uri="{FF2B5EF4-FFF2-40B4-BE49-F238E27FC236}">
                    <a16:creationId xmlns:a16="http://schemas.microsoft.com/office/drawing/2014/main" id="{59928575-F623-FD0B-EE3F-825F2B2EB0A8}"/>
                  </a:ext>
                </a:extLst>
              </p:cNvPr>
              <p:cNvSpPr/>
              <p:nvPr/>
            </p:nvSpPr>
            <p:spPr>
              <a:xfrm>
                <a:off x="6331562" y="3683949"/>
                <a:ext cx="34027" cy="32437"/>
              </a:xfrm>
              <a:custGeom>
                <a:avLst/>
                <a:gdLst>
                  <a:gd name="connsiteX0" fmla="*/ 0 w 34027"/>
                  <a:gd name="connsiteY0" fmla="*/ 16215 h 32437"/>
                  <a:gd name="connsiteX1" fmla="*/ 9992 w 34027"/>
                  <a:gd name="connsiteY1" fmla="*/ 32437 h 32437"/>
                  <a:gd name="connsiteX2" fmla="*/ 34027 w 34027"/>
                  <a:gd name="connsiteY2" fmla="*/ 11856 h 32437"/>
                  <a:gd name="connsiteX3" fmla="*/ 19117 w 34027"/>
                  <a:gd name="connsiteY3" fmla="*/ 0 h 32437"/>
                  <a:gd name="connsiteX4" fmla="*/ 0 w 34027"/>
                  <a:gd name="connsiteY4" fmla="*/ 16215 h 3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7" h="32437">
                    <a:moveTo>
                      <a:pt x="0" y="16215"/>
                    </a:moveTo>
                    <a:lnTo>
                      <a:pt x="9992" y="32437"/>
                    </a:lnTo>
                    <a:cubicBezTo>
                      <a:pt x="19132" y="27017"/>
                      <a:pt x="27264" y="20053"/>
                      <a:pt x="34027" y="11856"/>
                    </a:cubicBezTo>
                    <a:lnTo>
                      <a:pt x="19117" y="0"/>
                    </a:lnTo>
                    <a:cubicBezTo>
                      <a:pt x="13725" y="6465"/>
                      <a:pt x="7258" y="11950"/>
                      <a:pt x="0" y="16215"/>
                    </a:cubicBezTo>
                    <a:close/>
                  </a:path>
                </a:pathLst>
              </a:custGeom>
              <a:grpFill/>
              <a:ln w="9525" cap="flat">
                <a:noFill/>
                <a:prstDash val="solid"/>
                <a:miter/>
              </a:ln>
            </p:spPr>
            <p:txBody>
              <a:bodyPr rtlCol="0" anchor="ctr"/>
              <a:lstStyle/>
              <a:p>
                <a:endParaRPr lang="fr-FR"/>
              </a:p>
            </p:txBody>
          </p:sp>
          <p:sp>
            <p:nvSpPr>
              <p:cNvPr id="40" name="Forme libre : forme 39">
                <a:extLst>
                  <a:ext uri="{FF2B5EF4-FFF2-40B4-BE49-F238E27FC236}">
                    <a16:creationId xmlns:a16="http://schemas.microsoft.com/office/drawing/2014/main" id="{7166CCA9-6EEA-384A-5DBC-D18F4FB3B8F6}"/>
                  </a:ext>
                </a:extLst>
              </p:cNvPr>
              <p:cNvSpPr/>
              <p:nvPr/>
            </p:nvSpPr>
            <p:spPr>
              <a:xfrm>
                <a:off x="6283634" y="3552464"/>
                <a:ext cx="33958" cy="29047"/>
              </a:xfrm>
              <a:custGeom>
                <a:avLst/>
                <a:gdLst>
                  <a:gd name="connsiteX0" fmla="*/ 6837 w 33958"/>
                  <a:gd name="connsiteY0" fmla="*/ 0 h 29047"/>
                  <a:gd name="connsiteX1" fmla="*/ 0 w 33958"/>
                  <a:gd name="connsiteY1" fmla="*/ 17780 h 29047"/>
                  <a:gd name="connsiteX2" fmla="*/ 24963 w 33958"/>
                  <a:gd name="connsiteY2" fmla="*/ 29047 h 29047"/>
                  <a:gd name="connsiteX3" fmla="*/ 33958 w 33958"/>
                  <a:gd name="connsiteY3" fmla="*/ 12253 h 29047"/>
                  <a:gd name="connsiteX4" fmla="*/ 6837 w 33958"/>
                  <a:gd name="connsiteY4" fmla="*/ 0 h 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8" h="29047">
                    <a:moveTo>
                      <a:pt x="6837" y="0"/>
                    </a:moveTo>
                    <a:lnTo>
                      <a:pt x="0" y="17780"/>
                    </a:lnTo>
                    <a:cubicBezTo>
                      <a:pt x="8548" y="21012"/>
                      <a:pt x="16885" y="24775"/>
                      <a:pt x="24963" y="29047"/>
                    </a:cubicBezTo>
                    <a:lnTo>
                      <a:pt x="33958" y="12253"/>
                    </a:lnTo>
                    <a:cubicBezTo>
                      <a:pt x="25181" y="7609"/>
                      <a:pt x="16124" y="3517"/>
                      <a:pt x="6837" y="0"/>
                    </a:cubicBezTo>
                    <a:close/>
                  </a:path>
                </a:pathLst>
              </a:custGeom>
              <a:grpFill/>
              <a:ln w="9525" cap="flat">
                <a:noFill/>
                <a:prstDash val="solid"/>
                <a:miter/>
              </a:ln>
            </p:spPr>
            <p:txBody>
              <a:bodyPr rtlCol="0" anchor="ctr"/>
              <a:lstStyle/>
              <a:p>
                <a:endParaRPr lang="fr-FR"/>
              </a:p>
            </p:txBody>
          </p:sp>
          <p:sp>
            <p:nvSpPr>
              <p:cNvPr id="41" name="Forme libre : forme 40">
                <a:extLst>
                  <a:ext uri="{FF2B5EF4-FFF2-40B4-BE49-F238E27FC236}">
                    <a16:creationId xmlns:a16="http://schemas.microsoft.com/office/drawing/2014/main" id="{564A6633-96BD-E309-ECBA-5AC5FE36BFFD}"/>
                  </a:ext>
                </a:extLst>
              </p:cNvPr>
              <p:cNvSpPr/>
              <p:nvPr/>
            </p:nvSpPr>
            <p:spPr>
              <a:xfrm>
                <a:off x="6330756" y="3581535"/>
                <a:ext cx="33061" cy="33558"/>
              </a:xfrm>
              <a:custGeom>
                <a:avLst/>
                <a:gdLst>
                  <a:gd name="connsiteX0" fmla="*/ 12192 w 33061"/>
                  <a:gd name="connsiteY0" fmla="*/ 0 h 33558"/>
                  <a:gd name="connsiteX1" fmla="*/ 0 w 33061"/>
                  <a:gd name="connsiteY1" fmla="*/ 14637 h 33558"/>
                  <a:gd name="connsiteX2" fmla="*/ 17059 w 33061"/>
                  <a:gd name="connsiteY2" fmla="*/ 33558 h 33558"/>
                  <a:gd name="connsiteX3" fmla="*/ 33061 w 33061"/>
                  <a:gd name="connsiteY3" fmla="*/ 23220 h 33558"/>
                  <a:gd name="connsiteX4" fmla="*/ 12192 w 33061"/>
                  <a:gd name="connsiteY4" fmla="*/ 0 h 3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61" h="33558">
                    <a:moveTo>
                      <a:pt x="12192" y="0"/>
                    </a:moveTo>
                    <a:lnTo>
                      <a:pt x="0" y="14637"/>
                    </a:lnTo>
                    <a:cubicBezTo>
                      <a:pt x="6607" y="20049"/>
                      <a:pt x="12359" y="26428"/>
                      <a:pt x="17059" y="33558"/>
                    </a:cubicBezTo>
                    <a:lnTo>
                      <a:pt x="33061" y="23220"/>
                    </a:lnTo>
                    <a:cubicBezTo>
                      <a:pt x="27317" y="14471"/>
                      <a:pt x="20281" y="6643"/>
                      <a:pt x="12192" y="0"/>
                    </a:cubicBezTo>
                    <a:close/>
                  </a:path>
                </a:pathLst>
              </a:custGeom>
              <a:grpFill/>
              <a:ln w="9525" cap="flat">
                <a:noFill/>
                <a:prstDash val="solid"/>
                <a:miter/>
              </a:ln>
            </p:spPr>
            <p:txBody>
              <a:bodyPr rtlCol="0" anchor="ctr"/>
              <a:lstStyle/>
              <a:p>
                <a:endParaRPr lang="fr-FR"/>
              </a:p>
            </p:txBody>
          </p:sp>
          <p:sp>
            <p:nvSpPr>
              <p:cNvPr id="42" name="Forme libre : forme 41">
                <a:extLst>
                  <a:ext uri="{FF2B5EF4-FFF2-40B4-BE49-F238E27FC236}">
                    <a16:creationId xmlns:a16="http://schemas.microsoft.com/office/drawing/2014/main" id="{20EBE815-4CC9-EF4B-E56A-3170193E7F12}"/>
                  </a:ext>
                </a:extLst>
              </p:cNvPr>
              <p:cNvSpPr/>
              <p:nvPr/>
            </p:nvSpPr>
            <p:spPr>
              <a:xfrm>
                <a:off x="6226266" y="3726640"/>
                <a:ext cx="31416" cy="23577"/>
              </a:xfrm>
              <a:custGeom>
                <a:avLst/>
                <a:gdLst>
                  <a:gd name="connsiteX0" fmla="*/ 0 w 31416"/>
                  <a:gd name="connsiteY0" fmla="*/ 4727 h 23577"/>
                  <a:gd name="connsiteX1" fmla="*/ 2762 w 31416"/>
                  <a:gd name="connsiteY1" fmla="*/ 23577 h 23577"/>
                  <a:gd name="connsiteX2" fmla="*/ 31416 w 31416"/>
                  <a:gd name="connsiteY2" fmla="*/ 18692 h 23577"/>
                  <a:gd name="connsiteX3" fmla="*/ 27733 w 31416"/>
                  <a:gd name="connsiteY3" fmla="*/ 0 h 23577"/>
                  <a:gd name="connsiteX4" fmla="*/ 0 w 31416"/>
                  <a:gd name="connsiteY4" fmla="*/ 4727 h 2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6" h="23577">
                    <a:moveTo>
                      <a:pt x="0" y="4727"/>
                    </a:moveTo>
                    <a:lnTo>
                      <a:pt x="2762" y="23577"/>
                    </a:lnTo>
                    <a:cubicBezTo>
                      <a:pt x="12785" y="22108"/>
                      <a:pt x="22427" y="20464"/>
                      <a:pt x="31416" y="18692"/>
                    </a:cubicBezTo>
                    <a:lnTo>
                      <a:pt x="27733" y="0"/>
                    </a:lnTo>
                    <a:cubicBezTo>
                      <a:pt x="19045" y="1714"/>
                      <a:pt x="9716" y="3304"/>
                      <a:pt x="0" y="4727"/>
                    </a:cubicBezTo>
                    <a:close/>
                  </a:path>
                </a:pathLst>
              </a:custGeom>
              <a:grpFill/>
              <a:ln w="9525" cap="flat">
                <a:noFill/>
                <a:prstDash val="solid"/>
                <a:miter/>
              </a:ln>
            </p:spPr>
            <p:txBody>
              <a:bodyPr rtlCol="0" anchor="ctr"/>
              <a:lstStyle/>
              <a:p>
                <a:endParaRPr lang="fr-FR"/>
              </a:p>
            </p:txBody>
          </p:sp>
          <p:sp>
            <p:nvSpPr>
              <p:cNvPr id="43" name="Forme libre : forme 42">
                <a:extLst>
                  <a:ext uri="{FF2B5EF4-FFF2-40B4-BE49-F238E27FC236}">
                    <a16:creationId xmlns:a16="http://schemas.microsoft.com/office/drawing/2014/main" id="{35B5DDBB-4155-2D18-DFD3-B73464BD032E}"/>
                  </a:ext>
                </a:extLst>
              </p:cNvPr>
              <p:cNvSpPr/>
              <p:nvPr/>
            </p:nvSpPr>
            <p:spPr>
              <a:xfrm>
                <a:off x="6118799" y="3503125"/>
                <a:ext cx="33657" cy="28028"/>
              </a:xfrm>
              <a:custGeom>
                <a:avLst/>
                <a:gdLst>
                  <a:gd name="connsiteX0" fmla="*/ 0 w 33657"/>
                  <a:gd name="connsiteY0" fmla="*/ 17265 h 28028"/>
                  <a:gd name="connsiteX1" fmla="*/ 27686 w 33657"/>
                  <a:gd name="connsiteY1" fmla="*/ 28028 h 28028"/>
                  <a:gd name="connsiteX2" fmla="*/ 33658 w 33657"/>
                  <a:gd name="connsiteY2" fmla="*/ 9941 h 28028"/>
                  <a:gd name="connsiteX3" fmla="*/ 8035 w 33657"/>
                  <a:gd name="connsiteY3" fmla="*/ 0 h 28028"/>
                </a:gdLst>
                <a:ahLst/>
                <a:cxnLst>
                  <a:cxn ang="0">
                    <a:pos x="connsiteX0" y="connsiteY0"/>
                  </a:cxn>
                  <a:cxn ang="0">
                    <a:pos x="connsiteX1" y="connsiteY1"/>
                  </a:cxn>
                  <a:cxn ang="0">
                    <a:pos x="connsiteX2" y="connsiteY2"/>
                  </a:cxn>
                  <a:cxn ang="0">
                    <a:pos x="connsiteX3" y="connsiteY3"/>
                  </a:cxn>
                </a:cxnLst>
                <a:rect l="l" t="t" r="r" b="b"/>
                <a:pathLst>
                  <a:path w="33657" h="28028">
                    <a:moveTo>
                      <a:pt x="0" y="17265"/>
                    </a:moveTo>
                    <a:cubicBezTo>
                      <a:pt x="9011" y="21390"/>
                      <a:pt x="18256" y="24984"/>
                      <a:pt x="27686" y="28028"/>
                    </a:cubicBezTo>
                    <a:lnTo>
                      <a:pt x="33658" y="9941"/>
                    </a:lnTo>
                    <a:cubicBezTo>
                      <a:pt x="24931" y="7128"/>
                      <a:pt x="16376" y="3808"/>
                      <a:pt x="8035" y="0"/>
                    </a:cubicBezTo>
                    <a:close/>
                  </a:path>
                </a:pathLst>
              </a:custGeom>
              <a:grpFill/>
              <a:ln w="9525"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09C54580-688E-1693-514B-70D1C67D20C9}"/>
                  </a:ext>
                </a:extLst>
              </p:cNvPr>
              <p:cNvSpPr/>
              <p:nvPr/>
            </p:nvSpPr>
            <p:spPr>
              <a:xfrm>
                <a:off x="6113310" y="3739514"/>
                <a:ext cx="29491" cy="20393"/>
              </a:xfrm>
              <a:custGeom>
                <a:avLst/>
                <a:gdLst>
                  <a:gd name="connsiteX0" fmla="*/ 29491 w 29491"/>
                  <a:gd name="connsiteY0" fmla="*/ 19021 h 20393"/>
                  <a:gd name="connsiteX1" fmla="*/ 28393 w 29491"/>
                  <a:gd name="connsiteY1" fmla="*/ 0 h 20393"/>
                  <a:gd name="connsiteX2" fmla="*/ 0 w 29491"/>
                  <a:gd name="connsiteY2" fmla="*/ 1358 h 20393"/>
                  <a:gd name="connsiteX3" fmla="*/ 744 w 29491"/>
                  <a:gd name="connsiteY3" fmla="*/ 20394 h 20393"/>
                  <a:gd name="connsiteX4" fmla="*/ 29491 w 29491"/>
                  <a:gd name="connsiteY4" fmla="*/ 19021 h 2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1" h="20393">
                    <a:moveTo>
                      <a:pt x="29491" y="19021"/>
                    </a:moveTo>
                    <a:lnTo>
                      <a:pt x="28393" y="0"/>
                    </a:lnTo>
                    <a:cubicBezTo>
                      <a:pt x="18943" y="544"/>
                      <a:pt x="9459" y="991"/>
                      <a:pt x="0" y="1358"/>
                    </a:cubicBezTo>
                    <a:lnTo>
                      <a:pt x="744" y="20394"/>
                    </a:lnTo>
                    <a:cubicBezTo>
                      <a:pt x="10312" y="20026"/>
                      <a:pt x="19920" y="19575"/>
                      <a:pt x="29491" y="19021"/>
                    </a:cubicBezTo>
                    <a:close/>
                  </a:path>
                </a:pathLst>
              </a:custGeom>
              <a:grpFill/>
              <a:ln w="9525"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91A10DEB-2109-C9AF-1EDC-A6F2DC335388}"/>
                  </a:ext>
                </a:extLst>
              </p:cNvPr>
              <p:cNvSpPr/>
              <p:nvPr/>
            </p:nvSpPr>
            <p:spPr>
              <a:xfrm>
                <a:off x="6151225" y="3356457"/>
                <a:ext cx="33044" cy="26699"/>
              </a:xfrm>
              <a:custGeom>
                <a:avLst/>
                <a:gdLst>
                  <a:gd name="connsiteX0" fmla="*/ 0 w 33044"/>
                  <a:gd name="connsiteY0" fmla="*/ 8774 h 26699"/>
                  <a:gd name="connsiteX1" fmla="*/ 6455 w 33044"/>
                  <a:gd name="connsiteY1" fmla="*/ 26700 h 26699"/>
                  <a:gd name="connsiteX2" fmla="*/ 33044 w 33044"/>
                  <a:gd name="connsiteY2" fmla="*/ 18383 h 26699"/>
                  <a:gd name="connsiteX3" fmla="*/ 28049 w 33044"/>
                  <a:gd name="connsiteY3" fmla="*/ 0 h 26699"/>
                  <a:gd name="connsiteX4" fmla="*/ 0 w 33044"/>
                  <a:gd name="connsiteY4" fmla="*/ 8774 h 2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4" h="26699">
                    <a:moveTo>
                      <a:pt x="0" y="8774"/>
                    </a:moveTo>
                    <a:lnTo>
                      <a:pt x="6455" y="26700"/>
                    </a:lnTo>
                    <a:cubicBezTo>
                      <a:pt x="14647" y="23747"/>
                      <a:pt x="23593" y="20948"/>
                      <a:pt x="33044" y="18383"/>
                    </a:cubicBezTo>
                    <a:lnTo>
                      <a:pt x="28049" y="0"/>
                    </a:lnTo>
                    <a:cubicBezTo>
                      <a:pt x="18110" y="2698"/>
                      <a:pt x="8673" y="5652"/>
                      <a:pt x="0" y="8774"/>
                    </a:cubicBezTo>
                    <a:close/>
                  </a:path>
                </a:pathLst>
              </a:custGeom>
              <a:grpFill/>
              <a:ln w="9525"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328CE2F6-C54A-2DC4-8A0C-6BFD96EE2610}"/>
                  </a:ext>
                </a:extLst>
              </p:cNvPr>
              <p:cNvSpPr/>
              <p:nvPr/>
            </p:nvSpPr>
            <p:spPr>
              <a:xfrm>
                <a:off x="6170033" y="3734928"/>
                <a:ext cx="30272" cy="21644"/>
              </a:xfrm>
              <a:custGeom>
                <a:avLst/>
                <a:gdLst>
                  <a:gd name="connsiteX0" fmla="*/ 1525 w 30272"/>
                  <a:gd name="connsiteY0" fmla="*/ 21645 h 21644"/>
                  <a:gd name="connsiteX1" fmla="*/ 30272 w 30272"/>
                  <a:gd name="connsiteY1" fmla="*/ 18939 h 21644"/>
                  <a:gd name="connsiteX2" fmla="*/ 28207 w 30272"/>
                  <a:gd name="connsiteY2" fmla="*/ 0 h 21644"/>
                  <a:gd name="connsiteX3" fmla="*/ 0 w 30272"/>
                  <a:gd name="connsiteY3" fmla="*/ 2656 h 21644"/>
                </a:gdLst>
                <a:ahLst/>
                <a:cxnLst>
                  <a:cxn ang="0">
                    <a:pos x="connsiteX0" y="connsiteY0"/>
                  </a:cxn>
                  <a:cxn ang="0">
                    <a:pos x="connsiteX1" y="connsiteY1"/>
                  </a:cxn>
                  <a:cxn ang="0">
                    <a:pos x="connsiteX2" y="connsiteY2"/>
                  </a:cxn>
                  <a:cxn ang="0">
                    <a:pos x="connsiteX3" y="connsiteY3"/>
                  </a:cxn>
                </a:cxnLst>
                <a:rect l="l" t="t" r="r" b="b"/>
                <a:pathLst>
                  <a:path w="30272" h="21644">
                    <a:moveTo>
                      <a:pt x="1525" y="21645"/>
                    </a:moveTo>
                    <a:cubicBezTo>
                      <a:pt x="11227" y="20866"/>
                      <a:pt x="20831" y="19968"/>
                      <a:pt x="30272" y="18939"/>
                    </a:cubicBezTo>
                    <a:lnTo>
                      <a:pt x="28207" y="0"/>
                    </a:lnTo>
                    <a:cubicBezTo>
                      <a:pt x="18942" y="1012"/>
                      <a:pt x="9515" y="1891"/>
                      <a:pt x="0" y="2656"/>
                    </a:cubicBezTo>
                    <a:close/>
                  </a:path>
                </a:pathLst>
              </a:custGeom>
              <a:grpFill/>
              <a:ln w="9525"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297C0EC1-A6DB-D682-7656-A3DBA111E987}"/>
                  </a:ext>
                </a:extLst>
              </p:cNvPr>
              <p:cNvSpPr/>
              <p:nvPr/>
            </p:nvSpPr>
            <p:spPr>
              <a:xfrm>
                <a:off x="6229977" y="3535224"/>
                <a:ext cx="32746" cy="26046"/>
              </a:xfrm>
              <a:custGeom>
                <a:avLst/>
                <a:gdLst>
                  <a:gd name="connsiteX0" fmla="*/ 4828 w 32746"/>
                  <a:gd name="connsiteY0" fmla="*/ 0 h 26046"/>
                  <a:gd name="connsiteX1" fmla="*/ 0 w 32746"/>
                  <a:gd name="connsiteY1" fmla="*/ 18426 h 26046"/>
                  <a:gd name="connsiteX2" fmla="*/ 27221 w 32746"/>
                  <a:gd name="connsiteY2" fmla="*/ 26046 h 26046"/>
                  <a:gd name="connsiteX3" fmla="*/ 32746 w 32746"/>
                  <a:gd name="connsiteY3" fmla="*/ 7814 h 26046"/>
                  <a:gd name="connsiteX4" fmla="*/ 4828 w 32746"/>
                  <a:gd name="connsiteY4" fmla="*/ 0 h 2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6" h="26046">
                    <a:moveTo>
                      <a:pt x="4828" y="0"/>
                    </a:moveTo>
                    <a:lnTo>
                      <a:pt x="0" y="18426"/>
                    </a:lnTo>
                    <a:cubicBezTo>
                      <a:pt x="9176" y="20831"/>
                      <a:pt x="18297" y="23338"/>
                      <a:pt x="27221" y="26046"/>
                    </a:cubicBezTo>
                    <a:lnTo>
                      <a:pt x="32746" y="7814"/>
                    </a:lnTo>
                    <a:cubicBezTo>
                      <a:pt x="23599" y="5037"/>
                      <a:pt x="14236" y="2465"/>
                      <a:pt x="4828" y="0"/>
                    </a:cubicBezTo>
                    <a:close/>
                  </a:path>
                </a:pathLst>
              </a:custGeom>
              <a:grpFill/>
              <a:ln w="9525"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7780D4FD-9900-6D3A-2E2F-4278D43C156E}"/>
                  </a:ext>
                </a:extLst>
              </p:cNvPr>
              <p:cNvSpPr/>
              <p:nvPr/>
            </p:nvSpPr>
            <p:spPr>
              <a:xfrm>
                <a:off x="5812910" y="3454849"/>
                <a:ext cx="104604" cy="104603"/>
              </a:xfrm>
              <a:custGeom>
                <a:avLst/>
                <a:gdLst>
                  <a:gd name="connsiteX0" fmla="*/ 1 w 104604"/>
                  <a:gd name="connsiteY0" fmla="*/ 52300 h 104603"/>
                  <a:gd name="connsiteX1" fmla="*/ 52301 w 104604"/>
                  <a:gd name="connsiteY1" fmla="*/ 104604 h 104603"/>
                  <a:gd name="connsiteX2" fmla="*/ 104604 w 104604"/>
                  <a:gd name="connsiteY2" fmla="*/ 52304 h 104603"/>
                  <a:gd name="connsiteX3" fmla="*/ 52304 w 104604"/>
                  <a:gd name="connsiteY3" fmla="*/ 0 h 104603"/>
                  <a:gd name="connsiteX4" fmla="*/ 52299 w 104604"/>
                  <a:gd name="connsiteY4" fmla="*/ 0 h 104603"/>
                  <a:gd name="connsiteX5" fmla="*/ 1 w 104604"/>
                  <a:gd name="connsiteY5" fmla="*/ 51869 h 104603"/>
                  <a:gd name="connsiteX6" fmla="*/ 1 w 104604"/>
                  <a:gd name="connsiteY6" fmla="*/ 52300 h 104603"/>
                  <a:gd name="connsiteX7" fmla="*/ 85553 w 104604"/>
                  <a:gd name="connsiteY7" fmla="*/ 52300 h 104603"/>
                  <a:gd name="connsiteX8" fmla="*/ 52303 w 104604"/>
                  <a:gd name="connsiteY8" fmla="*/ 85554 h 104603"/>
                  <a:gd name="connsiteX9" fmla="*/ 19050 w 104604"/>
                  <a:gd name="connsiteY9" fmla="*/ 52304 h 104603"/>
                  <a:gd name="connsiteX10" fmla="*/ 52300 w 104604"/>
                  <a:gd name="connsiteY10" fmla="*/ 19050 h 104603"/>
                  <a:gd name="connsiteX11" fmla="*/ 52302 w 104604"/>
                  <a:gd name="connsiteY11" fmla="*/ 19050 h 104603"/>
                  <a:gd name="connsiteX12" fmla="*/ 85553 w 104604"/>
                  <a:gd name="connsiteY12" fmla="*/ 51592 h 104603"/>
                  <a:gd name="connsiteX13" fmla="*/ 85553 w 104604"/>
                  <a:gd name="connsiteY13" fmla="*/ 52300 h 10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04" h="104603">
                    <a:moveTo>
                      <a:pt x="1" y="52300"/>
                    </a:moveTo>
                    <a:cubicBezTo>
                      <a:pt x="0" y="81186"/>
                      <a:pt x="23415" y="104603"/>
                      <a:pt x="52301" y="104604"/>
                    </a:cubicBezTo>
                    <a:cubicBezTo>
                      <a:pt x="81186" y="104605"/>
                      <a:pt x="104603" y="81190"/>
                      <a:pt x="104604" y="52304"/>
                    </a:cubicBezTo>
                    <a:cubicBezTo>
                      <a:pt x="104605" y="23419"/>
                      <a:pt x="81190" y="1"/>
                      <a:pt x="52304" y="0"/>
                    </a:cubicBezTo>
                    <a:cubicBezTo>
                      <a:pt x="52302" y="0"/>
                      <a:pt x="52301" y="0"/>
                      <a:pt x="52299" y="0"/>
                    </a:cubicBezTo>
                    <a:cubicBezTo>
                      <a:pt x="23534" y="-118"/>
                      <a:pt x="120" y="23104"/>
                      <a:pt x="1" y="51869"/>
                    </a:cubicBezTo>
                    <a:cubicBezTo>
                      <a:pt x="0" y="52013"/>
                      <a:pt x="0" y="52156"/>
                      <a:pt x="1" y="52300"/>
                    </a:cubicBezTo>
                    <a:close/>
                    <a:moveTo>
                      <a:pt x="85553" y="52300"/>
                    </a:moveTo>
                    <a:cubicBezTo>
                      <a:pt x="85554" y="70665"/>
                      <a:pt x="70668" y="85553"/>
                      <a:pt x="52303" y="85554"/>
                    </a:cubicBezTo>
                    <a:cubicBezTo>
                      <a:pt x="33939" y="85555"/>
                      <a:pt x="19051" y="70668"/>
                      <a:pt x="19050" y="52304"/>
                    </a:cubicBezTo>
                    <a:cubicBezTo>
                      <a:pt x="19049" y="33940"/>
                      <a:pt x="33935" y="19051"/>
                      <a:pt x="52300" y="19050"/>
                    </a:cubicBezTo>
                    <a:cubicBezTo>
                      <a:pt x="52301" y="19050"/>
                      <a:pt x="52301" y="19050"/>
                      <a:pt x="52302" y="19050"/>
                    </a:cubicBezTo>
                    <a:cubicBezTo>
                      <a:pt x="70470" y="18854"/>
                      <a:pt x="85357" y="33424"/>
                      <a:pt x="85553" y="51592"/>
                    </a:cubicBezTo>
                    <a:cubicBezTo>
                      <a:pt x="85556" y="51828"/>
                      <a:pt x="85556" y="52064"/>
                      <a:pt x="85553" y="52300"/>
                    </a:cubicBezTo>
                    <a:close/>
                  </a:path>
                </a:pathLst>
              </a:custGeom>
              <a:grpFill/>
              <a:ln w="9525" cap="flat">
                <a:noFill/>
                <a:prstDash val="solid"/>
                <a:miter/>
              </a:ln>
            </p:spPr>
            <p:txBody>
              <a:bodyPr rtlCol="0" anchor="ctr"/>
              <a:lstStyle/>
              <a:p>
                <a:endParaRPr lang="fr-FR"/>
              </a:p>
            </p:txBody>
          </p:sp>
        </p:grpSp>
        <p:grpSp>
          <p:nvGrpSpPr>
            <p:cNvPr id="24" name="Groupe 23">
              <a:extLst>
                <a:ext uri="{FF2B5EF4-FFF2-40B4-BE49-F238E27FC236}">
                  <a16:creationId xmlns:a16="http://schemas.microsoft.com/office/drawing/2014/main" id="{2F40354F-6880-C941-B29A-BDB167B702AE}"/>
                </a:ext>
              </a:extLst>
            </p:cNvPr>
            <p:cNvGrpSpPr/>
            <p:nvPr/>
          </p:nvGrpSpPr>
          <p:grpSpPr>
            <a:xfrm rot="20265906" flipH="1">
              <a:off x="6286904" y="3084079"/>
              <a:ext cx="220860" cy="236489"/>
              <a:chOff x="6220830" y="2962227"/>
              <a:chExt cx="220860" cy="236489"/>
            </a:xfrm>
            <a:grpFill/>
          </p:grpSpPr>
          <p:sp>
            <p:nvSpPr>
              <p:cNvPr id="25" name="Forme libre : forme 24">
                <a:extLst>
                  <a:ext uri="{FF2B5EF4-FFF2-40B4-BE49-F238E27FC236}">
                    <a16:creationId xmlns:a16="http://schemas.microsoft.com/office/drawing/2014/main" id="{505E95AF-7417-3E14-4C93-814C0A9C1C39}"/>
                  </a:ext>
                </a:extLst>
              </p:cNvPr>
              <p:cNvSpPr/>
              <p:nvPr/>
            </p:nvSpPr>
            <p:spPr>
              <a:xfrm>
                <a:off x="6220830" y="2962227"/>
                <a:ext cx="196639" cy="198348"/>
              </a:xfrm>
              <a:custGeom>
                <a:avLst/>
                <a:gdLst>
                  <a:gd name="connsiteX0" fmla="*/ 389668 w 389667"/>
                  <a:gd name="connsiteY0" fmla="*/ 259802 h 354308"/>
                  <a:gd name="connsiteX1" fmla="*/ 284512 w 389667"/>
                  <a:gd name="connsiteY1" fmla="*/ 3170 h 354308"/>
                  <a:gd name="connsiteX2" fmla="*/ 260423 w 389667"/>
                  <a:gd name="connsiteY2" fmla="*/ 36 h 354308"/>
                  <a:gd name="connsiteX3" fmla="*/ 199606 w 389667"/>
                  <a:gd name="connsiteY3" fmla="*/ 13266 h 354308"/>
                  <a:gd name="connsiteX4" fmla="*/ 0 w 389667"/>
                  <a:gd name="connsiteY4" fmla="*/ 96581 h 354308"/>
                  <a:gd name="connsiteX5" fmla="*/ 105223 w 389667"/>
                  <a:gd name="connsiteY5" fmla="*/ 353356 h 354308"/>
                  <a:gd name="connsiteX6" fmla="*/ 123053 w 389667"/>
                  <a:gd name="connsiteY6" fmla="*/ 354309 h 354308"/>
                  <a:gd name="connsiteX7" fmla="*/ 304829 w 389667"/>
                  <a:gd name="connsiteY7" fmla="*/ 270013 h 354308"/>
                  <a:gd name="connsiteX8" fmla="*/ 365893 w 389667"/>
                  <a:gd name="connsiteY8" fmla="*/ 256678 h 354308"/>
                  <a:gd name="connsiteX9" fmla="*/ 389668 w 389667"/>
                  <a:gd name="connsiteY9" fmla="*/ 259802 h 354308"/>
                  <a:gd name="connsiteX10" fmla="*/ 99679 w 389667"/>
                  <a:gd name="connsiteY10" fmla="*/ 264479 h 354308"/>
                  <a:gd name="connsiteX11" fmla="*/ 72171 w 389667"/>
                  <a:gd name="connsiteY11" fmla="*/ 197356 h 354308"/>
                  <a:gd name="connsiteX12" fmla="*/ 122492 w 389667"/>
                  <a:gd name="connsiteY12" fmla="*/ 180697 h 354308"/>
                  <a:gd name="connsiteX13" fmla="*/ 149447 w 389667"/>
                  <a:gd name="connsiteY13" fmla="*/ 247086 h 354308"/>
                  <a:gd name="connsiteX14" fmla="*/ 140579 w 389667"/>
                  <a:gd name="connsiteY14" fmla="*/ 251067 h 354308"/>
                  <a:gd name="connsiteX15" fmla="*/ 99679 w 389667"/>
                  <a:gd name="connsiteY15" fmla="*/ 264479 h 354308"/>
                  <a:gd name="connsiteX16" fmla="*/ 293989 w 389667"/>
                  <a:gd name="connsiteY16" fmla="*/ 243600 h 354308"/>
                  <a:gd name="connsiteX17" fmla="*/ 291856 w 389667"/>
                  <a:gd name="connsiteY17" fmla="*/ 244552 h 354308"/>
                  <a:gd name="connsiteX18" fmla="*/ 265776 w 389667"/>
                  <a:gd name="connsiteY18" fmla="*/ 180925 h 354308"/>
                  <a:gd name="connsiteX19" fmla="*/ 215370 w 389667"/>
                  <a:gd name="connsiteY19" fmla="*/ 209967 h 354308"/>
                  <a:gd name="connsiteX20" fmla="*/ 208074 w 389667"/>
                  <a:gd name="connsiteY20" fmla="*/ 214625 h 354308"/>
                  <a:gd name="connsiteX21" fmla="*/ 234115 w 389667"/>
                  <a:gd name="connsiteY21" fmla="*/ 278166 h 354308"/>
                  <a:gd name="connsiteX22" fmla="*/ 228829 w 389667"/>
                  <a:gd name="connsiteY22" fmla="*/ 281766 h 354308"/>
                  <a:gd name="connsiteX23" fmla="*/ 176975 w 389667"/>
                  <a:gd name="connsiteY23" fmla="*/ 313256 h 354308"/>
                  <a:gd name="connsiteX24" fmla="*/ 149933 w 389667"/>
                  <a:gd name="connsiteY24" fmla="*/ 247315 h 354308"/>
                  <a:gd name="connsiteX25" fmla="*/ 208036 w 389667"/>
                  <a:gd name="connsiteY25" fmla="*/ 214672 h 354308"/>
                  <a:gd name="connsiteX26" fmla="*/ 180413 w 389667"/>
                  <a:gd name="connsiteY26" fmla="*/ 147359 h 354308"/>
                  <a:gd name="connsiteX27" fmla="*/ 178308 w 389667"/>
                  <a:gd name="connsiteY27" fmla="*/ 148712 h 354308"/>
                  <a:gd name="connsiteX28" fmla="*/ 122472 w 389667"/>
                  <a:gd name="connsiteY28" fmla="*/ 180487 h 354308"/>
                  <a:gd name="connsiteX29" fmla="*/ 92173 w 389667"/>
                  <a:gd name="connsiteY29" fmla="*/ 106545 h 354308"/>
                  <a:gd name="connsiteX30" fmla="*/ 150657 w 389667"/>
                  <a:gd name="connsiteY30" fmla="*/ 74750 h 354308"/>
                  <a:gd name="connsiteX31" fmla="*/ 180413 w 389667"/>
                  <a:gd name="connsiteY31" fmla="*/ 147359 h 354308"/>
                  <a:gd name="connsiteX32" fmla="*/ 238411 w 389667"/>
                  <a:gd name="connsiteY32" fmla="*/ 114384 h 354308"/>
                  <a:gd name="connsiteX33" fmla="*/ 208217 w 389667"/>
                  <a:gd name="connsiteY33" fmla="*/ 40698 h 354308"/>
                  <a:gd name="connsiteX34" fmla="*/ 210360 w 389667"/>
                  <a:gd name="connsiteY34" fmla="*/ 39746 h 354308"/>
                  <a:gd name="connsiteX35" fmla="*/ 260347 w 389667"/>
                  <a:gd name="connsiteY35" fmla="*/ 28659 h 354308"/>
                  <a:gd name="connsiteX36" fmla="*/ 264014 w 389667"/>
                  <a:gd name="connsiteY36" fmla="*/ 28735 h 354308"/>
                  <a:gd name="connsiteX37" fmla="*/ 292046 w 389667"/>
                  <a:gd name="connsiteY37" fmla="*/ 97143 h 354308"/>
                  <a:gd name="connsiteX38" fmla="*/ 247802 w 389667"/>
                  <a:gd name="connsiteY38" fmla="*/ 110335 h 354308"/>
                  <a:gd name="connsiteX39" fmla="*/ 238411 w 389667"/>
                  <a:gd name="connsiteY39" fmla="*/ 114422 h 354308"/>
                  <a:gd name="connsiteX40" fmla="*/ 265700 w 389667"/>
                  <a:gd name="connsiteY40" fmla="*/ 181011 h 354308"/>
                  <a:gd name="connsiteX41" fmla="*/ 275006 w 389667"/>
                  <a:gd name="connsiteY41" fmla="*/ 176725 h 354308"/>
                  <a:gd name="connsiteX42" fmla="*/ 319773 w 389667"/>
                  <a:gd name="connsiteY42" fmla="*/ 164790 h 354308"/>
                  <a:gd name="connsiteX43" fmla="*/ 346272 w 389667"/>
                  <a:gd name="connsiteY43" fmla="*/ 229446 h 354308"/>
                  <a:gd name="connsiteX44" fmla="*/ 293989 w 389667"/>
                  <a:gd name="connsiteY44" fmla="*/ 243600 h 35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9667" h="354308">
                    <a:moveTo>
                      <a:pt x="389668" y="259802"/>
                    </a:moveTo>
                    <a:lnTo>
                      <a:pt x="284512" y="3170"/>
                    </a:lnTo>
                    <a:cubicBezTo>
                      <a:pt x="276701" y="844"/>
                      <a:pt x="268569" y="-215"/>
                      <a:pt x="260423" y="36"/>
                    </a:cubicBezTo>
                    <a:cubicBezTo>
                      <a:pt x="239483" y="446"/>
                      <a:pt x="218825" y="4940"/>
                      <a:pt x="199606" y="13266"/>
                    </a:cubicBezTo>
                    <a:cubicBezTo>
                      <a:pt x="135598" y="39489"/>
                      <a:pt x="107213" y="91666"/>
                      <a:pt x="0" y="96581"/>
                    </a:cubicBezTo>
                    <a:lnTo>
                      <a:pt x="105223" y="353356"/>
                    </a:lnTo>
                    <a:cubicBezTo>
                      <a:pt x="111144" y="353995"/>
                      <a:pt x="117097" y="354313"/>
                      <a:pt x="123053" y="354309"/>
                    </a:cubicBezTo>
                    <a:cubicBezTo>
                      <a:pt x="202301" y="354309"/>
                      <a:pt x="245154" y="294463"/>
                      <a:pt x="304829" y="270013"/>
                    </a:cubicBezTo>
                    <a:cubicBezTo>
                      <a:pt x="324121" y="261635"/>
                      <a:pt x="344864" y="257106"/>
                      <a:pt x="365893" y="256678"/>
                    </a:cubicBezTo>
                    <a:cubicBezTo>
                      <a:pt x="373933" y="256452"/>
                      <a:pt x="381958" y="257507"/>
                      <a:pt x="389668" y="259802"/>
                    </a:cubicBezTo>
                    <a:close/>
                    <a:moveTo>
                      <a:pt x="99679" y="264479"/>
                    </a:moveTo>
                    <a:lnTo>
                      <a:pt x="72171" y="197356"/>
                    </a:lnTo>
                    <a:cubicBezTo>
                      <a:pt x="89485" y="193591"/>
                      <a:pt x="106351" y="188006"/>
                      <a:pt x="122492" y="180697"/>
                    </a:cubicBezTo>
                    <a:lnTo>
                      <a:pt x="149447" y="247086"/>
                    </a:lnTo>
                    <a:cubicBezTo>
                      <a:pt x="146495" y="248419"/>
                      <a:pt x="143675" y="249801"/>
                      <a:pt x="140579" y="251067"/>
                    </a:cubicBezTo>
                    <a:cubicBezTo>
                      <a:pt x="127273" y="256480"/>
                      <a:pt x="113607" y="260962"/>
                      <a:pt x="99679" y="264479"/>
                    </a:cubicBezTo>
                    <a:close/>
                    <a:moveTo>
                      <a:pt x="293989" y="243600"/>
                    </a:moveTo>
                    <a:cubicBezTo>
                      <a:pt x="293256" y="243905"/>
                      <a:pt x="292579" y="244295"/>
                      <a:pt x="291856" y="244552"/>
                    </a:cubicBezTo>
                    <a:lnTo>
                      <a:pt x="265776" y="180925"/>
                    </a:lnTo>
                    <a:cubicBezTo>
                      <a:pt x="248351" y="189483"/>
                      <a:pt x="231513" y="199185"/>
                      <a:pt x="215370" y="209967"/>
                    </a:cubicBezTo>
                    <a:lnTo>
                      <a:pt x="208074" y="214625"/>
                    </a:lnTo>
                    <a:lnTo>
                      <a:pt x="234115" y="278166"/>
                    </a:lnTo>
                    <a:cubicBezTo>
                      <a:pt x="232362" y="279366"/>
                      <a:pt x="230572" y="280566"/>
                      <a:pt x="228829" y="281766"/>
                    </a:cubicBezTo>
                    <a:cubicBezTo>
                      <a:pt x="212487" y="293742"/>
                      <a:pt x="195137" y="304279"/>
                      <a:pt x="176975" y="313256"/>
                    </a:cubicBezTo>
                    <a:lnTo>
                      <a:pt x="149933" y="247315"/>
                    </a:lnTo>
                    <a:cubicBezTo>
                      <a:pt x="170074" y="237872"/>
                      <a:pt x="189494" y="226962"/>
                      <a:pt x="208036" y="214672"/>
                    </a:cubicBezTo>
                    <a:lnTo>
                      <a:pt x="180413" y="147359"/>
                    </a:lnTo>
                    <a:lnTo>
                      <a:pt x="178308" y="148712"/>
                    </a:lnTo>
                    <a:cubicBezTo>
                      <a:pt x="160478" y="160623"/>
                      <a:pt x="141819" y="171241"/>
                      <a:pt x="122472" y="180487"/>
                    </a:cubicBezTo>
                    <a:lnTo>
                      <a:pt x="92173" y="106545"/>
                    </a:lnTo>
                    <a:cubicBezTo>
                      <a:pt x="112729" y="98026"/>
                      <a:pt x="132332" y="87370"/>
                      <a:pt x="150657" y="74750"/>
                    </a:cubicBezTo>
                    <a:lnTo>
                      <a:pt x="180413" y="147359"/>
                    </a:lnTo>
                    <a:cubicBezTo>
                      <a:pt x="198925" y="134982"/>
                      <a:pt x="218308" y="123962"/>
                      <a:pt x="238411" y="114384"/>
                    </a:cubicBezTo>
                    <a:lnTo>
                      <a:pt x="208217" y="40698"/>
                    </a:lnTo>
                    <a:cubicBezTo>
                      <a:pt x="208950" y="40393"/>
                      <a:pt x="209626" y="40012"/>
                      <a:pt x="210360" y="39746"/>
                    </a:cubicBezTo>
                    <a:cubicBezTo>
                      <a:pt x="226148" y="32851"/>
                      <a:pt x="243124" y="29085"/>
                      <a:pt x="260347" y="28659"/>
                    </a:cubicBezTo>
                    <a:cubicBezTo>
                      <a:pt x="261652" y="28659"/>
                      <a:pt x="262871" y="28659"/>
                      <a:pt x="264014" y="28735"/>
                    </a:cubicBezTo>
                    <a:lnTo>
                      <a:pt x="292046" y="97143"/>
                    </a:lnTo>
                    <a:cubicBezTo>
                      <a:pt x="276886" y="100017"/>
                      <a:pt x="262060" y="104438"/>
                      <a:pt x="247802" y="110335"/>
                    </a:cubicBezTo>
                    <a:cubicBezTo>
                      <a:pt x="244590" y="111650"/>
                      <a:pt x="241459" y="113012"/>
                      <a:pt x="238411" y="114422"/>
                    </a:cubicBezTo>
                    <a:lnTo>
                      <a:pt x="265700" y="181011"/>
                    </a:lnTo>
                    <a:cubicBezTo>
                      <a:pt x="268776" y="179554"/>
                      <a:pt x="271796" y="178039"/>
                      <a:pt x="275006" y="176725"/>
                    </a:cubicBezTo>
                    <a:cubicBezTo>
                      <a:pt x="289291" y="170658"/>
                      <a:pt x="304363" y="166640"/>
                      <a:pt x="319773" y="164790"/>
                    </a:cubicBezTo>
                    <a:lnTo>
                      <a:pt x="346272" y="229446"/>
                    </a:lnTo>
                    <a:cubicBezTo>
                      <a:pt x="328295" y="231833"/>
                      <a:pt x="310715" y="236592"/>
                      <a:pt x="293989" y="243600"/>
                    </a:cubicBezTo>
                    <a:close/>
                  </a:path>
                </a:pathLst>
              </a:custGeom>
              <a:grpFill/>
              <a:ln w="9525" cap="flat">
                <a:noFill/>
                <a:prstDash val="solid"/>
                <a:miter/>
              </a:ln>
            </p:spPr>
            <p:txBody>
              <a:bodyPr rtlCol="0" anchor="ctr"/>
              <a:lstStyle/>
              <a:p>
                <a:endParaRPr lang="fr-FR"/>
              </a:p>
            </p:txBody>
          </p:sp>
          <p:cxnSp>
            <p:nvCxnSpPr>
              <p:cNvPr id="26" name="Connecteur droit 25">
                <a:extLst>
                  <a:ext uri="{FF2B5EF4-FFF2-40B4-BE49-F238E27FC236}">
                    <a16:creationId xmlns:a16="http://schemas.microsoft.com/office/drawing/2014/main" id="{A4ED5DC1-DDA5-E6B5-039E-4B598A7F2760}"/>
                  </a:ext>
                </a:extLst>
              </p:cNvPr>
              <p:cNvCxnSpPr>
                <a:cxnSpLocks/>
              </p:cNvCxnSpPr>
              <p:nvPr/>
            </p:nvCxnSpPr>
            <p:spPr>
              <a:xfrm>
                <a:off x="6403182" y="3098841"/>
                <a:ext cx="38508" cy="99875"/>
              </a:xfrm>
              <a:prstGeom prst="line">
                <a:avLst/>
              </a:prstGeom>
              <a:grpFill/>
              <a:ln>
                <a:solidFill>
                  <a:schemeClr val="accent1"/>
                </a:solidFill>
              </a:ln>
            </p:spPr>
            <p:style>
              <a:lnRef idx="2">
                <a:schemeClr val="dk1"/>
              </a:lnRef>
              <a:fillRef idx="0">
                <a:schemeClr val="dk1"/>
              </a:fillRef>
              <a:effectRef idx="1">
                <a:schemeClr val="dk1"/>
              </a:effectRef>
              <a:fontRef idx="minor">
                <a:schemeClr val="tx1"/>
              </a:fontRef>
            </p:style>
          </p:cxnSp>
        </p:grpSp>
      </p:grpSp>
      <p:grpSp>
        <p:nvGrpSpPr>
          <p:cNvPr id="49" name="Groupe 48">
            <a:extLst>
              <a:ext uri="{FF2B5EF4-FFF2-40B4-BE49-F238E27FC236}">
                <a16:creationId xmlns:a16="http://schemas.microsoft.com/office/drawing/2014/main" id="{59F1DB35-2156-C3E9-88A2-F05E1A8BED2E}"/>
              </a:ext>
            </a:extLst>
          </p:cNvPr>
          <p:cNvGrpSpPr/>
          <p:nvPr/>
        </p:nvGrpSpPr>
        <p:grpSpPr>
          <a:xfrm>
            <a:off x="5404273" y="1213377"/>
            <a:ext cx="1265061" cy="832258"/>
            <a:chOff x="547915" y="610828"/>
            <a:chExt cx="1774371" cy="1121229"/>
          </a:xfrm>
          <a:solidFill>
            <a:schemeClr val="tx2"/>
          </a:solidFill>
        </p:grpSpPr>
        <p:pic>
          <p:nvPicPr>
            <p:cNvPr id="50" name="Graphique 49" descr="Femme médecin contour">
              <a:extLst>
                <a:ext uri="{FF2B5EF4-FFF2-40B4-BE49-F238E27FC236}">
                  <a16:creationId xmlns:a16="http://schemas.microsoft.com/office/drawing/2014/main" id="{29078533-E34B-D78C-5E5C-FA7477BE99C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07886" y="610828"/>
              <a:ext cx="914400" cy="914400"/>
            </a:xfrm>
            <a:prstGeom prst="rect">
              <a:avLst/>
            </a:prstGeom>
          </p:spPr>
        </p:pic>
        <p:pic>
          <p:nvPicPr>
            <p:cNvPr id="51" name="Graphique 50" descr="Homme médecin contour">
              <a:extLst>
                <a:ext uri="{FF2B5EF4-FFF2-40B4-BE49-F238E27FC236}">
                  <a16:creationId xmlns:a16="http://schemas.microsoft.com/office/drawing/2014/main" id="{BD74FDE4-6161-0E81-C382-EC0D52C4AC5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7915" y="610828"/>
              <a:ext cx="914400" cy="914400"/>
            </a:xfrm>
            <a:prstGeom prst="rect">
              <a:avLst/>
            </a:prstGeom>
          </p:spPr>
        </p:pic>
        <p:pic>
          <p:nvPicPr>
            <p:cNvPr id="52" name="Graphique 51" descr="Femme médecin avec un remplissage uni">
              <a:extLst>
                <a:ext uri="{FF2B5EF4-FFF2-40B4-BE49-F238E27FC236}">
                  <a16:creationId xmlns:a16="http://schemas.microsoft.com/office/drawing/2014/main" id="{8784C5F2-A3CE-4E14-DEAA-767C61D64CB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1700" y="610828"/>
              <a:ext cx="1121229" cy="1121229"/>
            </a:xfrm>
            <a:prstGeom prst="rect">
              <a:avLst/>
            </a:prstGeom>
          </p:spPr>
        </p:pic>
      </p:grpSp>
      <p:sp>
        <p:nvSpPr>
          <p:cNvPr id="3" name="ZoneTexte 2">
            <a:extLst>
              <a:ext uri="{FF2B5EF4-FFF2-40B4-BE49-F238E27FC236}">
                <a16:creationId xmlns:a16="http://schemas.microsoft.com/office/drawing/2014/main" id="{B3B43EE4-F1FC-265C-D589-E1B221F9B9C2}"/>
              </a:ext>
            </a:extLst>
          </p:cNvPr>
          <p:cNvSpPr txBox="1"/>
          <p:nvPr/>
        </p:nvSpPr>
        <p:spPr>
          <a:xfrm>
            <a:off x="9077156" y="2050109"/>
            <a:ext cx="2136889" cy="1261884"/>
          </a:xfrm>
          <a:prstGeom prst="rect">
            <a:avLst/>
          </a:prstGeom>
          <a:noFill/>
        </p:spPr>
        <p:txBody>
          <a:bodyPr wrap="square" rtlCol="0">
            <a:spAutoFit/>
          </a:bodyPr>
          <a:lstStyle/>
          <a:p>
            <a:pPr algn="ctr"/>
            <a:r>
              <a:rPr lang="en-US" sz="3600" b="1">
                <a:solidFill>
                  <a:schemeClr val="accent1"/>
                </a:solidFill>
                <a:latin typeface="Helvetica" panose="020B0604020202020204" pitchFamily="34" charset="0"/>
                <a:cs typeface="Helvetica" panose="020B0604020202020204" pitchFamily="34" charset="0"/>
              </a:rPr>
              <a:t>100</a:t>
            </a:r>
          </a:p>
          <a:p>
            <a:pPr algn="ctr"/>
            <a:r>
              <a:rPr lang="en-US" sz="2000">
                <a:latin typeface="Helvetica" panose="020B0604020202020204" pitchFamily="34" charset="0"/>
                <a:cs typeface="Helvetica" panose="020B0604020202020204" pitchFamily="34" charset="0"/>
              </a:rPr>
              <a:t>Nouveaux patients en 2025</a:t>
            </a:r>
            <a:endParaRPr lang="fr-FR" sz="2000">
              <a:latin typeface="Helvetica" panose="020B0604020202020204" pitchFamily="34" charset="0"/>
              <a:cs typeface="Helvetica" panose="020B0604020202020204" pitchFamily="34" charset="0"/>
            </a:endParaRPr>
          </a:p>
        </p:txBody>
      </p:sp>
      <p:pic>
        <p:nvPicPr>
          <p:cNvPr id="4" name="Graphique 3" descr="Croissance de l'activité contour">
            <a:extLst>
              <a:ext uri="{FF2B5EF4-FFF2-40B4-BE49-F238E27FC236}">
                <a16:creationId xmlns:a16="http://schemas.microsoft.com/office/drawing/2014/main" id="{A2F812ED-8839-641B-62C6-B7527E41B9E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44127" y="1027127"/>
            <a:ext cx="1002949" cy="1002949"/>
          </a:xfrm>
          <a:prstGeom prst="rect">
            <a:avLst/>
          </a:prstGeom>
        </p:spPr>
      </p:pic>
      <p:sp>
        <p:nvSpPr>
          <p:cNvPr id="16" name="ZoneTexte 15">
            <a:extLst>
              <a:ext uri="{FF2B5EF4-FFF2-40B4-BE49-F238E27FC236}">
                <a16:creationId xmlns:a16="http://schemas.microsoft.com/office/drawing/2014/main" id="{DB71E524-1F4C-25F5-8A64-ABFD16C1DC2B}"/>
              </a:ext>
            </a:extLst>
          </p:cNvPr>
          <p:cNvSpPr txBox="1"/>
          <p:nvPr/>
        </p:nvSpPr>
        <p:spPr>
          <a:xfrm>
            <a:off x="5059495" y="2302810"/>
            <a:ext cx="1993421" cy="707886"/>
          </a:xfrm>
          <a:prstGeom prst="rect">
            <a:avLst/>
          </a:prstGeom>
          <a:noFill/>
        </p:spPr>
        <p:txBody>
          <a:bodyPr wrap="square" rtlCol="0">
            <a:spAutoFit/>
          </a:bodyPr>
          <a:lstStyle/>
          <a:p>
            <a:pPr algn="ctr"/>
            <a:r>
              <a:rPr lang="en-US" sz="2000">
                <a:latin typeface="Helvetica" panose="020B0604020202020204" pitchFamily="34" charset="0"/>
                <a:cs typeface="Helvetica" panose="020B0604020202020204" pitchFamily="34" charset="0"/>
              </a:rPr>
              <a:t>GH 70</a:t>
            </a:r>
          </a:p>
          <a:p>
            <a:pPr algn="ctr"/>
            <a:r>
              <a:rPr lang="en-US" sz="2000">
                <a:latin typeface="Helvetica" panose="020B0604020202020204" pitchFamily="34" charset="0"/>
                <a:cs typeface="Helvetica" panose="020B0604020202020204" pitchFamily="34" charset="0"/>
              </a:rPr>
              <a:t>CHU Besan</a:t>
            </a:r>
            <a:r>
              <a:rPr lang="fr-FR" sz="2000">
                <a:latin typeface="Helvetica" panose="020B0604020202020204" pitchFamily="34" charset="0"/>
                <a:cs typeface="Helvetica" panose="020B0604020202020204" pitchFamily="34" charset="0"/>
              </a:rPr>
              <a:t>ç</a:t>
            </a:r>
            <a:r>
              <a:rPr lang="en-US" sz="2000">
                <a:latin typeface="Helvetica" panose="020B0604020202020204" pitchFamily="34" charset="0"/>
                <a:cs typeface="Helvetica" panose="020B0604020202020204" pitchFamily="34" charset="0"/>
              </a:rPr>
              <a:t>on</a:t>
            </a:r>
            <a:endParaRPr lang="fr-FR" sz="2000">
              <a:latin typeface="Helvetica" panose="020B0604020202020204" pitchFamily="34" charset="0"/>
              <a:cs typeface="Helvetica" panose="020B0604020202020204" pitchFamily="34" charset="0"/>
            </a:endParaRPr>
          </a:p>
        </p:txBody>
      </p:sp>
      <p:pic>
        <p:nvPicPr>
          <p:cNvPr id="5" name="Image 4" descr="Une image contenant texte, Police, Graphique, graphisme&#10;&#10;Description générée automatiquement">
            <a:extLst>
              <a:ext uri="{FF2B5EF4-FFF2-40B4-BE49-F238E27FC236}">
                <a16:creationId xmlns:a16="http://schemas.microsoft.com/office/drawing/2014/main" id="{E91E21AB-9344-485B-39FE-0995318D52B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44972" y="128246"/>
            <a:ext cx="4847028" cy="642776"/>
          </a:xfrm>
          <a:prstGeom prst="rect">
            <a:avLst/>
          </a:prstGeom>
        </p:spPr>
      </p:pic>
      <p:pic>
        <p:nvPicPr>
          <p:cNvPr id="7" name="Image 6">
            <a:extLst>
              <a:ext uri="{FF2B5EF4-FFF2-40B4-BE49-F238E27FC236}">
                <a16:creationId xmlns:a16="http://schemas.microsoft.com/office/drawing/2014/main" id="{09474B26-A4E4-319E-CFE1-187B3114ACE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096000" y="3690526"/>
            <a:ext cx="4795632" cy="2858598"/>
          </a:xfrm>
          <a:prstGeom prst="rect">
            <a:avLst/>
          </a:prstGeom>
        </p:spPr>
      </p:pic>
      <p:pic>
        <p:nvPicPr>
          <p:cNvPr id="8" name="Image 7" descr="Une image contenant carte, texte, atlas&#10;&#10;Le contenu généré par l’IA peut être incorrect.">
            <a:extLst>
              <a:ext uri="{FF2B5EF4-FFF2-40B4-BE49-F238E27FC236}">
                <a16:creationId xmlns:a16="http://schemas.microsoft.com/office/drawing/2014/main" id="{F9AF7FEC-3643-765B-8634-E1A304ABAB3A}"/>
              </a:ext>
            </a:extLst>
          </p:cNvPr>
          <p:cNvPicPr>
            <a:picLocks noChangeAspect="1"/>
          </p:cNvPicPr>
          <p:nvPr/>
        </p:nvPicPr>
        <p:blipFill>
          <a:blip r:embed="rId13"/>
          <a:stretch>
            <a:fillRect/>
          </a:stretch>
        </p:blipFill>
        <p:spPr>
          <a:xfrm>
            <a:off x="1300367" y="3592655"/>
            <a:ext cx="2843007" cy="3061700"/>
          </a:xfrm>
          <a:prstGeom prst="rect">
            <a:avLst/>
          </a:prstGeom>
        </p:spPr>
      </p:pic>
    </p:spTree>
    <p:extLst>
      <p:ext uri="{BB962C8B-B14F-4D97-AF65-F5344CB8AC3E}">
        <p14:creationId xmlns:p14="http://schemas.microsoft.com/office/powerpoint/2010/main" val="323524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01205-3C7A-53B9-93E6-5D8EEE37084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84F63DD-9314-43CB-EA9E-EB6A3B2176AC}"/>
              </a:ext>
            </a:extLst>
          </p:cNvPr>
          <p:cNvSpPr>
            <a:spLocks noGrp="1"/>
          </p:cNvSpPr>
          <p:nvPr>
            <p:ph type="title"/>
          </p:nvPr>
        </p:nvSpPr>
        <p:spPr/>
        <p:txBody>
          <a:bodyPr/>
          <a:lstStyle/>
          <a:p>
            <a:r>
              <a:rPr lang="en-US"/>
              <a:t>Parcours RéPPOP</a:t>
            </a:r>
            <a:endParaRPr lang="fr-FR"/>
          </a:p>
        </p:txBody>
      </p:sp>
      <p:sp>
        <p:nvSpPr>
          <p:cNvPr id="40" name="Rectangle : coins arrondis 39">
            <a:extLst>
              <a:ext uri="{FF2B5EF4-FFF2-40B4-BE49-F238E27FC236}">
                <a16:creationId xmlns:a16="http://schemas.microsoft.com/office/drawing/2014/main" id="{BC65DFD8-2B31-A670-3C91-69F37A5ED574}"/>
              </a:ext>
            </a:extLst>
          </p:cNvPr>
          <p:cNvSpPr/>
          <p:nvPr/>
        </p:nvSpPr>
        <p:spPr>
          <a:xfrm>
            <a:off x="171474" y="1979289"/>
            <a:ext cx="11849051" cy="4580012"/>
          </a:xfrm>
          <a:prstGeom prst="roundRect">
            <a:avLst>
              <a:gd name="adj" fmla="val 9677"/>
            </a:avLst>
          </a:prstGeom>
          <a:noFill/>
          <a:ln>
            <a:solidFill>
              <a:schemeClr val="accent6"/>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ZoneTexte 40">
            <a:extLst>
              <a:ext uri="{FF2B5EF4-FFF2-40B4-BE49-F238E27FC236}">
                <a16:creationId xmlns:a16="http://schemas.microsoft.com/office/drawing/2014/main" id="{AD1E9E9E-9FD1-D828-0990-8DDAB1617C63}"/>
              </a:ext>
            </a:extLst>
          </p:cNvPr>
          <p:cNvSpPr txBox="1"/>
          <p:nvPr/>
        </p:nvSpPr>
        <p:spPr>
          <a:xfrm>
            <a:off x="5124092" y="1791024"/>
            <a:ext cx="1879050" cy="400110"/>
          </a:xfrm>
          <a:prstGeom prst="rect">
            <a:avLst/>
          </a:prstGeom>
          <a:solidFill>
            <a:schemeClr val="bg1"/>
          </a:solidFill>
        </p:spPr>
        <p:txBody>
          <a:bodyPr wrap="square" rtlCol="0">
            <a:spAutoFit/>
          </a:bodyPr>
          <a:lstStyle/>
          <a:p>
            <a:r>
              <a:rPr lang="en-US" sz="2000" b="1">
                <a:solidFill>
                  <a:schemeClr val="accent6"/>
                </a:solidFill>
                <a:latin typeface="Helvetica" panose="020B0604020202020204" pitchFamily="34" charset="0"/>
                <a:cs typeface="Helvetica" panose="020B0604020202020204" pitchFamily="34" charset="0"/>
              </a:rPr>
              <a:t>Les bénéfices</a:t>
            </a:r>
            <a:endParaRPr lang="fr-FR" sz="2000" b="1">
              <a:solidFill>
                <a:schemeClr val="accent6"/>
              </a:solidFill>
              <a:latin typeface="Helvetica" panose="020B0604020202020204" pitchFamily="34" charset="0"/>
              <a:cs typeface="Helvetica" panose="020B0604020202020204" pitchFamily="34" charset="0"/>
            </a:endParaRPr>
          </a:p>
        </p:txBody>
      </p:sp>
      <p:grpSp>
        <p:nvGrpSpPr>
          <p:cNvPr id="42" name="Groupe 41">
            <a:extLst>
              <a:ext uri="{FF2B5EF4-FFF2-40B4-BE49-F238E27FC236}">
                <a16:creationId xmlns:a16="http://schemas.microsoft.com/office/drawing/2014/main" id="{783ED90B-AD4F-C26D-AF43-B3F168D5DAA7}"/>
              </a:ext>
            </a:extLst>
          </p:cNvPr>
          <p:cNvGrpSpPr/>
          <p:nvPr/>
        </p:nvGrpSpPr>
        <p:grpSpPr>
          <a:xfrm>
            <a:off x="376811" y="2257773"/>
            <a:ext cx="468000" cy="396000"/>
            <a:chOff x="4509362" y="2651504"/>
            <a:chExt cx="3047516" cy="2516165"/>
          </a:xfrm>
          <a:solidFill>
            <a:schemeClr val="accent6"/>
          </a:solidFill>
        </p:grpSpPr>
        <p:sp>
          <p:nvSpPr>
            <p:cNvPr id="43" name="Forme libre : forme 42">
              <a:extLst>
                <a:ext uri="{FF2B5EF4-FFF2-40B4-BE49-F238E27FC236}">
                  <a16:creationId xmlns:a16="http://schemas.microsoft.com/office/drawing/2014/main" id="{60ECC0E5-0E2C-5C90-381B-F2D1D189505A}"/>
                </a:ext>
              </a:extLst>
            </p:cNvPr>
            <p:cNvSpPr/>
            <p:nvPr/>
          </p:nvSpPr>
          <p:spPr>
            <a:xfrm rot="648516">
              <a:off x="5912596" y="3029968"/>
              <a:ext cx="64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0A6C0858-997B-608F-480F-4E7330F6632E}"/>
                </a:ext>
              </a:extLst>
            </p:cNvPr>
            <p:cNvSpPr/>
            <p:nvPr/>
          </p:nvSpPr>
          <p:spPr>
            <a:xfrm>
              <a:off x="5605583" y="4318415"/>
              <a:ext cx="828410" cy="82841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F7C771A4-CAD8-8358-B17B-366A745AF0FF}"/>
                </a:ext>
              </a:extLst>
            </p:cNvPr>
            <p:cNvSpPr/>
            <p:nvPr/>
          </p:nvSpPr>
          <p:spPr>
            <a:xfrm>
              <a:off x="4509362" y="3429000"/>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73085F7E-A4C6-B82C-BDCD-6CD0C2CBA032}"/>
                </a:ext>
              </a:extLst>
            </p:cNvPr>
            <p:cNvSpPr/>
            <p:nvPr/>
          </p:nvSpPr>
          <p:spPr>
            <a:xfrm>
              <a:off x="6512878" y="2849504"/>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A01AB374-506C-E623-D30F-287678EEE782}"/>
                </a:ext>
              </a:extLst>
            </p:cNvPr>
            <p:cNvSpPr/>
            <p:nvPr/>
          </p:nvSpPr>
          <p:spPr>
            <a:xfrm>
              <a:off x="5391123" y="2651504"/>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DB87619C-F848-4F00-3336-23AEAC2F4324}"/>
                </a:ext>
              </a:extLst>
            </p:cNvPr>
            <p:cNvSpPr/>
            <p:nvPr/>
          </p:nvSpPr>
          <p:spPr>
            <a:xfrm>
              <a:off x="4515819" y="4591669"/>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9" name="Forme libre : forme 48">
              <a:extLst>
                <a:ext uri="{FF2B5EF4-FFF2-40B4-BE49-F238E27FC236}">
                  <a16:creationId xmlns:a16="http://schemas.microsoft.com/office/drawing/2014/main" id="{3616D8F4-17ED-2D76-D334-4F622024E189}"/>
                </a:ext>
              </a:extLst>
            </p:cNvPr>
            <p:cNvSpPr/>
            <p:nvPr/>
          </p:nvSpPr>
          <p:spPr>
            <a:xfrm>
              <a:off x="6980878" y="3860725"/>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50" name="Forme libre : forme 49">
              <a:extLst>
                <a:ext uri="{FF2B5EF4-FFF2-40B4-BE49-F238E27FC236}">
                  <a16:creationId xmlns:a16="http://schemas.microsoft.com/office/drawing/2014/main" id="{EA58AFC4-DAC2-05D4-E6E6-D6D40E898043}"/>
                </a:ext>
              </a:extLst>
            </p:cNvPr>
            <p:cNvSpPr/>
            <p:nvPr/>
          </p:nvSpPr>
          <p:spPr>
            <a:xfrm rot="2001047">
              <a:off x="5096691" y="4229347"/>
              <a:ext cx="720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1" name="Forme libre : forme 50">
              <a:extLst>
                <a:ext uri="{FF2B5EF4-FFF2-40B4-BE49-F238E27FC236}">
                  <a16:creationId xmlns:a16="http://schemas.microsoft.com/office/drawing/2014/main" id="{07CA0222-7CD4-E7FB-94D0-551BA4FCDBCA}"/>
                </a:ext>
              </a:extLst>
            </p:cNvPr>
            <p:cNvSpPr/>
            <p:nvPr/>
          </p:nvSpPr>
          <p:spPr>
            <a:xfrm rot="7165004">
              <a:off x="5985131" y="3960361"/>
              <a:ext cx="100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2" name="Forme libre : forme 51">
              <a:extLst>
                <a:ext uri="{FF2B5EF4-FFF2-40B4-BE49-F238E27FC236}">
                  <a16:creationId xmlns:a16="http://schemas.microsoft.com/office/drawing/2014/main" id="{8E995168-8780-48D7-39C6-A0C12479ECBF}"/>
                </a:ext>
              </a:extLst>
            </p:cNvPr>
            <p:cNvSpPr/>
            <p:nvPr/>
          </p:nvSpPr>
          <p:spPr>
            <a:xfrm rot="7757291">
              <a:off x="5003823" y="3269798"/>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3" name="Forme libre : forme 52">
              <a:extLst>
                <a:ext uri="{FF2B5EF4-FFF2-40B4-BE49-F238E27FC236}">
                  <a16:creationId xmlns:a16="http://schemas.microsoft.com/office/drawing/2014/main" id="{0DEFCE1D-FC83-AA29-6671-3226AC3051FE}"/>
                </a:ext>
              </a:extLst>
            </p:cNvPr>
            <p:cNvSpPr/>
            <p:nvPr/>
          </p:nvSpPr>
          <p:spPr>
            <a:xfrm rot="9199839">
              <a:off x="6327343" y="4422887"/>
              <a:ext cx="75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4" name="Forme libre : forme 53">
              <a:extLst>
                <a:ext uri="{FF2B5EF4-FFF2-40B4-BE49-F238E27FC236}">
                  <a16:creationId xmlns:a16="http://schemas.microsoft.com/office/drawing/2014/main" id="{4EDD0563-EAB2-083E-197D-E5FE1DC03F67}"/>
                </a:ext>
              </a:extLst>
            </p:cNvPr>
            <p:cNvSpPr/>
            <p:nvPr/>
          </p:nvSpPr>
          <p:spPr>
            <a:xfrm rot="3552656">
              <a:off x="6943666" y="3691988"/>
              <a:ext cx="39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5" name="Forme libre : forme 54">
              <a:extLst>
                <a:ext uri="{FF2B5EF4-FFF2-40B4-BE49-F238E27FC236}">
                  <a16:creationId xmlns:a16="http://schemas.microsoft.com/office/drawing/2014/main" id="{59EA78A9-F5FE-3EE0-144A-601CF53F611B}"/>
                </a:ext>
              </a:extLst>
            </p:cNvPr>
            <p:cNvSpPr/>
            <p:nvPr/>
          </p:nvSpPr>
          <p:spPr>
            <a:xfrm rot="5763531">
              <a:off x="4595418" y="4362443"/>
              <a:ext cx="432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6" name="Forme libre : forme 55">
              <a:extLst>
                <a:ext uri="{FF2B5EF4-FFF2-40B4-BE49-F238E27FC236}">
                  <a16:creationId xmlns:a16="http://schemas.microsoft.com/office/drawing/2014/main" id="{40FD8B84-828F-B326-CCB2-86883DABB52A}"/>
                </a:ext>
              </a:extLst>
            </p:cNvPr>
            <p:cNvSpPr/>
            <p:nvPr/>
          </p:nvSpPr>
          <p:spPr>
            <a:xfrm rot="10503974">
              <a:off x="5052485" y="4847854"/>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grpSp>
      <p:grpSp>
        <p:nvGrpSpPr>
          <p:cNvPr id="57" name="Groupe 56">
            <a:extLst>
              <a:ext uri="{FF2B5EF4-FFF2-40B4-BE49-F238E27FC236}">
                <a16:creationId xmlns:a16="http://schemas.microsoft.com/office/drawing/2014/main" id="{C7A3C541-2A74-074F-6B7D-D8494164A831}"/>
              </a:ext>
            </a:extLst>
          </p:cNvPr>
          <p:cNvGrpSpPr/>
          <p:nvPr/>
        </p:nvGrpSpPr>
        <p:grpSpPr>
          <a:xfrm>
            <a:off x="5708222" y="2313192"/>
            <a:ext cx="634873" cy="423427"/>
            <a:chOff x="547915" y="610828"/>
            <a:chExt cx="1774371" cy="1121229"/>
          </a:xfrm>
          <a:solidFill>
            <a:schemeClr val="accent6"/>
          </a:solidFill>
        </p:grpSpPr>
        <p:pic>
          <p:nvPicPr>
            <p:cNvPr id="58" name="Graphique 57" descr="Femme médecin contour">
              <a:extLst>
                <a:ext uri="{FF2B5EF4-FFF2-40B4-BE49-F238E27FC236}">
                  <a16:creationId xmlns:a16="http://schemas.microsoft.com/office/drawing/2014/main" id="{5556E0CB-241D-F546-FEA8-D9E02507669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07886" y="610828"/>
              <a:ext cx="914400" cy="914400"/>
            </a:xfrm>
            <a:prstGeom prst="rect">
              <a:avLst/>
            </a:prstGeom>
          </p:spPr>
        </p:pic>
        <p:pic>
          <p:nvPicPr>
            <p:cNvPr id="59" name="Graphique 58" descr="Homme médecin contour">
              <a:extLst>
                <a:ext uri="{FF2B5EF4-FFF2-40B4-BE49-F238E27FC236}">
                  <a16:creationId xmlns:a16="http://schemas.microsoft.com/office/drawing/2014/main" id="{A59799DD-971E-D503-B4AA-A8622D4B7A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915" y="610828"/>
              <a:ext cx="914400" cy="914400"/>
            </a:xfrm>
            <a:prstGeom prst="rect">
              <a:avLst/>
            </a:prstGeom>
          </p:spPr>
        </p:pic>
        <p:pic>
          <p:nvPicPr>
            <p:cNvPr id="60" name="Graphique 59" descr="Femme médecin avec un remplissage uni">
              <a:extLst>
                <a:ext uri="{FF2B5EF4-FFF2-40B4-BE49-F238E27FC236}">
                  <a16:creationId xmlns:a16="http://schemas.microsoft.com/office/drawing/2014/main" id="{1667B2BE-836D-F4FD-BE4B-102C5B9802A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1700" y="610828"/>
              <a:ext cx="1121229" cy="1121229"/>
            </a:xfrm>
            <a:prstGeom prst="rect">
              <a:avLst/>
            </a:prstGeom>
          </p:spPr>
        </p:pic>
      </p:grpSp>
      <p:grpSp>
        <p:nvGrpSpPr>
          <p:cNvPr id="61" name="Groupe 60">
            <a:extLst>
              <a:ext uri="{FF2B5EF4-FFF2-40B4-BE49-F238E27FC236}">
                <a16:creationId xmlns:a16="http://schemas.microsoft.com/office/drawing/2014/main" id="{2FA646D6-9A9B-4399-37F9-71761D524A71}"/>
              </a:ext>
            </a:extLst>
          </p:cNvPr>
          <p:cNvGrpSpPr/>
          <p:nvPr/>
        </p:nvGrpSpPr>
        <p:grpSpPr>
          <a:xfrm>
            <a:off x="365839" y="4573023"/>
            <a:ext cx="457200" cy="500400"/>
            <a:chOff x="5490157" y="4262130"/>
            <a:chExt cx="914400" cy="996889"/>
          </a:xfrm>
          <a:solidFill>
            <a:schemeClr val="accent6"/>
          </a:solidFill>
        </p:grpSpPr>
        <p:grpSp>
          <p:nvGrpSpPr>
            <p:cNvPr id="62" name="Groupe 61">
              <a:extLst>
                <a:ext uri="{FF2B5EF4-FFF2-40B4-BE49-F238E27FC236}">
                  <a16:creationId xmlns:a16="http://schemas.microsoft.com/office/drawing/2014/main" id="{756E8639-42C7-7B1F-01F9-922850A34510}"/>
                </a:ext>
              </a:extLst>
            </p:cNvPr>
            <p:cNvGrpSpPr/>
            <p:nvPr/>
          </p:nvGrpSpPr>
          <p:grpSpPr>
            <a:xfrm>
              <a:off x="5843796" y="4801819"/>
              <a:ext cx="207121" cy="213429"/>
              <a:chOff x="6971664" y="1985511"/>
              <a:chExt cx="450727" cy="439011"/>
            </a:xfrm>
            <a:grpFill/>
          </p:grpSpPr>
          <p:sp>
            <p:nvSpPr>
              <p:cNvPr id="67" name="Forme libre : forme 66">
                <a:extLst>
                  <a:ext uri="{FF2B5EF4-FFF2-40B4-BE49-F238E27FC236}">
                    <a16:creationId xmlns:a16="http://schemas.microsoft.com/office/drawing/2014/main" id="{40FFBDF1-26B9-F2C9-109D-6A26AD6576C6}"/>
                  </a:ext>
                </a:extLst>
              </p:cNvPr>
              <p:cNvSpPr/>
              <p:nvPr/>
            </p:nvSpPr>
            <p:spPr>
              <a:xfrm>
                <a:off x="6971664" y="2221208"/>
                <a:ext cx="450727" cy="203314"/>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fr-FR"/>
              </a:p>
            </p:txBody>
          </p:sp>
          <p:sp>
            <p:nvSpPr>
              <p:cNvPr id="68" name="Forme libre : forme 67">
                <a:extLst>
                  <a:ext uri="{FF2B5EF4-FFF2-40B4-BE49-F238E27FC236}">
                    <a16:creationId xmlns:a16="http://schemas.microsoft.com/office/drawing/2014/main" id="{C724773E-4E14-2A28-77C3-A0B892972284}"/>
                  </a:ext>
                </a:extLst>
              </p:cNvPr>
              <p:cNvSpPr/>
              <p:nvPr/>
            </p:nvSpPr>
            <p:spPr>
              <a:xfrm>
                <a:off x="7084350" y="1985511"/>
                <a:ext cx="225357" cy="215273"/>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fr-FR"/>
              </a:p>
            </p:txBody>
          </p:sp>
        </p:grpSp>
        <p:pic>
          <p:nvPicPr>
            <p:cNvPr id="63" name="Graphique 62" descr="Dossier ouvert contour">
              <a:extLst>
                <a:ext uri="{FF2B5EF4-FFF2-40B4-BE49-F238E27FC236}">
                  <a16:creationId xmlns:a16="http://schemas.microsoft.com/office/drawing/2014/main" id="{9561CBFE-0A33-38F6-271A-ABE48E28010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90157" y="4344619"/>
              <a:ext cx="914400" cy="914400"/>
            </a:xfrm>
            <a:prstGeom prst="rect">
              <a:avLst/>
            </a:prstGeom>
          </p:spPr>
        </p:pic>
        <p:grpSp>
          <p:nvGrpSpPr>
            <p:cNvPr id="64" name="Groupe 63">
              <a:extLst>
                <a:ext uri="{FF2B5EF4-FFF2-40B4-BE49-F238E27FC236}">
                  <a16:creationId xmlns:a16="http://schemas.microsoft.com/office/drawing/2014/main" id="{C2C32F80-41BC-3A30-A53F-C90BFF3C8558}"/>
                </a:ext>
              </a:extLst>
            </p:cNvPr>
            <p:cNvGrpSpPr/>
            <p:nvPr/>
          </p:nvGrpSpPr>
          <p:grpSpPr>
            <a:xfrm>
              <a:off x="5568543" y="4262130"/>
              <a:ext cx="790524" cy="493226"/>
              <a:chOff x="5705528" y="3611821"/>
              <a:chExt cx="790524" cy="493226"/>
            </a:xfrm>
            <a:grpFill/>
          </p:grpSpPr>
          <p:sp>
            <p:nvSpPr>
              <p:cNvPr id="65" name="Rectangle 64">
                <a:extLst>
                  <a:ext uri="{FF2B5EF4-FFF2-40B4-BE49-F238E27FC236}">
                    <a16:creationId xmlns:a16="http://schemas.microsoft.com/office/drawing/2014/main" id="{F8AACE7B-2CCA-C138-A464-0532C9223E3A}"/>
                  </a:ext>
                </a:extLst>
              </p:cNvPr>
              <p:cNvSpPr/>
              <p:nvPr/>
            </p:nvSpPr>
            <p:spPr>
              <a:xfrm>
                <a:off x="5847916" y="3611821"/>
                <a:ext cx="505747" cy="457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6" name="Graphique 65" descr="Document contour">
                <a:extLst>
                  <a:ext uri="{FF2B5EF4-FFF2-40B4-BE49-F238E27FC236}">
                    <a16:creationId xmlns:a16="http://schemas.microsoft.com/office/drawing/2014/main" id="{82080E0C-21A1-F437-D923-FEB4168C1092}"/>
                  </a:ext>
                </a:extLst>
              </p:cNvPr>
              <p:cNvPicPr>
                <a:picLocks noChangeAspect="1"/>
              </p:cNvPicPr>
              <p:nvPr/>
            </p:nvPicPr>
            <p:blipFill>
              <a:blip r:embed="rId10">
                <a:extLst>
                  <a:ext uri="{96DAC541-7B7A-43D3-8B79-37D633B846F1}">
                    <asvg:svgBlip xmlns:asvg="http://schemas.microsoft.com/office/drawing/2016/SVG/main" r:embed="rId11"/>
                  </a:ext>
                </a:extLst>
              </a:blip>
              <a:srcRect b="39058"/>
              <a:stretch/>
            </p:blipFill>
            <p:spPr>
              <a:xfrm>
                <a:off x="5705528" y="3623282"/>
                <a:ext cx="790524" cy="481765"/>
              </a:xfrm>
              <a:prstGeom prst="rect">
                <a:avLst/>
              </a:prstGeom>
            </p:spPr>
          </p:pic>
        </p:grpSp>
      </p:grpSp>
      <p:sp>
        <p:nvSpPr>
          <p:cNvPr id="69" name="ZoneTexte 68">
            <a:extLst>
              <a:ext uri="{FF2B5EF4-FFF2-40B4-BE49-F238E27FC236}">
                <a16:creationId xmlns:a16="http://schemas.microsoft.com/office/drawing/2014/main" id="{4CF9346A-1918-3851-B8CA-E91E71C37CA4}"/>
              </a:ext>
            </a:extLst>
          </p:cNvPr>
          <p:cNvSpPr txBox="1"/>
          <p:nvPr/>
        </p:nvSpPr>
        <p:spPr>
          <a:xfrm>
            <a:off x="558911" y="2262762"/>
            <a:ext cx="5275211" cy="2246769"/>
          </a:xfrm>
          <a:prstGeom prst="rect">
            <a:avLst/>
          </a:prstGeom>
          <a:noFill/>
        </p:spPr>
        <p:txBody>
          <a:bodyPr wrap="square">
            <a:spAutoFit/>
          </a:bodyPr>
          <a:lstStyle/>
          <a:p>
            <a:pPr>
              <a:buClr>
                <a:schemeClr val="accent3"/>
              </a:buClr>
            </a:pPr>
            <a:r>
              <a:rPr lang="fr-FR" sz="2000" b="1">
                <a:effectLst/>
                <a:latin typeface="Helvetica" panose="020B0604020202020204" pitchFamily="34" charset="0"/>
                <a:cs typeface="Helvetica" panose="020B0604020202020204" pitchFamily="34" charset="0"/>
              </a:rPr>
              <a:t>     Pour le réseau</a:t>
            </a:r>
          </a:p>
          <a:p>
            <a:pPr marL="285750" indent="-285750">
              <a:buClr>
                <a:schemeClr val="accent6"/>
              </a:buClr>
              <a:buFont typeface="Arial" panose="020B0604020202020204" pitchFamily="34" charset="0"/>
              <a:buChar char="•"/>
            </a:pPr>
            <a:r>
              <a:rPr lang="fr-FR" sz="2000">
                <a:latin typeface="Helvetica" panose="020B0604020202020204" pitchFamily="34" charset="0"/>
                <a:cs typeface="Helvetica" panose="020B0604020202020204" pitchFamily="34" charset="0"/>
              </a:rPr>
              <a:t>H</a:t>
            </a:r>
            <a:r>
              <a:rPr lang="fr-FR" sz="2000">
                <a:effectLst/>
                <a:latin typeface="Helvetica" panose="020B0604020202020204" pitchFamily="34" charset="0"/>
                <a:cs typeface="Helvetica" panose="020B0604020202020204" pitchFamily="34" charset="0"/>
              </a:rPr>
              <a:t>armoniser le parcours à l’échelle régionale</a:t>
            </a:r>
          </a:p>
          <a:p>
            <a:pPr marL="285750" indent="-285750">
              <a:buClr>
                <a:schemeClr val="accent6"/>
              </a:buClr>
              <a:buFont typeface="Arial" panose="020B0604020202020204" pitchFamily="34" charset="0"/>
              <a:buChar char="•"/>
            </a:pPr>
            <a:r>
              <a:rPr lang="fr-FR" sz="2000">
                <a:effectLst/>
                <a:latin typeface="Helvetica" panose="020B0604020202020204" pitchFamily="34" charset="0"/>
                <a:cs typeface="Helvetica" panose="020B0604020202020204" pitchFamily="34" charset="0"/>
              </a:rPr>
              <a:t>Ajuster les actions du réseau et mesurer l’efficacité des prises en charge </a:t>
            </a:r>
          </a:p>
          <a:p>
            <a:pPr marL="285750" indent="-285750">
              <a:buClr>
                <a:schemeClr val="accent6"/>
              </a:buClr>
              <a:buFont typeface="Arial" panose="020B0604020202020204" pitchFamily="34" charset="0"/>
              <a:buChar char="•"/>
            </a:pPr>
            <a:r>
              <a:rPr lang="fr-FR" sz="2000">
                <a:latin typeface="Helvetica" panose="020B0604020202020204" pitchFamily="34" charset="0"/>
                <a:cs typeface="Helvetica" panose="020B0604020202020204" pitchFamily="34" charset="0"/>
              </a:rPr>
              <a:t>Renforcer les </a:t>
            </a:r>
            <a:r>
              <a:rPr lang="fr-FR" sz="2000">
                <a:effectLst/>
                <a:latin typeface="Helvetica" panose="020B0604020202020204" pitchFamily="34" charset="0"/>
                <a:cs typeface="Helvetica" panose="020B0604020202020204" pitchFamily="34" charset="0"/>
              </a:rPr>
              <a:t>partenariats territoriaux, améliorer la visibilité du dispositif</a:t>
            </a:r>
            <a:endParaRPr lang="fr-FR" sz="2000" b="1">
              <a:effectLst/>
              <a:latin typeface="Helvetica" panose="020B0604020202020204" pitchFamily="34" charset="0"/>
              <a:cs typeface="Helvetica" panose="020B0604020202020204" pitchFamily="34" charset="0"/>
            </a:endParaRPr>
          </a:p>
        </p:txBody>
      </p:sp>
      <p:sp>
        <p:nvSpPr>
          <p:cNvPr id="70" name="ZoneTexte 69">
            <a:extLst>
              <a:ext uri="{FF2B5EF4-FFF2-40B4-BE49-F238E27FC236}">
                <a16:creationId xmlns:a16="http://schemas.microsoft.com/office/drawing/2014/main" id="{44CFD3A3-545A-7246-18C9-699301155BC3}"/>
              </a:ext>
            </a:extLst>
          </p:cNvPr>
          <p:cNvSpPr txBox="1"/>
          <p:nvPr/>
        </p:nvSpPr>
        <p:spPr>
          <a:xfrm>
            <a:off x="6019750" y="2321608"/>
            <a:ext cx="5794447" cy="1938992"/>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professionnels de santé de terrain</a:t>
            </a:r>
          </a:p>
          <a:p>
            <a:pPr marL="285750" indent="-285750">
              <a:buClr>
                <a:schemeClr val="accent6"/>
              </a:buClr>
              <a:buFont typeface="Arial" panose="020B0604020202020204" pitchFamily="34" charset="0"/>
              <a:buChar char="•"/>
            </a:pPr>
            <a:r>
              <a:rPr lang="fr-FR" sz="2000">
                <a:latin typeface="Helvetica" panose="020B0604020202020204" pitchFamily="34" charset="0"/>
                <a:cs typeface="Helvetica" panose="020B0604020202020204" pitchFamily="34" charset="0"/>
              </a:rPr>
              <a:t>Faciliter la prise en charge multidisciplinaire de l’enfant et de sa famille</a:t>
            </a:r>
          </a:p>
          <a:p>
            <a:pPr marL="285750" indent="-285750">
              <a:buClr>
                <a:schemeClr val="accent6"/>
              </a:buClr>
              <a:buFont typeface="Arial" panose="020B0604020202020204" pitchFamily="34" charset="0"/>
              <a:buChar char="•"/>
            </a:pPr>
            <a:r>
              <a:rPr lang="fr-FR" sz="2000">
                <a:latin typeface="Helvetica" panose="020B0604020202020204" pitchFamily="34" charset="0"/>
                <a:cs typeface="Helvetica" panose="020B0604020202020204" pitchFamily="34" charset="0"/>
              </a:rPr>
              <a:t>Personnaliser les interventions en fonction des besoins</a:t>
            </a:r>
          </a:p>
          <a:p>
            <a:pPr marL="285750" indent="-285750">
              <a:buClr>
                <a:schemeClr val="accent6"/>
              </a:buClr>
              <a:buFont typeface="Arial" panose="020B0604020202020204" pitchFamily="34" charset="0"/>
              <a:buChar char="•"/>
            </a:pPr>
            <a:r>
              <a:rPr lang="fr-FR" sz="2000">
                <a:latin typeface="Helvetica" panose="020B0604020202020204" pitchFamily="34" charset="0"/>
                <a:cs typeface="Helvetica" panose="020B0604020202020204" pitchFamily="34" charset="0"/>
              </a:rPr>
              <a:t>Améliorer la continuité de prise en charge</a:t>
            </a:r>
            <a:endParaRPr lang="fr-FR" sz="2000" b="1">
              <a:latin typeface="Helvetica" panose="020B0604020202020204" pitchFamily="34" charset="0"/>
              <a:cs typeface="Helvetica" panose="020B0604020202020204" pitchFamily="34" charset="0"/>
            </a:endParaRPr>
          </a:p>
        </p:txBody>
      </p:sp>
      <p:sp>
        <p:nvSpPr>
          <p:cNvPr id="71" name="ZoneTexte 70">
            <a:extLst>
              <a:ext uri="{FF2B5EF4-FFF2-40B4-BE49-F238E27FC236}">
                <a16:creationId xmlns:a16="http://schemas.microsoft.com/office/drawing/2014/main" id="{DB238B98-BBE6-FBB7-AD77-12A6B01E62C4}"/>
              </a:ext>
            </a:extLst>
          </p:cNvPr>
          <p:cNvSpPr txBox="1"/>
          <p:nvPr/>
        </p:nvSpPr>
        <p:spPr>
          <a:xfrm>
            <a:off x="481463" y="4639928"/>
            <a:ext cx="10663865" cy="1938992"/>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patients</a:t>
            </a:r>
            <a:endParaRPr lang="fr-FR" sz="2000">
              <a:latin typeface="Helvetica" panose="020B0604020202020204" pitchFamily="34" charset="0"/>
              <a:cs typeface="Helvetica" panose="020B0604020202020204" pitchFamily="34" charset="0"/>
            </a:endParaRPr>
          </a:p>
          <a:p>
            <a:pPr marL="285750" indent="-285750">
              <a:buClr>
                <a:schemeClr val="accent6"/>
              </a:buClr>
              <a:buFont typeface="Arial" panose="020B0604020202020204" pitchFamily="34" charset="0"/>
              <a:buChar char="•"/>
            </a:pPr>
            <a:r>
              <a:rPr lang="fr-FR" sz="2000">
                <a:latin typeface="Helvetica" panose="020B0604020202020204" pitchFamily="34" charset="0"/>
                <a:cs typeface="Helvetica" panose="020B0604020202020204" pitchFamily="34" charset="0"/>
              </a:rPr>
              <a:t>Accéder à une prise en charge globale, adaptée et continue</a:t>
            </a:r>
          </a:p>
          <a:p>
            <a:pPr marL="285750" indent="-285750">
              <a:buClr>
                <a:schemeClr val="accent6"/>
              </a:buClr>
              <a:buFont typeface="Arial" panose="020B0604020202020204" pitchFamily="34" charset="0"/>
              <a:buChar char="•"/>
            </a:pPr>
            <a:r>
              <a:rPr lang="fr-FR" sz="2000">
                <a:latin typeface="Helvetica" panose="020B0604020202020204" pitchFamily="34" charset="0"/>
                <a:cs typeface="Helvetica" panose="020B0604020202020204" pitchFamily="34" charset="0"/>
              </a:rPr>
              <a:t>Motiver et engager les familles</a:t>
            </a:r>
          </a:p>
          <a:p>
            <a:pPr marL="285750" indent="-285750">
              <a:buClr>
                <a:schemeClr val="accent6"/>
              </a:buClr>
              <a:buFont typeface="Arial" panose="020B0604020202020204" pitchFamily="34" charset="0"/>
              <a:buChar char="•"/>
            </a:pPr>
            <a:r>
              <a:rPr lang="fr-FR" sz="2000">
                <a:latin typeface="Helvetica" panose="020B0604020202020204" pitchFamily="34" charset="0"/>
                <a:cs typeface="Helvetica" panose="020B0604020202020204" pitchFamily="34" charset="0"/>
              </a:rPr>
              <a:t>Réduire les complications liées à l’obésité, améliorer le bien-être physique et mental des enfants</a:t>
            </a:r>
          </a:p>
          <a:p>
            <a:pPr marL="285750" indent="-285750">
              <a:buClr>
                <a:schemeClr val="accent6"/>
              </a:buClr>
              <a:buFont typeface="Arial" panose="020B0604020202020204" pitchFamily="34" charset="0"/>
              <a:buChar char="•"/>
            </a:pPr>
            <a:r>
              <a:rPr lang="fr-FR" sz="2000">
                <a:latin typeface="Helvetica" panose="020B0604020202020204" pitchFamily="34" charset="0"/>
                <a:cs typeface="Helvetica" panose="020B0604020202020204" pitchFamily="34" charset="0"/>
              </a:rPr>
              <a:t>Favoriser un changement durable des habitudes de vie</a:t>
            </a:r>
          </a:p>
        </p:txBody>
      </p:sp>
      <p:pic>
        <p:nvPicPr>
          <p:cNvPr id="5" name="Image 4" descr="Une image contenant Police, Graphique, logo, graphisme&#10;&#10;Description générée automatiquement">
            <a:extLst>
              <a:ext uri="{FF2B5EF4-FFF2-40B4-BE49-F238E27FC236}">
                <a16:creationId xmlns:a16="http://schemas.microsoft.com/office/drawing/2014/main" id="{625AB2F6-10B4-FE65-D447-9A541B1E0D1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01225" y="0"/>
            <a:ext cx="2286000" cy="857892"/>
          </a:xfrm>
          <a:prstGeom prst="rect">
            <a:avLst/>
          </a:prstGeom>
        </p:spPr>
      </p:pic>
      <p:sp>
        <p:nvSpPr>
          <p:cNvPr id="6" name="ZoneTexte 5">
            <a:extLst>
              <a:ext uri="{FF2B5EF4-FFF2-40B4-BE49-F238E27FC236}">
                <a16:creationId xmlns:a16="http://schemas.microsoft.com/office/drawing/2014/main" id="{541198F5-8AD7-F5E8-7891-7C4C93DAEE74}"/>
              </a:ext>
            </a:extLst>
          </p:cNvPr>
          <p:cNvSpPr txBox="1"/>
          <p:nvPr/>
        </p:nvSpPr>
        <p:spPr>
          <a:xfrm>
            <a:off x="226007" y="927029"/>
            <a:ext cx="11588189" cy="1015663"/>
          </a:xfrm>
          <a:prstGeom prst="rect">
            <a:avLst/>
          </a:prstGeom>
          <a:noFill/>
        </p:spPr>
        <p:txBody>
          <a:bodyPr wrap="square">
            <a:spAutoFit/>
          </a:bodyPr>
          <a:lstStyle/>
          <a:p>
            <a:pPr algn="l">
              <a:spcAft>
                <a:spcPts val="938"/>
              </a:spcAft>
            </a:pPr>
            <a:r>
              <a:rPr lang="fr-FR" sz="2000" b="0" i="0">
                <a:effectLst/>
                <a:latin typeface="Helvetica" panose="020B0604020202020204" pitchFamily="34" charset="0"/>
                <a:cs typeface="Helvetica" panose="020B0604020202020204" pitchFamily="34" charset="0"/>
              </a:rPr>
              <a:t>Le parcours RéPPOP (porté par le </a:t>
            </a:r>
            <a:r>
              <a:rPr lang="fr-FR" sz="2000" b="1" i="0">
                <a:effectLst/>
                <a:latin typeface="Helvetica" panose="020B0604020202020204" pitchFamily="34" charset="0"/>
                <a:cs typeface="Helvetica" panose="020B0604020202020204" pitchFamily="34" charset="0"/>
              </a:rPr>
              <a:t>Ré</a:t>
            </a:r>
            <a:r>
              <a:rPr lang="fr-FR" sz="2000" b="0" i="0">
                <a:effectLst/>
                <a:latin typeface="Helvetica" panose="020B0604020202020204" pitchFamily="34" charset="0"/>
                <a:cs typeface="Helvetica" panose="020B0604020202020204" pitchFamily="34" charset="0"/>
              </a:rPr>
              <a:t>seau de </a:t>
            </a:r>
            <a:r>
              <a:rPr lang="fr-FR" sz="2000" b="1" i="0">
                <a:effectLst/>
                <a:latin typeface="Helvetica" panose="020B0604020202020204" pitchFamily="34" charset="0"/>
                <a:cs typeface="Helvetica" panose="020B0604020202020204" pitchFamily="34" charset="0"/>
              </a:rPr>
              <a:t>P</a:t>
            </a:r>
            <a:r>
              <a:rPr lang="fr-FR" sz="2000" b="0" i="0">
                <a:effectLst/>
                <a:latin typeface="Helvetica" panose="020B0604020202020204" pitchFamily="34" charset="0"/>
                <a:cs typeface="Helvetica" panose="020B0604020202020204" pitchFamily="34" charset="0"/>
              </a:rPr>
              <a:t>révention et </a:t>
            </a:r>
            <a:r>
              <a:rPr lang="fr-FR" sz="2000" b="1" i="0">
                <a:effectLst/>
                <a:latin typeface="Helvetica" panose="020B0604020202020204" pitchFamily="34" charset="0"/>
                <a:cs typeface="Helvetica" panose="020B0604020202020204" pitchFamily="34" charset="0"/>
              </a:rPr>
              <a:t>P</a:t>
            </a:r>
            <a:r>
              <a:rPr lang="fr-FR" sz="2000" b="0" i="0">
                <a:effectLst/>
                <a:latin typeface="Helvetica" panose="020B0604020202020204" pitchFamily="34" charset="0"/>
                <a:cs typeface="Helvetica" panose="020B0604020202020204" pitchFamily="34" charset="0"/>
              </a:rPr>
              <a:t>rise en charge de l’</a:t>
            </a:r>
            <a:r>
              <a:rPr lang="fr-FR" sz="2000" b="1" i="0">
                <a:effectLst/>
                <a:latin typeface="Helvetica" panose="020B0604020202020204" pitchFamily="34" charset="0"/>
                <a:cs typeface="Helvetica" panose="020B0604020202020204" pitchFamily="34" charset="0"/>
              </a:rPr>
              <a:t>O</a:t>
            </a:r>
            <a:r>
              <a:rPr lang="fr-FR" sz="2000" b="0" i="0">
                <a:effectLst/>
                <a:latin typeface="Helvetica" panose="020B0604020202020204" pitchFamily="34" charset="0"/>
                <a:cs typeface="Helvetica" panose="020B0604020202020204" pitchFamily="34" charset="0"/>
              </a:rPr>
              <a:t>bésité </a:t>
            </a:r>
            <a:r>
              <a:rPr lang="fr-FR" sz="2000" b="1" i="0">
                <a:effectLst/>
                <a:latin typeface="Helvetica" panose="020B0604020202020204" pitchFamily="34" charset="0"/>
                <a:cs typeface="Helvetica" panose="020B0604020202020204" pitchFamily="34" charset="0"/>
              </a:rPr>
              <a:t>P</a:t>
            </a:r>
            <a:r>
              <a:rPr lang="fr-FR" sz="2000" b="0" i="0">
                <a:effectLst/>
                <a:latin typeface="Helvetica" panose="020B0604020202020204" pitchFamily="34" charset="0"/>
                <a:cs typeface="Helvetica" panose="020B0604020202020204" pitchFamily="34" charset="0"/>
              </a:rPr>
              <a:t>édiatrique en BFC) a pour objectifs de contribuer à la stabilisation de la prévalence de l’obésité de l’enfant et de l’adolescent en BFC</a:t>
            </a:r>
            <a:r>
              <a:rPr lang="fr-FR" sz="2000">
                <a:latin typeface="Helvetica" panose="020B0604020202020204" pitchFamily="34" charset="0"/>
                <a:cs typeface="Helvetica" panose="020B0604020202020204" pitchFamily="34" charset="0"/>
              </a:rPr>
              <a:t>.</a:t>
            </a:r>
            <a:endParaRPr lang="fr-FR" sz="2000" b="0" i="0">
              <a:effectLst/>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1578758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7C464-635F-F702-F9CE-F96164633F0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81A5942-E191-395D-8782-0C56AC1970DE}"/>
              </a:ext>
            </a:extLst>
          </p:cNvPr>
          <p:cNvSpPr>
            <a:spLocks noGrp="1"/>
          </p:cNvSpPr>
          <p:nvPr>
            <p:ph type="title"/>
          </p:nvPr>
        </p:nvSpPr>
        <p:spPr/>
        <p:txBody>
          <a:bodyPr/>
          <a:lstStyle/>
          <a:p>
            <a:r>
              <a:rPr lang="en-US"/>
              <a:t>Parcours RéPPOP</a:t>
            </a:r>
            <a:endParaRPr lang="fr-FR"/>
          </a:p>
        </p:txBody>
      </p:sp>
      <p:sp>
        <p:nvSpPr>
          <p:cNvPr id="10" name="ZoneTexte 9">
            <a:extLst>
              <a:ext uri="{FF2B5EF4-FFF2-40B4-BE49-F238E27FC236}">
                <a16:creationId xmlns:a16="http://schemas.microsoft.com/office/drawing/2014/main" id="{ABA03BA0-CC88-190D-E381-1726E7984F06}"/>
              </a:ext>
            </a:extLst>
          </p:cNvPr>
          <p:cNvSpPr txBox="1"/>
          <p:nvPr/>
        </p:nvSpPr>
        <p:spPr>
          <a:xfrm>
            <a:off x="868928" y="2045635"/>
            <a:ext cx="1993421" cy="1261884"/>
          </a:xfrm>
          <a:prstGeom prst="rect">
            <a:avLst/>
          </a:prstGeom>
          <a:noFill/>
        </p:spPr>
        <p:txBody>
          <a:bodyPr wrap="square" rtlCol="0">
            <a:spAutoFit/>
          </a:bodyPr>
          <a:lstStyle/>
          <a:p>
            <a:pPr algn="ctr"/>
            <a:r>
              <a:rPr lang="en-US" sz="3600" b="1">
                <a:solidFill>
                  <a:schemeClr val="accent6"/>
                </a:solidFill>
                <a:latin typeface="Helvetica" panose="020B0604020202020204" pitchFamily="34" charset="0"/>
                <a:cs typeface="Helvetica" panose="020B0604020202020204" pitchFamily="34" charset="0"/>
              </a:rPr>
              <a:t>3 390</a:t>
            </a:r>
          </a:p>
          <a:p>
            <a:pPr algn="ctr"/>
            <a:r>
              <a:rPr lang="en-US" sz="2000">
                <a:latin typeface="Helvetica" panose="020B0604020202020204" pitchFamily="34" charset="0"/>
                <a:cs typeface="Helvetica" panose="020B0604020202020204" pitchFamily="34" charset="0"/>
              </a:rPr>
              <a:t>Parcours initiés</a:t>
            </a:r>
          </a:p>
          <a:p>
            <a:pPr algn="ctr"/>
            <a:r>
              <a:rPr lang="en-US" sz="2000">
                <a:latin typeface="Helvetica" panose="020B0604020202020204" pitchFamily="34" charset="0"/>
                <a:cs typeface="Helvetica" panose="020B0604020202020204" pitchFamily="34" charset="0"/>
              </a:rPr>
              <a:t>depuis 06/2023</a:t>
            </a:r>
            <a:endParaRPr lang="fr-FR" sz="2000">
              <a:latin typeface="Helvetica" panose="020B0604020202020204" pitchFamily="34" charset="0"/>
              <a:cs typeface="Helvetica" panose="020B0604020202020204" pitchFamily="34" charset="0"/>
            </a:endParaRPr>
          </a:p>
        </p:txBody>
      </p:sp>
      <p:grpSp>
        <p:nvGrpSpPr>
          <p:cNvPr id="22" name="Groupe 21">
            <a:extLst>
              <a:ext uri="{FF2B5EF4-FFF2-40B4-BE49-F238E27FC236}">
                <a16:creationId xmlns:a16="http://schemas.microsoft.com/office/drawing/2014/main" id="{06F58CFE-30D9-FF00-5CE3-E602465BB615}"/>
              </a:ext>
            </a:extLst>
          </p:cNvPr>
          <p:cNvGrpSpPr/>
          <p:nvPr/>
        </p:nvGrpSpPr>
        <p:grpSpPr>
          <a:xfrm>
            <a:off x="1453891" y="986124"/>
            <a:ext cx="975588" cy="844766"/>
            <a:chOff x="5743546" y="3084079"/>
            <a:chExt cx="764218" cy="696200"/>
          </a:xfrm>
          <a:solidFill>
            <a:schemeClr val="accent6"/>
          </a:solidFill>
        </p:grpSpPr>
        <p:grpSp>
          <p:nvGrpSpPr>
            <p:cNvPr id="23" name="Graphique 28" descr="Double itinéraire avec un chemin contour">
              <a:extLst>
                <a:ext uri="{FF2B5EF4-FFF2-40B4-BE49-F238E27FC236}">
                  <a16:creationId xmlns:a16="http://schemas.microsoft.com/office/drawing/2014/main" id="{D8E9933C-5B78-17C8-C2A8-46802590BFFD}"/>
                </a:ext>
              </a:extLst>
            </p:cNvPr>
            <p:cNvGrpSpPr/>
            <p:nvPr/>
          </p:nvGrpSpPr>
          <p:grpSpPr>
            <a:xfrm>
              <a:off x="5743546" y="3337992"/>
              <a:ext cx="635287" cy="442287"/>
              <a:chOff x="5743546" y="3337992"/>
              <a:chExt cx="635287" cy="442287"/>
            </a:xfrm>
            <a:grpFill/>
          </p:grpSpPr>
          <p:sp>
            <p:nvSpPr>
              <p:cNvPr id="27" name="Forme libre : forme 26">
                <a:extLst>
                  <a:ext uri="{FF2B5EF4-FFF2-40B4-BE49-F238E27FC236}">
                    <a16:creationId xmlns:a16="http://schemas.microsoft.com/office/drawing/2014/main" id="{8F00C90C-CD50-A2B3-78C8-3DD47DCB0476}"/>
                  </a:ext>
                </a:extLst>
              </p:cNvPr>
              <p:cNvSpPr/>
              <p:nvPr/>
            </p:nvSpPr>
            <p:spPr>
              <a:xfrm>
                <a:off x="5743546" y="3385102"/>
                <a:ext cx="243333" cy="395177"/>
              </a:xfrm>
              <a:custGeom>
                <a:avLst/>
                <a:gdLst>
                  <a:gd name="connsiteX0" fmla="*/ 21133 w 243333"/>
                  <a:gd name="connsiteY0" fmla="*/ 53477 h 395177"/>
                  <a:gd name="connsiteX1" fmla="*/ 8348 w 243333"/>
                  <a:gd name="connsiteY1" fmla="*/ 166796 h 395177"/>
                  <a:gd name="connsiteX2" fmla="*/ 63554 w 243333"/>
                  <a:gd name="connsiteY2" fmla="*/ 288830 h 395177"/>
                  <a:gd name="connsiteX3" fmla="*/ 111207 w 243333"/>
                  <a:gd name="connsiteY3" fmla="*/ 388782 h 395177"/>
                  <a:gd name="connsiteX4" fmla="*/ 127026 w 243333"/>
                  <a:gd name="connsiteY4" fmla="*/ 393883 h 395177"/>
                  <a:gd name="connsiteX5" fmla="*/ 132126 w 243333"/>
                  <a:gd name="connsiteY5" fmla="*/ 388782 h 395177"/>
                  <a:gd name="connsiteX6" fmla="*/ 179779 w 243333"/>
                  <a:gd name="connsiteY6" fmla="*/ 288830 h 395177"/>
                  <a:gd name="connsiteX7" fmla="*/ 234986 w 243333"/>
                  <a:gd name="connsiteY7" fmla="*/ 166796 h 395177"/>
                  <a:gd name="connsiteX8" fmla="*/ 222201 w 243333"/>
                  <a:gd name="connsiteY8" fmla="*/ 53477 h 395177"/>
                  <a:gd name="connsiteX9" fmla="*/ 53879 w 243333"/>
                  <a:gd name="connsiteY9" fmla="*/ 20731 h 395177"/>
                  <a:gd name="connsiteX10" fmla="*/ 21133 w 243333"/>
                  <a:gd name="connsiteY10" fmla="*/ 53477 h 395177"/>
                  <a:gd name="connsiteX11" fmla="*/ 206479 w 243333"/>
                  <a:gd name="connsiteY11" fmla="*/ 64235 h 395177"/>
                  <a:gd name="connsiteX12" fmla="*/ 217392 w 243333"/>
                  <a:gd name="connsiteY12" fmla="*/ 159466 h 395177"/>
                  <a:gd name="connsiteX13" fmla="*/ 162583 w 243333"/>
                  <a:gd name="connsiteY13" fmla="*/ 280633 h 395177"/>
                  <a:gd name="connsiteX14" fmla="*/ 121753 w 243333"/>
                  <a:gd name="connsiteY14" fmla="*/ 366275 h 395177"/>
                  <a:gd name="connsiteX15" fmla="*/ 121580 w 243333"/>
                  <a:gd name="connsiteY15" fmla="*/ 366275 h 395177"/>
                  <a:gd name="connsiteX16" fmla="*/ 80909 w 243333"/>
                  <a:gd name="connsiteY16" fmla="*/ 280977 h 395177"/>
                  <a:gd name="connsiteX17" fmla="*/ 25937 w 243333"/>
                  <a:gd name="connsiteY17" fmla="*/ 159466 h 395177"/>
                  <a:gd name="connsiteX18" fmla="*/ 36938 w 243333"/>
                  <a:gd name="connsiteY18" fmla="*/ 64107 h 395177"/>
                  <a:gd name="connsiteX19" fmla="*/ 178822 w 243333"/>
                  <a:gd name="connsiteY19" fmla="*/ 36540 h 395177"/>
                  <a:gd name="connsiteX20" fmla="*/ 206476 w 243333"/>
                  <a:gd name="connsiteY20" fmla="*/ 64235 h 39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333" h="395177">
                    <a:moveTo>
                      <a:pt x="21133" y="53477"/>
                    </a:moveTo>
                    <a:cubicBezTo>
                      <a:pt x="-1492" y="86854"/>
                      <a:pt x="-6271" y="129217"/>
                      <a:pt x="8348" y="166796"/>
                    </a:cubicBezTo>
                    <a:lnTo>
                      <a:pt x="63554" y="288830"/>
                    </a:lnTo>
                    <a:lnTo>
                      <a:pt x="111207" y="388782"/>
                    </a:lnTo>
                    <a:cubicBezTo>
                      <a:pt x="114166" y="394559"/>
                      <a:pt x="121249" y="396842"/>
                      <a:pt x="127026" y="393883"/>
                    </a:cubicBezTo>
                    <a:cubicBezTo>
                      <a:pt x="129218" y="392759"/>
                      <a:pt x="131002" y="390975"/>
                      <a:pt x="132126" y="388782"/>
                    </a:cubicBezTo>
                    <a:lnTo>
                      <a:pt x="179779" y="288830"/>
                    </a:lnTo>
                    <a:lnTo>
                      <a:pt x="234986" y="166796"/>
                    </a:lnTo>
                    <a:cubicBezTo>
                      <a:pt x="249604" y="129217"/>
                      <a:pt x="244824" y="86854"/>
                      <a:pt x="222201" y="53477"/>
                    </a:cubicBezTo>
                    <a:cubicBezTo>
                      <a:pt x="184762" y="-2046"/>
                      <a:pt x="109402" y="-16707"/>
                      <a:pt x="53879" y="20731"/>
                    </a:cubicBezTo>
                    <a:cubicBezTo>
                      <a:pt x="40961" y="29442"/>
                      <a:pt x="29842" y="40559"/>
                      <a:pt x="21133" y="53477"/>
                    </a:cubicBezTo>
                    <a:close/>
                    <a:moveTo>
                      <a:pt x="206479" y="64235"/>
                    </a:moveTo>
                    <a:cubicBezTo>
                      <a:pt x="225471" y="92283"/>
                      <a:pt x="229547" y="127847"/>
                      <a:pt x="217392" y="159466"/>
                    </a:cubicBezTo>
                    <a:lnTo>
                      <a:pt x="162583" y="280633"/>
                    </a:lnTo>
                    <a:lnTo>
                      <a:pt x="121753" y="366275"/>
                    </a:lnTo>
                    <a:cubicBezTo>
                      <a:pt x="121705" y="366371"/>
                      <a:pt x="121628" y="366371"/>
                      <a:pt x="121580" y="366275"/>
                    </a:cubicBezTo>
                    <a:lnTo>
                      <a:pt x="80909" y="280977"/>
                    </a:lnTo>
                    <a:lnTo>
                      <a:pt x="25937" y="159466"/>
                    </a:lnTo>
                    <a:cubicBezTo>
                      <a:pt x="13774" y="127795"/>
                      <a:pt x="17884" y="92176"/>
                      <a:pt x="36938" y="64107"/>
                    </a:cubicBezTo>
                    <a:cubicBezTo>
                      <a:pt x="68506" y="17315"/>
                      <a:pt x="132029" y="4972"/>
                      <a:pt x="178822" y="36540"/>
                    </a:cubicBezTo>
                    <a:cubicBezTo>
                      <a:pt x="189738" y="43904"/>
                      <a:pt x="199128" y="53308"/>
                      <a:pt x="206476" y="64235"/>
                    </a:cubicBezTo>
                    <a:close/>
                  </a:path>
                </a:pathLst>
              </a:custGeom>
              <a:grpFill/>
              <a:ln w="9525"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035472A6-0BA7-57D1-72F3-C0BA4CF379B4}"/>
                  </a:ext>
                </a:extLst>
              </p:cNvPr>
              <p:cNvSpPr/>
              <p:nvPr/>
            </p:nvSpPr>
            <p:spPr>
              <a:xfrm>
                <a:off x="6056369" y="3741762"/>
                <a:ext cx="28942" cy="19548"/>
              </a:xfrm>
              <a:custGeom>
                <a:avLst/>
                <a:gdLst>
                  <a:gd name="connsiteX0" fmla="*/ 224 w 28942"/>
                  <a:gd name="connsiteY0" fmla="*/ 19548 h 19548"/>
                  <a:gd name="connsiteX1" fmla="*/ 28943 w 28942"/>
                  <a:gd name="connsiteY1" fmla="*/ 19045 h 19548"/>
                  <a:gd name="connsiteX2" fmla="*/ 28486 w 28942"/>
                  <a:gd name="connsiteY2" fmla="*/ 0 h 19548"/>
                  <a:gd name="connsiteX3" fmla="*/ 0 w 28942"/>
                  <a:gd name="connsiteY3" fmla="*/ 498 h 19548"/>
                </a:gdLst>
                <a:ahLst/>
                <a:cxnLst>
                  <a:cxn ang="0">
                    <a:pos x="connsiteX0" y="connsiteY0"/>
                  </a:cxn>
                  <a:cxn ang="0">
                    <a:pos x="connsiteX1" y="connsiteY1"/>
                  </a:cxn>
                  <a:cxn ang="0">
                    <a:pos x="connsiteX2" y="connsiteY2"/>
                  </a:cxn>
                  <a:cxn ang="0">
                    <a:pos x="connsiteX3" y="connsiteY3"/>
                  </a:cxn>
                </a:cxnLst>
                <a:rect l="l" t="t" r="r" b="b"/>
                <a:pathLst>
                  <a:path w="28942" h="19548">
                    <a:moveTo>
                      <a:pt x="224" y="19548"/>
                    </a:moveTo>
                    <a:cubicBezTo>
                      <a:pt x="9654" y="19439"/>
                      <a:pt x="19251" y="19276"/>
                      <a:pt x="28943" y="19045"/>
                    </a:cubicBezTo>
                    <a:lnTo>
                      <a:pt x="28486" y="0"/>
                    </a:lnTo>
                    <a:cubicBezTo>
                      <a:pt x="18878" y="231"/>
                      <a:pt x="9357" y="389"/>
                      <a:pt x="0" y="498"/>
                    </a:cubicBezTo>
                    <a:close/>
                  </a:path>
                </a:pathLst>
              </a:custGeom>
              <a:grpFill/>
              <a:ln w="9525"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FFBC635E-0704-C716-1E9A-062804D5EA5E}"/>
                  </a:ext>
                </a:extLst>
              </p:cNvPr>
              <p:cNvSpPr/>
              <p:nvPr/>
            </p:nvSpPr>
            <p:spPr>
              <a:xfrm>
                <a:off x="6098000" y="3376850"/>
                <a:ext cx="34392" cy="31051"/>
              </a:xfrm>
              <a:custGeom>
                <a:avLst/>
                <a:gdLst>
                  <a:gd name="connsiteX0" fmla="*/ 34393 w 34392"/>
                  <a:gd name="connsiteY0" fmla="*/ 17027 h 31051"/>
                  <a:gd name="connsiteX1" fmla="*/ 25854 w 34392"/>
                  <a:gd name="connsiteY1" fmla="*/ 0 h 31051"/>
                  <a:gd name="connsiteX2" fmla="*/ 0 w 34392"/>
                  <a:gd name="connsiteY2" fmla="*/ 15996 h 31051"/>
                  <a:gd name="connsiteX3" fmla="*/ 11674 w 34392"/>
                  <a:gd name="connsiteY3" fmla="*/ 31051 h 31051"/>
                  <a:gd name="connsiteX4" fmla="*/ 34393 w 34392"/>
                  <a:gd name="connsiteY4" fmla="*/ 17027 h 3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2" h="31051">
                    <a:moveTo>
                      <a:pt x="34393" y="17027"/>
                    </a:moveTo>
                    <a:lnTo>
                      <a:pt x="25854" y="0"/>
                    </a:lnTo>
                    <a:cubicBezTo>
                      <a:pt x="16740" y="4485"/>
                      <a:pt x="8082" y="9842"/>
                      <a:pt x="0" y="15996"/>
                    </a:cubicBezTo>
                    <a:lnTo>
                      <a:pt x="11674" y="31051"/>
                    </a:lnTo>
                    <a:cubicBezTo>
                      <a:pt x="18779" y="25657"/>
                      <a:pt x="26387" y="20961"/>
                      <a:pt x="34393" y="17027"/>
                    </a:cubicBezTo>
                    <a:close/>
                  </a:path>
                </a:pathLst>
              </a:custGeom>
              <a:grpFill/>
              <a:ln w="9525" cap="flat">
                <a:noFill/>
                <a:prstDash val="solid"/>
                <a:miter/>
              </a:ln>
            </p:spPr>
            <p:txBody>
              <a:bodyPr rtlCol="0" anchor="ctr"/>
              <a:lstStyle/>
              <a:p>
                <a:endParaRPr lang="fr-FR"/>
              </a:p>
            </p:txBody>
          </p:sp>
          <p:sp>
            <p:nvSpPr>
              <p:cNvPr id="30" name="Forme libre : forme 29">
                <a:extLst>
                  <a:ext uri="{FF2B5EF4-FFF2-40B4-BE49-F238E27FC236}">
                    <a16:creationId xmlns:a16="http://schemas.microsoft.com/office/drawing/2014/main" id="{597127F5-F2D9-6D4C-406D-A035F3D9B148}"/>
                  </a:ext>
                </a:extLst>
              </p:cNvPr>
              <p:cNvSpPr/>
              <p:nvPr/>
            </p:nvSpPr>
            <p:spPr>
              <a:xfrm>
                <a:off x="6066085" y="3415950"/>
                <a:ext cx="26342" cy="32341"/>
              </a:xfrm>
              <a:custGeom>
                <a:avLst/>
                <a:gdLst>
                  <a:gd name="connsiteX0" fmla="*/ 26342 w 26342"/>
                  <a:gd name="connsiteY0" fmla="*/ 10203 h 32341"/>
                  <a:gd name="connsiteX1" fmla="*/ 10259 w 26342"/>
                  <a:gd name="connsiteY1" fmla="*/ 0 h 32341"/>
                  <a:gd name="connsiteX2" fmla="*/ 0 w 26342"/>
                  <a:gd name="connsiteY2" fmla="*/ 31198 h 32341"/>
                  <a:gd name="connsiteX3" fmla="*/ 19013 w 26342"/>
                  <a:gd name="connsiteY3" fmla="*/ 32341 h 32341"/>
                  <a:gd name="connsiteX4" fmla="*/ 26342 w 26342"/>
                  <a:gd name="connsiteY4" fmla="*/ 10203 h 32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2" h="32341">
                    <a:moveTo>
                      <a:pt x="26342" y="10203"/>
                    </a:moveTo>
                    <a:lnTo>
                      <a:pt x="10259" y="0"/>
                    </a:lnTo>
                    <a:cubicBezTo>
                      <a:pt x="4223" y="9349"/>
                      <a:pt x="691" y="20092"/>
                      <a:pt x="0" y="31198"/>
                    </a:cubicBezTo>
                    <a:lnTo>
                      <a:pt x="19013" y="32341"/>
                    </a:lnTo>
                    <a:cubicBezTo>
                      <a:pt x="19492" y="24451"/>
                      <a:pt x="22018" y="16821"/>
                      <a:pt x="26342" y="10203"/>
                    </a:cubicBezTo>
                    <a:close/>
                  </a:path>
                </a:pathLst>
              </a:custGeom>
              <a:grpFill/>
              <a:ln w="9525" cap="flat">
                <a:noFill/>
                <a:prstDash val="solid"/>
                <a:miter/>
              </a:ln>
            </p:spPr>
            <p:txBody>
              <a:bodyPr rtlCol="0" anchor="ctr"/>
              <a:lstStyle/>
              <a:p>
                <a:endParaRPr lang="fr-FR"/>
              </a:p>
            </p:txBody>
          </p:sp>
          <p:sp>
            <p:nvSpPr>
              <p:cNvPr id="31" name="Forme libre : forme 30">
                <a:extLst>
                  <a:ext uri="{FF2B5EF4-FFF2-40B4-BE49-F238E27FC236}">
                    <a16:creationId xmlns:a16="http://schemas.microsoft.com/office/drawing/2014/main" id="{C6945472-1F29-1F65-0EE1-1E18434E8A4C}"/>
                  </a:ext>
                </a:extLst>
              </p:cNvPr>
              <p:cNvSpPr/>
              <p:nvPr/>
            </p:nvSpPr>
            <p:spPr>
              <a:xfrm>
                <a:off x="5999254" y="3742429"/>
                <a:ext cx="28641" cy="19088"/>
              </a:xfrm>
              <a:custGeom>
                <a:avLst/>
                <a:gdLst>
                  <a:gd name="connsiteX0" fmla="*/ 28604 w 28641"/>
                  <a:gd name="connsiteY0" fmla="*/ 29 h 19088"/>
                  <a:gd name="connsiteX1" fmla="*/ 18945 w 28641"/>
                  <a:gd name="connsiteY1" fmla="*/ 38 h 19088"/>
                  <a:gd name="connsiteX2" fmla="*/ 76 w 28641"/>
                  <a:gd name="connsiteY2" fmla="*/ 0 h 19088"/>
                  <a:gd name="connsiteX3" fmla="*/ 0 w 28641"/>
                  <a:gd name="connsiteY3" fmla="*/ 19050 h 19088"/>
                  <a:gd name="connsiteX4" fmla="*/ 18945 w 28641"/>
                  <a:gd name="connsiteY4" fmla="*/ 19088 h 19088"/>
                  <a:gd name="connsiteX5" fmla="*/ 28642 w 28641"/>
                  <a:gd name="connsiteY5" fmla="*/ 19079 h 19088"/>
                  <a:gd name="connsiteX6" fmla="*/ 28604 w 28641"/>
                  <a:gd name="connsiteY6" fmla="*/ 29 h 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1" h="19088">
                    <a:moveTo>
                      <a:pt x="28604" y="29"/>
                    </a:moveTo>
                    <a:lnTo>
                      <a:pt x="18945" y="38"/>
                    </a:lnTo>
                    <a:lnTo>
                      <a:pt x="76" y="0"/>
                    </a:lnTo>
                    <a:lnTo>
                      <a:pt x="0" y="19050"/>
                    </a:lnTo>
                    <a:lnTo>
                      <a:pt x="18945" y="19088"/>
                    </a:lnTo>
                    <a:lnTo>
                      <a:pt x="28642" y="19079"/>
                    </a:lnTo>
                    <a:lnTo>
                      <a:pt x="28604" y="29"/>
                    </a:lnTo>
                    <a:close/>
                  </a:path>
                </a:pathLst>
              </a:custGeom>
              <a:grpFill/>
              <a:ln w="9525" cap="flat">
                <a:noFill/>
                <a:prstDash val="solid"/>
                <a:miter/>
              </a:ln>
            </p:spPr>
            <p:txBody>
              <a:bodyPr rtlCol="0" anchor="ctr"/>
              <a:lstStyle/>
              <a:p>
                <a:endParaRPr lang="fr-FR"/>
              </a:p>
            </p:txBody>
          </p:sp>
          <p:sp>
            <p:nvSpPr>
              <p:cNvPr id="32" name="Forme libre : forme 31">
                <a:extLst>
                  <a:ext uri="{FF2B5EF4-FFF2-40B4-BE49-F238E27FC236}">
                    <a16:creationId xmlns:a16="http://schemas.microsoft.com/office/drawing/2014/main" id="{449DEAE8-8A9C-AF81-5EE5-1FE5BDB79221}"/>
                  </a:ext>
                </a:extLst>
              </p:cNvPr>
              <p:cNvSpPr/>
              <p:nvPr/>
            </p:nvSpPr>
            <p:spPr>
              <a:xfrm>
                <a:off x="6174433" y="3521034"/>
                <a:ext cx="32532" cy="25589"/>
              </a:xfrm>
              <a:custGeom>
                <a:avLst/>
                <a:gdLst>
                  <a:gd name="connsiteX0" fmla="*/ 32533 w 32532"/>
                  <a:gd name="connsiteY0" fmla="*/ 7111 h 25589"/>
                  <a:gd name="connsiteX1" fmla="*/ 4976 w 32532"/>
                  <a:gd name="connsiteY1" fmla="*/ 0 h 25589"/>
                  <a:gd name="connsiteX2" fmla="*/ 0 w 32532"/>
                  <a:gd name="connsiteY2" fmla="*/ 18390 h 25589"/>
                  <a:gd name="connsiteX3" fmla="*/ 27891 w 32532"/>
                  <a:gd name="connsiteY3" fmla="*/ 25590 h 25589"/>
                </a:gdLst>
                <a:ahLst/>
                <a:cxnLst>
                  <a:cxn ang="0">
                    <a:pos x="connsiteX0" y="connsiteY0"/>
                  </a:cxn>
                  <a:cxn ang="0">
                    <a:pos x="connsiteX1" y="connsiteY1"/>
                  </a:cxn>
                  <a:cxn ang="0">
                    <a:pos x="connsiteX2" y="connsiteY2"/>
                  </a:cxn>
                  <a:cxn ang="0">
                    <a:pos x="connsiteX3" y="connsiteY3"/>
                  </a:cxn>
                </a:cxnLst>
                <a:rect l="l" t="t" r="r" b="b"/>
                <a:pathLst>
                  <a:path w="32532" h="25589">
                    <a:moveTo>
                      <a:pt x="32533" y="7111"/>
                    </a:moveTo>
                    <a:cubicBezTo>
                      <a:pt x="23198" y="4767"/>
                      <a:pt x="13959" y="2433"/>
                      <a:pt x="4976" y="0"/>
                    </a:cubicBezTo>
                    <a:lnTo>
                      <a:pt x="0" y="18390"/>
                    </a:lnTo>
                    <a:cubicBezTo>
                      <a:pt x="9097" y="20850"/>
                      <a:pt x="18445" y="23217"/>
                      <a:pt x="27891" y="25590"/>
                    </a:cubicBezTo>
                    <a:close/>
                  </a:path>
                </a:pathLst>
              </a:custGeom>
              <a:grpFill/>
              <a:ln w="9525" cap="flat">
                <a:noFill/>
                <a:prstDash val="solid"/>
                <a:miter/>
              </a:ln>
            </p:spPr>
            <p:txBody>
              <a:bodyPr rtlCol="0" anchor="ctr"/>
              <a:lstStyle/>
              <a:p>
                <a:endParaRPr lang="fr-FR"/>
              </a:p>
            </p:txBody>
          </p:sp>
          <p:sp>
            <p:nvSpPr>
              <p:cNvPr id="33" name="Forme libre : forme 32">
                <a:extLst>
                  <a:ext uri="{FF2B5EF4-FFF2-40B4-BE49-F238E27FC236}">
                    <a16:creationId xmlns:a16="http://schemas.microsoft.com/office/drawing/2014/main" id="{7A1A27AB-DBAC-1C66-C16C-DF7F02E80C39}"/>
                  </a:ext>
                </a:extLst>
              </p:cNvPr>
              <p:cNvSpPr/>
              <p:nvPr/>
            </p:nvSpPr>
            <p:spPr>
              <a:xfrm>
                <a:off x="5942139" y="3742181"/>
                <a:ext cx="28630" cy="19156"/>
              </a:xfrm>
              <a:custGeom>
                <a:avLst/>
                <a:gdLst>
                  <a:gd name="connsiteX0" fmla="*/ 0 w 28630"/>
                  <a:gd name="connsiteY0" fmla="*/ 0 h 19156"/>
                  <a:gd name="connsiteX1" fmla="*/ 0 w 28630"/>
                  <a:gd name="connsiteY1" fmla="*/ 19050 h 19156"/>
                  <a:gd name="connsiteX2" fmla="*/ 28519 w 28630"/>
                  <a:gd name="connsiteY2" fmla="*/ 19157 h 19156"/>
                  <a:gd name="connsiteX3" fmla="*/ 28630 w 28630"/>
                  <a:gd name="connsiteY3" fmla="*/ 107 h 19156"/>
                  <a:gd name="connsiteX4" fmla="*/ 0 w 28630"/>
                  <a:gd name="connsiteY4" fmla="*/ 0 h 1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 h="19156">
                    <a:moveTo>
                      <a:pt x="0" y="0"/>
                    </a:moveTo>
                    <a:lnTo>
                      <a:pt x="0" y="19050"/>
                    </a:lnTo>
                    <a:cubicBezTo>
                      <a:pt x="8730" y="19050"/>
                      <a:pt x="18288" y="19099"/>
                      <a:pt x="28519" y="19157"/>
                    </a:cubicBezTo>
                    <a:lnTo>
                      <a:pt x="28630" y="107"/>
                    </a:lnTo>
                    <a:cubicBezTo>
                      <a:pt x="18357" y="44"/>
                      <a:pt x="8767" y="0"/>
                      <a:pt x="0" y="0"/>
                    </a:cubicBezTo>
                    <a:close/>
                  </a:path>
                </a:pathLst>
              </a:custGeom>
              <a:grpFill/>
              <a:ln w="9525" cap="flat">
                <a:noFill/>
                <a:prstDash val="solid"/>
                <a:miter/>
              </a:ln>
            </p:spPr>
            <p:txBody>
              <a:bodyPr rtlCol="0" anchor="ctr"/>
              <a:lstStyle/>
              <a:p>
                <a:endParaRPr lang="fr-FR"/>
              </a:p>
            </p:txBody>
          </p:sp>
          <p:sp>
            <p:nvSpPr>
              <p:cNvPr id="34" name="Forme libre : forme 33">
                <a:extLst>
                  <a:ext uri="{FF2B5EF4-FFF2-40B4-BE49-F238E27FC236}">
                    <a16:creationId xmlns:a16="http://schemas.microsoft.com/office/drawing/2014/main" id="{6FA60052-36F7-4049-104A-F47AC5425AF9}"/>
                  </a:ext>
                </a:extLst>
              </p:cNvPr>
              <p:cNvSpPr/>
              <p:nvPr/>
            </p:nvSpPr>
            <p:spPr>
              <a:xfrm>
                <a:off x="6072020" y="3471237"/>
                <a:ext cx="32369" cy="33256"/>
              </a:xfrm>
              <a:custGeom>
                <a:avLst/>
                <a:gdLst>
                  <a:gd name="connsiteX0" fmla="*/ 20435 w 32369"/>
                  <a:gd name="connsiteY0" fmla="*/ 33257 h 33256"/>
                  <a:gd name="connsiteX1" fmla="*/ 32370 w 32369"/>
                  <a:gd name="connsiteY1" fmla="*/ 18411 h 33256"/>
                  <a:gd name="connsiteX2" fmla="*/ 17240 w 32369"/>
                  <a:gd name="connsiteY2" fmla="*/ 0 h 33256"/>
                  <a:gd name="connsiteX3" fmla="*/ 0 w 32369"/>
                  <a:gd name="connsiteY3" fmla="*/ 8111 h 33256"/>
                  <a:gd name="connsiteX4" fmla="*/ 20435 w 32369"/>
                  <a:gd name="connsiteY4" fmla="*/ 33257 h 3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69" h="33256">
                    <a:moveTo>
                      <a:pt x="20435" y="33257"/>
                    </a:moveTo>
                    <a:lnTo>
                      <a:pt x="32370" y="18411"/>
                    </a:lnTo>
                    <a:cubicBezTo>
                      <a:pt x="25974" y="13524"/>
                      <a:pt x="20795" y="7222"/>
                      <a:pt x="17240" y="0"/>
                    </a:cubicBezTo>
                    <a:lnTo>
                      <a:pt x="0" y="8111"/>
                    </a:lnTo>
                    <a:cubicBezTo>
                      <a:pt x="4804" y="17942"/>
                      <a:pt x="11795" y="26543"/>
                      <a:pt x="20435" y="33257"/>
                    </a:cubicBezTo>
                    <a:close/>
                  </a:path>
                </a:pathLst>
              </a:custGeom>
              <a:grpFill/>
              <a:ln w="9525" cap="flat">
                <a:noFill/>
                <a:prstDash val="solid"/>
                <a:miter/>
              </a:ln>
            </p:spPr>
            <p:txBody>
              <a:bodyPr rtlCol="0" anchor="ctr"/>
              <a:lstStyle/>
              <a:p>
                <a:endParaRPr lang="fr-FR"/>
              </a:p>
            </p:txBody>
          </p:sp>
          <p:sp>
            <p:nvSpPr>
              <p:cNvPr id="35" name="Forme libre : forme 34">
                <a:extLst>
                  <a:ext uri="{FF2B5EF4-FFF2-40B4-BE49-F238E27FC236}">
                    <a16:creationId xmlns:a16="http://schemas.microsoft.com/office/drawing/2014/main" id="{70B68D6A-2255-0F34-4C95-1170A6685ABE}"/>
                  </a:ext>
                </a:extLst>
              </p:cNvPr>
              <p:cNvSpPr/>
              <p:nvPr/>
            </p:nvSpPr>
            <p:spPr>
              <a:xfrm>
                <a:off x="6207681" y="3344487"/>
                <a:ext cx="31602" cy="23859"/>
              </a:xfrm>
              <a:custGeom>
                <a:avLst/>
                <a:gdLst>
                  <a:gd name="connsiteX0" fmla="*/ 0 w 31602"/>
                  <a:gd name="connsiteY0" fmla="*/ 5208 h 23859"/>
                  <a:gd name="connsiteX1" fmla="*/ 3879 w 31602"/>
                  <a:gd name="connsiteY1" fmla="*/ 23859 h 23859"/>
                  <a:gd name="connsiteX2" fmla="*/ 31603 w 31602"/>
                  <a:gd name="connsiteY2" fmla="*/ 18818 h 23859"/>
                  <a:gd name="connsiteX3" fmla="*/ 28635 w 31602"/>
                  <a:gd name="connsiteY3" fmla="*/ 0 h 23859"/>
                  <a:gd name="connsiteX4" fmla="*/ 0 w 31602"/>
                  <a:gd name="connsiteY4" fmla="*/ 5208 h 23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2" h="23859">
                    <a:moveTo>
                      <a:pt x="0" y="5208"/>
                    </a:moveTo>
                    <a:lnTo>
                      <a:pt x="3879" y="23859"/>
                    </a:lnTo>
                    <a:cubicBezTo>
                      <a:pt x="12753" y="22015"/>
                      <a:pt x="22083" y="20320"/>
                      <a:pt x="31603" y="18818"/>
                    </a:cubicBezTo>
                    <a:lnTo>
                      <a:pt x="28635" y="0"/>
                    </a:lnTo>
                    <a:cubicBezTo>
                      <a:pt x="18811" y="1550"/>
                      <a:pt x="9176" y="3302"/>
                      <a:pt x="0" y="5208"/>
                    </a:cubicBezTo>
                    <a:close/>
                  </a:path>
                </a:pathLst>
              </a:custGeom>
              <a:grpFill/>
              <a:ln w="9525" cap="flat">
                <a:noFill/>
                <a:prstDash val="solid"/>
                <a:miter/>
              </a:ln>
            </p:spPr>
            <p:txBody>
              <a:bodyPr rtlCol="0" anchor="ctr"/>
              <a:lstStyle/>
              <a:p>
                <a:endParaRPr lang="fr-FR"/>
              </a:p>
            </p:txBody>
          </p:sp>
          <p:sp>
            <p:nvSpPr>
              <p:cNvPr id="36" name="Forme libre : forme 35">
                <a:extLst>
                  <a:ext uri="{FF2B5EF4-FFF2-40B4-BE49-F238E27FC236}">
                    <a16:creationId xmlns:a16="http://schemas.microsoft.com/office/drawing/2014/main" id="{E9692ED1-0D2D-B306-5A4C-63BF66109554}"/>
                  </a:ext>
                </a:extLst>
              </p:cNvPr>
              <p:cNvSpPr/>
              <p:nvPr/>
            </p:nvSpPr>
            <p:spPr>
              <a:xfrm>
                <a:off x="6265133" y="3337992"/>
                <a:ext cx="29938" cy="21519"/>
              </a:xfrm>
              <a:custGeom>
                <a:avLst/>
                <a:gdLst>
                  <a:gd name="connsiteX0" fmla="*/ 0 w 29938"/>
                  <a:gd name="connsiteY0" fmla="*/ 2591 h 21519"/>
                  <a:gd name="connsiteX1" fmla="*/ 2149 w 29938"/>
                  <a:gd name="connsiteY1" fmla="*/ 21520 h 21519"/>
                  <a:gd name="connsiteX2" fmla="*/ 29938 w 29938"/>
                  <a:gd name="connsiteY2" fmla="*/ 19022 h 21519"/>
                  <a:gd name="connsiteX3" fmla="*/ 28910 w 29938"/>
                  <a:gd name="connsiteY3" fmla="*/ 0 h 21519"/>
                  <a:gd name="connsiteX4" fmla="*/ 0 w 29938"/>
                  <a:gd name="connsiteY4" fmla="*/ 2591 h 2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8" h="21519">
                    <a:moveTo>
                      <a:pt x="0" y="2591"/>
                    </a:moveTo>
                    <a:lnTo>
                      <a:pt x="2149" y="21520"/>
                    </a:lnTo>
                    <a:cubicBezTo>
                      <a:pt x="18650" y="19642"/>
                      <a:pt x="29486" y="19043"/>
                      <a:pt x="29938" y="19022"/>
                    </a:cubicBezTo>
                    <a:lnTo>
                      <a:pt x="28910" y="0"/>
                    </a:lnTo>
                    <a:cubicBezTo>
                      <a:pt x="27715" y="65"/>
                      <a:pt x="16767" y="684"/>
                      <a:pt x="0" y="2591"/>
                    </a:cubicBezTo>
                    <a:close/>
                  </a:path>
                </a:pathLst>
              </a:custGeom>
              <a:grpFill/>
              <a:ln w="9525" cap="flat">
                <a:noFill/>
                <a:prstDash val="solid"/>
                <a:miter/>
              </a:ln>
            </p:spPr>
            <p:txBody>
              <a:bodyPr rtlCol="0" anchor="ctr"/>
              <a:lstStyle/>
              <a:p>
                <a:endParaRPr lang="fr-FR"/>
              </a:p>
            </p:txBody>
          </p:sp>
          <p:sp>
            <p:nvSpPr>
              <p:cNvPr id="37" name="Forme libre : forme 36">
                <a:extLst>
                  <a:ext uri="{FF2B5EF4-FFF2-40B4-BE49-F238E27FC236}">
                    <a16:creationId xmlns:a16="http://schemas.microsoft.com/office/drawing/2014/main" id="{D247847B-D14D-14DC-AF9A-4A3AF143CE93}"/>
                  </a:ext>
                </a:extLst>
              </p:cNvPr>
              <p:cNvSpPr/>
              <p:nvPr/>
            </p:nvSpPr>
            <p:spPr>
              <a:xfrm>
                <a:off x="6357546" y="3633751"/>
                <a:ext cx="21287" cy="31411"/>
              </a:xfrm>
              <a:custGeom>
                <a:avLst/>
                <a:gdLst>
                  <a:gd name="connsiteX0" fmla="*/ 21286 w 21287"/>
                  <a:gd name="connsiteY0" fmla="*/ 24721 h 31411"/>
                  <a:gd name="connsiteX1" fmla="*/ 18548 w 21287"/>
                  <a:gd name="connsiteY1" fmla="*/ 0 h 31411"/>
                  <a:gd name="connsiteX2" fmla="*/ 0 w 21287"/>
                  <a:gd name="connsiteY2" fmla="*/ 4343 h 31411"/>
                  <a:gd name="connsiteX3" fmla="*/ 2236 w 21287"/>
                  <a:gd name="connsiteY3" fmla="*/ 24698 h 31411"/>
                  <a:gd name="connsiteX4" fmla="*/ 1986 w 21287"/>
                  <a:gd name="connsiteY4" fmla="*/ 29305 h 31411"/>
                  <a:gd name="connsiteX5" fmla="*/ 20915 w 21287"/>
                  <a:gd name="connsiteY5" fmla="*/ 31412 h 31411"/>
                  <a:gd name="connsiteX6" fmla="*/ 21286 w 21287"/>
                  <a:gd name="connsiteY6" fmla="*/ 24721 h 3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87" h="31411">
                    <a:moveTo>
                      <a:pt x="21286" y="24721"/>
                    </a:moveTo>
                    <a:cubicBezTo>
                      <a:pt x="21324" y="16403"/>
                      <a:pt x="20405" y="8109"/>
                      <a:pt x="18548" y="0"/>
                    </a:cubicBezTo>
                    <a:lnTo>
                      <a:pt x="0" y="4343"/>
                    </a:lnTo>
                    <a:cubicBezTo>
                      <a:pt x="1521" y="11020"/>
                      <a:pt x="2272" y="17850"/>
                      <a:pt x="2236" y="24698"/>
                    </a:cubicBezTo>
                    <a:cubicBezTo>
                      <a:pt x="2236" y="26238"/>
                      <a:pt x="2153" y="27775"/>
                      <a:pt x="1986" y="29305"/>
                    </a:cubicBezTo>
                    <a:lnTo>
                      <a:pt x="20915" y="31412"/>
                    </a:lnTo>
                    <a:cubicBezTo>
                      <a:pt x="21161" y="29190"/>
                      <a:pt x="21285" y="26957"/>
                      <a:pt x="21286" y="24721"/>
                    </a:cubicBezTo>
                    <a:close/>
                  </a:path>
                </a:pathLst>
              </a:custGeom>
              <a:grpFill/>
              <a:ln w="9525" cap="flat">
                <a:noFill/>
                <a:prstDash val="solid"/>
                <a:miter/>
              </a:ln>
            </p:spPr>
            <p:txBody>
              <a:bodyPr rtlCol="0" anchor="ctr"/>
              <a:lstStyle/>
              <a:p>
                <a:endParaRPr lang="fr-FR"/>
              </a:p>
            </p:txBody>
          </p:sp>
          <p:sp>
            <p:nvSpPr>
              <p:cNvPr id="38" name="Forme libre : forme 37">
                <a:extLst>
                  <a:ext uri="{FF2B5EF4-FFF2-40B4-BE49-F238E27FC236}">
                    <a16:creationId xmlns:a16="http://schemas.microsoft.com/office/drawing/2014/main" id="{5E3D338A-1F21-1C38-D9DF-F527AE977B4D}"/>
                  </a:ext>
                </a:extLst>
              </p:cNvPr>
              <p:cNvSpPr/>
              <p:nvPr/>
            </p:nvSpPr>
            <p:spPr>
              <a:xfrm>
                <a:off x="6281206" y="3711858"/>
                <a:ext cx="33128" cy="26879"/>
              </a:xfrm>
              <a:custGeom>
                <a:avLst/>
                <a:gdLst>
                  <a:gd name="connsiteX0" fmla="*/ 0 w 33128"/>
                  <a:gd name="connsiteY0" fmla="*/ 8490 h 26879"/>
                  <a:gd name="connsiteX1" fmla="*/ 4977 w 33128"/>
                  <a:gd name="connsiteY1" fmla="*/ 26880 h 26879"/>
                  <a:gd name="connsiteX2" fmla="*/ 33129 w 33128"/>
                  <a:gd name="connsiteY2" fmla="*/ 17756 h 26879"/>
                  <a:gd name="connsiteX3" fmla="*/ 26227 w 33128"/>
                  <a:gd name="connsiteY3" fmla="*/ 0 h 26879"/>
                  <a:gd name="connsiteX4" fmla="*/ 0 w 33128"/>
                  <a:gd name="connsiteY4" fmla="*/ 8490 h 2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8" h="26879">
                    <a:moveTo>
                      <a:pt x="0" y="8490"/>
                    </a:moveTo>
                    <a:lnTo>
                      <a:pt x="4977" y="26880"/>
                    </a:lnTo>
                    <a:cubicBezTo>
                      <a:pt x="14515" y="24335"/>
                      <a:pt x="23912" y="21290"/>
                      <a:pt x="33129" y="17756"/>
                    </a:cubicBezTo>
                    <a:lnTo>
                      <a:pt x="26227" y="0"/>
                    </a:lnTo>
                    <a:cubicBezTo>
                      <a:pt x="17640" y="3290"/>
                      <a:pt x="8886" y="6124"/>
                      <a:pt x="0" y="8490"/>
                    </a:cubicBezTo>
                    <a:close/>
                  </a:path>
                </a:pathLst>
              </a:custGeom>
              <a:grpFill/>
              <a:ln w="9525" cap="flat">
                <a:noFill/>
                <a:prstDash val="solid"/>
                <a:miter/>
              </a:ln>
            </p:spPr>
            <p:txBody>
              <a:bodyPr rtlCol="0" anchor="ctr"/>
              <a:lstStyle/>
              <a:p>
                <a:endParaRPr lang="fr-FR"/>
              </a:p>
            </p:txBody>
          </p:sp>
          <p:sp>
            <p:nvSpPr>
              <p:cNvPr id="39" name="Forme libre : forme 38">
                <a:extLst>
                  <a:ext uri="{FF2B5EF4-FFF2-40B4-BE49-F238E27FC236}">
                    <a16:creationId xmlns:a16="http://schemas.microsoft.com/office/drawing/2014/main" id="{AA96546D-CAB1-A559-F5A4-A20DC136B607}"/>
                  </a:ext>
                </a:extLst>
              </p:cNvPr>
              <p:cNvSpPr/>
              <p:nvPr/>
            </p:nvSpPr>
            <p:spPr>
              <a:xfrm>
                <a:off x="6331562" y="3683949"/>
                <a:ext cx="34027" cy="32437"/>
              </a:xfrm>
              <a:custGeom>
                <a:avLst/>
                <a:gdLst>
                  <a:gd name="connsiteX0" fmla="*/ 0 w 34027"/>
                  <a:gd name="connsiteY0" fmla="*/ 16215 h 32437"/>
                  <a:gd name="connsiteX1" fmla="*/ 9992 w 34027"/>
                  <a:gd name="connsiteY1" fmla="*/ 32437 h 32437"/>
                  <a:gd name="connsiteX2" fmla="*/ 34027 w 34027"/>
                  <a:gd name="connsiteY2" fmla="*/ 11856 h 32437"/>
                  <a:gd name="connsiteX3" fmla="*/ 19117 w 34027"/>
                  <a:gd name="connsiteY3" fmla="*/ 0 h 32437"/>
                  <a:gd name="connsiteX4" fmla="*/ 0 w 34027"/>
                  <a:gd name="connsiteY4" fmla="*/ 16215 h 3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7" h="32437">
                    <a:moveTo>
                      <a:pt x="0" y="16215"/>
                    </a:moveTo>
                    <a:lnTo>
                      <a:pt x="9992" y="32437"/>
                    </a:lnTo>
                    <a:cubicBezTo>
                      <a:pt x="19132" y="27017"/>
                      <a:pt x="27264" y="20053"/>
                      <a:pt x="34027" y="11856"/>
                    </a:cubicBezTo>
                    <a:lnTo>
                      <a:pt x="19117" y="0"/>
                    </a:lnTo>
                    <a:cubicBezTo>
                      <a:pt x="13725" y="6465"/>
                      <a:pt x="7258" y="11950"/>
                      <a:pt x="0" y="16215"/>
                    </a:cubicBezTo>
                    <a:close/>
                  </a:path>
                </a:pathLst>
              </a:custGeom>
              <a:grpFill/>
              <a:ln w="9525" cap="flat">
                <a:noFill/>
                <a:prstDash val="solid"/>
                <a:miter/>
              </a:ln>
            </p:spPr>
            <p:txBody>
              <a:bodyPr rtlCol="0" anchor="ctr"/>
              <a:lstStyle/>
              <a:p>
                <a:endParaRPr lang="fr-FR"/>
              </a:p>
            </p:txBody>
          </p:sp>
          <p:sp>
            <p:nvSpPr>
              <p:cNvPr id="40" name="Forme libre : forme 39">
                <a:extLst>
                  <a:ext uri="{FF2B5EF4-FFF2-40B4-BE49-F238E27FC236}">
                    <a16:creationId xmlns:a16="http://schemas.microsoft.com/office/drawing/2014/main" id="{9318BC7E-B2AD-5BBF-5ADF-095141372090}"/>
                  </a:ext>
                </a:extLst>
              </p:cNvPr>
              <p:cNvSpPr/>
              <p:nvPr/>
            </p:nvSpPr>
            <p:spPr>
              <a:xfrm>
                <a:off x="6283634" y="3552464"/>
                <a:ext cx="33958" cy="29047"/>
              </a:xfrm>
              <a:custGeom>
                <a:avLst/>
                <a:gdLst>
                  <a:gd name="connsiteX0" fmla="*/ 6837 w 33958"/>
                  <a:gd name="connsiteY0" fmla="*/ 0 h 29047"/>
                  <a:gd name="connsiteX1" fmla="*/ 0 w 33958"/>
                  <a:gd name="connsiteY1" fmla="*/ 17780 h 29047"/>
                  <a:gd name="connsiteX2" fmla="*/ 24963 w 33958"/>
                  <a:gd name="connsiteY2" fmla="*/ 29047 h 29047"/>
                  <a:gd name="connsiteX3" fmla="*/ 33958 w 33958"/>
                  <a:gd name="connsiteY3" fmla="*/ 12253 h 29047"/>
                  <a:gd name="connsiteX4" fmla="*/ 6837 w 33958"/>
                  <a:gd name="connsiteY4" fmla="*/ 0 h 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8" h="29047">
                    <a:moveTo>
                      <a:pt x="6837" y="0"/>
                    </a:moveTo>
                    <a:lnTo>
                      <a:pt x="0" y="17780"/>
                    </a:lnTo>
                    <a:cubicBezTo>
                      <a:pt x="8548" y="21012"/>
                      <a:pt x="16885" y="24775"/>
                      <a:pt x="24963" y="29047"/>
                    </a:cubicBezTo>
                    <a:lnTo>
                      <a:pt x="33958" y="12253"/>
                    </a:lnTo>
                    <a:cubicBezTo>
                      <a:pt x="25181" y="7609"/>
                      <a:pt x="16124" y="3517"/>
                      <a:pt x="6837" y="0"/>
                    </a:cubicBezTo>
                    <a:close/>
                  </a:path>
                </a:pathLst>
              </a:custGeom>
              <a:grpFill/>
              <a:ln w="9525" cap="flat">
                <a:noFill/>
                <a:prstDash val="solid"/>
                <a:miter/>
              </a:ln>
            </p:spPr>
            <p:txBody>
              <a:bodyPr rtlCol="0" anchor="ctr"/>
              <a:lstStyle/>
              <a:p>
                <a:endParaRPr lang="fr-FR"/>
              </a:p>
            </p:txBody>
          </p:sp>
          <p:sp>
            <p:nvSpPr>
              <p:cNvPr id="41" name="Forme libre : forme 40">
                <a:extLst>
                  <a:ext uri="{FF2B5EF4-FFF2-40B4-BE49-F238E27FC236}">
                    <a16:creationId xmlns:a16="http://schemas.microsoft.com/office/drawing/2014/main" id="{9D4E54E9-C11D-4E44-86ED-27851A591F4A}"/>
                  </a:ext>
                </a:extLst>
              </p:cNvPr>
              <p:cNvSpPr/>
              <p:nvPr/>
            </p:nvSpPr>
            <p:spPr>
              <a:xfrm>
                <a:off x="6330756" y="3581535"/>
                <a:ext cx="33061" cy="33558"/>
              </a:xfrm>
              <a:custGeom>
                <a:avLst/>
                <a:gdLst>
                  <a:gd name="connsiteX0" fmla="*/ 12192 w 33061"/>
                  <a:gd name="connsiteY0" fmla="*/ 0 h 33558"/>
                  <a:gd name="connsiteX1" fmla="*/ 0 w 33061"/>
                  <a:gd name="connsiteY1" fmla="*/ 14637 h 33558"/>
                  <a:gd name="connsiteX2" fmla="*/ 17059 w 33061"/>
                  <a:gd name="connsiteY2" fmla="*/ 33558 h 33558"/>
                  <a:gd name="connsiteX3" fmla="*/ 33061 w 33061"/>
                  <a:gd name="connsiteY3" fmla="*/ 23220 h 33558"/>
                  <a:gd name="connsiteX4" fmla="*/ 12192 w 33061"/>
                  <a:gd name="connsiteY4" fmla="*/ 0 h 3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61" h="33558">
                    <a:moveTo>
                      <a:pt x="12192" y="0"/>
                    </a:moveTo>
                    <a:lnTo>
                      <a:pt x="0" y="14637"/>
                    </a:lnTo>
                    <a:cubicBezTo>
                      <a:pt x="6607" y="20049"/>
                      <a:pt x="12359" y="26428"/>
                      <a:pt x="17059" y="33558"/>
                    </a:cubicBezTo>
                    <a:lnTo>
                      <a:pt x="33061" y="23220"/>
                    </a:lnTo>
                    <a:cubicBezTo>
                      <a:pt x="27317" y="14471"/>
                      <a:pt x="20281" y="6643"/>
                      <a:pt x="12192" y="0"/>
                    </a:cubicBezTo>
                    <a:close/>
                  </a:path>
                </a:pathLst>
              </a:custGeom>
              <a:grpFill/>
              <a:ln w="9525" cap="flat">
                <a:noFill/>
                <a:prstDash val="solid"/>
                <a:miter/>
              </a:ln>
            </p:spPr>
            <p:txBody>
              <a:bodyPr rtlCol="0" anchor="ctr"/>
              <a:lstStyle/>
              <a:p>
                <a:endParaRPr lang="fr-FR"/>
              </a:p>
            </p:txBody>
          </p:sp>
          <p:sp>
            <p:nvSpPr>
              <p:cNvPr id="42" name="Forme libre : forme 41">
                <a:extLst>
                  <a:ext uri="{FF2B5EF4-FFF2-40B4-BE49-F238E27FC236}">
                    <a16:creationId xmlns:a16="http://schemas.microsoft.com/office/drawing/2014/main" id="{FF8D78D6-CB6E-AC9E-A6A1-19C9973672ED}"/>
                  </a:ext>
                </a:extLst>
              </p:cNvPr>
              <p:cNvSpPr/>
              <p:nvPr/>
            </p:nvSpPr>
            <p:spPr>
              <a:xfrm>
                <a:off x="6226266" y="3726640"/>
                <a:ext cx="31416" cy="23577"/>
              </a:xfrm>
              <a:custGeom>
                <a:avLst/>
                <a:gdLst>
                  <a:gd name="connsiteX0" fmla="*/ 0 w 31416"/>
                  <a:gd name="connsiteY0" fmla="*/ 4727 h 23577"/>
                  <a:gd name="connsiteX1" fmla="*/ 2762 w 31416"/>
                  <a:gd name="connsiteY1" fmla="*/ 23577 h 23577"/>
                  <a:gd name="connsiteX2" fmla="*/ 31416 w 31416"/>
                  <a:gd name="connsiteY2" fmla="*/ 18692 h 23577"/>
                  <a:gd name="connsiteX3" fmla="*/ 27733 w 31416"/>
                  <a:gd name="connsiteY3" fmla="*/ 0 h 23577"/>
                  <a:gd name="connsiteX4" fmla="*/ 0 w 31416"/>
                  <a:gd name="connsiteY4" fmla="*/ 4727 h 2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6" h="23577">
                    <a:moveTo>
                      <a:pt x="0" y="4727"/>
                    </a:moveTo>
                    <a:lnTo>
                      <a:pt x="2762" y="23577"/>
                    </a:lnTo>
                    <a:cubicBezTo>
                      <a:pt x="12785" y="22108"/>
                      <a:pt x="22427" y="20464"/>
                      <a:pt x="31416" y="18692"/>
                    </a:cubicBezTo>
                    <a:lnTo>
                      <a:pt x="27733" y="0"/>
                    </a:lnTo>
                    <a:cubicBezTo>
                      <a:pt x="19045" y="1714"/>
                      <a:pt x="9716" y="3304"/>
                      <a:pt x="0" y="4727"/>
                    </a:cubicBezTo>
                    <a:close/>
                  </a:path>
                </a:pathLst>
              </a:custGeom>
              <a:grpFill/>
              <a:ln w="9525" cap="flat">
                <a:noFill/>
                <a:prstDash val="solid"/>
                <a:miter/>
              </a:ln>
            </p:spPr>
            <p:txBody>
              <a:bodyPr rtlCol="0" anchor="ctr"/>
              <a:lstStyle/>
              <a:p>
                <a:endParaRPr lang="fr-FR"/>
              </a:p>
            </p:txBody>
          </p:sp>
          <p:sp>
            <p:nvSpPr>
              <p:cNvPr id="43" name="Forme libre : forme 42">
                <a:extLst>
                  <a:ext uri="{FF2B5EF4-FFF2-40B4-BE49-F238E27FC236}">
                    <a16:creationId xmlns:a16="http://schemas.microsoft.com/office/drawing/2014/main" id="{C1DE262F-B874-8200-AB08-0B24FFB1B0D4}"/>
                  </a:ext>
                </a:extLst>
              </p:cNvPr>
              <p:cNvSpPr/>
              <p:nvPr/>
            </p:nvSpPr>
            <p:spPr>
              <a:xfrm>
                <a:off x="6118799" y="3503125"/>
                <a:ext cx="33657" cy="28028"/>
              </a:xfrm>
              <a:custGeom>
                <a:avLst/>
                <a:gdLst>
                  <a:gd name="connsiteX0" fmla="*/ 0 w 33657"/>
                  <a:gd name="connsiteY0" fmla="*/ 17265 h 28028"/>
                  <a:gd name="connsiteX1" fmla="*/ 27686 w 33657"/>
                  <a:gd name="connsiteY1" fmla="*/ 28028 h 28028"/>
                  <a:gd name="connsiteX2" fmla="*/ 33658 w 33657"/>
                  <a:gd name="connsiteY2" fmla="*/ 9941 h 28028"/>
                  <a:gd name="connsiteX3" fmla="*/ 8035 w 33657"/>
                  <a:gd name="connsiteY3" fmla="*/ 0 h 28028"/>
                </a:gdLst>
                <a:ahLst/>
                <a:cxnLst>
                  <a:cxn ang="0">
                    <a:pos x="connsiteX0" y="connsiteY0"/>
                  </a:cxn>
                  <a:cxn ang="0">
                    <a:pos x="connsiteX1" y="connsiteY1"/>
                  </a:cxn>
                  <a:cxn ang="0">
                    <a:pos x="connsiteX2" y="connsiteY2"/>
                  </a:cxn>
                  <a:cxn ang="0">
                    <a:pos x="connsiteX3" y="connsiteY3"/>
                  </a:cxn>
                </a:cxnLst>
                <a:rect l="l" t="t" r="r" b="b"/>
                <a:pathLst>
                  <a:path w="33657" h="28028">
                    <a:moveTo>
                      <a:pt x="0" y="17265"/>
                    </a:moveTo>
                    <a:cubicBezTo>
                      <a:pt x="9011" y="21390"/>
                      <a:pt x="18256" y="24984"/>
                      <a:pt x="27686" y="28028"/>
                    </a:cubicBezTo>
                    <a:lnTo>
                      <a:pt x="33658" y="9941"/>
                    </a:lnTo>
                    <a:cubicBezTo>
                      <a:pt x="24931" y="7128"/>
                      <a:pt x="16376" y="3808"/>
                      <a:pt x="8035" y="0"/>
                    </a:cubicBezTo>
                    <a:close/>
                  </a:path>
                </a:pathLst>
              </a:custGeom>
              <a:grpFill/>
              <a:ln w="9525"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49C6CECD-D584-4C7A-F972-C0A006A19D5B}"/>
                  </a:ext>
                </a:extLst>
              </p:cNvPr>
              <p:cNvSpPr/>
              <p:nvPr/>
            </p:nvSpPr>
            <p:spPr>
              <a:xfrm>
                <a:off x="6113310" y="3739514"/>
                <a:ext cx="29491" cy="20393"/>
              </a:xfrm>
              <a:custGeom>
                <a:avLst/>
                <a:gdLst>
                  <a:gd name="connsiteX0" fmla="*/ 29491 w 29491"/>
                  <a:gd name="connsiteY0" fmla="*/ 19021 h 20393"/>
                  <a:gd name="connsiteX1" fmla="*/ 28393 w 29491"/>
                  <a:gd name="connsiteY1" fmla="*/ 0 h 20393"/>
                  <a:gd name="connsiteX2" fmla="*/ 0 w 29491"/>
                  <a:gd name="connsiteY2" fmla="*/ 1358 h 20393"/>
                  <a:gd name="connsiteX3" fmla="*/ 744 w 29491"/>
                  <a:gd name="connsiteY3" fmla="*/ 20394 h 20393"/>
                  <a:gd name="connsiteX4" fmla="*/ 29491 w 29491"/>
                  <a:gd name="connsiteY4" fmla="*/ 19021 h 2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1" h="20393">
                    <a:moveTo>
                      <a:pt x="29491" y="19021"/>
                    </a:moveTo>
                    <a:lnTo>
                      <a:pt x="28393" y="0"/>
                    </a:lnTo>
                    <a:cubicBezTo>
                      <a:pt x="18943" y="544"/>
                      <a:pt x="9459" y="991"/>
                      <a:pt x="0" y="1358"/>
                    </a:cubicBezTo>
                    <a:lnTo>
                      <a:pt x="744" y="20394"/>
                    </a:lnTo>
                    <a:cubicBezTo>
                      <a:pt x="10312" y="20026"/>
                      <a:pt x="19920" y="19575"/>
                      <a:pt x="29491" y="19021"/>
                    </a:cubicBezTo>
                    <a:close/>
                  </a:path>
                </a:pathLst>
              </a:custGeom>
              <a:grpFill/>
              <a:ln w="9525"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C1B5D18A-57F3-5FDD-7B3A-987033612DE4}"/>
                  </a:ext>
                </a:extLst>
              </p:cNvPr>
              <p:cNvSpPr/>
              <p:nvPr/>
            </p:nvSpPr>
            <p:spPr>
              <a:xfrm>
                <a:off x="6151225" y="3356457"/>
                <a:ext cx="33044" cy="26699"/>
              </a:xfrm>
              <a:custGeom>
                <a:avLst/>
                <a:gdLst>
                  <a:gd name="connsiteX0" fmla="*/ 0 w 33044"/>
                  <a:gd name="connsiteY0" fmla="*/ 8774 h 26699"/>
                  <a:gd name="connsiteX1" fmla="*/ 6455 w 33044"/>
                  <a:gd name="connsiteY1" fmla="*/ 26700 h 26699"/>
                  <a:gd name="connsiteX2" fmla="*/ 33044 w 33044"/>
                  <a:gd name="connsiteY2" fmla="*/ 18383 h 26699"/>
                  <a:gd name="connsiteX3" fmla="*/ 28049 w 33044"/>
                  <a:gd name="connsiteY3" fmla="*/ 0 h 26699"/>
                  <a:gd name="connsiteX4" fmla="*/ 0 w 33044"/>
                  <a:gd name="connsiteY4" fmla="*/ 8774 h 2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4" h="26699">
                    <a:moveTo>
                      <a:pt x="0" y="8774"/>
                    </a:moveTo>
                    <a:lnTo>
                      <a:pt x="6455" y="26700"/>
                    </a:lnTo>
                    <a:cubicBezTo>
                      <a:pt x="14647" y="23747"/>
                      <a:pt x="23593" y="20948"/>
                      <a:pt x="33044" y="18383"/>
                    </a:cubicBezTo>
                    <a:lnTo>
                      <a:pt x="28049" y="0"/>
                    </a:lnTo>
                    <a:cubicBezTo>
                      <a:pt x="18110" y="2698"/>
                      <a:pt x="8673" y="5652"/>
                      <a:pt x="0" y="8774"/>
                    </a:cubicBezTo>
                    <a:close/>
                  </a:path>
                </a:pathLst>
              </a:custGeom>
              <a:grpFill/>
              <a:ln w="9525"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F8DD79A7-3C1B-F766-0881-A1A6F89A3ABD}"/>
                  </a:ext>
                </a:extLst>
              </p:cNvPr>
              <p:cNvSpPr/>
              <p:nvPr/>
            </p:nvSpPr>
            <p:spPr>
              <a:xfrm>
                <a:off x="6170033" y="3734928"/>
                <a:ext cx="30272" cy="21644"/>
              </a:xfrm>
              <a:custGeom>
                <a:avLst/>
                <a:gdLst>
                  <a:gd name="connsiteX0" fmla="*/ 1525 w 30272"/>
                  <a:gd name="connsiteY0" fmla="*/ 21645 h 21644"/>
                  <a:gd name="connsiteX1" fmla="*/ 30272 w 30272"/>
                  <a:gd name="connsiteY1" fmla="*/ 18939 h 21644"/>
                  <a:gd name="connsiteX2" fmla="*/ 28207 w 30272"/>
                  <a:gd name="connsiteY2" fmla="*/ 0 h 21644"/>
                  <a:gd name="connsiteX3" fmla="*/ 0 w 30272"/>
                  <a:gd name="connsiteY3" fmla="*/ 2656 h 21644"/>
                </a:gdLst>
                <a:ahLst/>
                <a:cxnLst>
                  <a:cxn ang="0">
                    <a:pos x="connsiteX0" y="connsiteY0"/>
                  </a:cxn>
                  <a:cxn ang="0">
                    <a:pos x="connsiteX1" y="connsiteY1"/>
                  </a:cxn>
                  <a:cxn ang="0">
                    <a:pos x="connsiteX2" y="connsiteY2"/>
                  </a:cxn>
                  <a:cxn ang="0">
                    <a:pos x="connsiteX3" y="connsiteY3"/>
                  </a:cxn>
                </a:cxnLst>
                <a:rect l="l" t="t" r="r" b="b"/>
                <a:pathLst>
                  <a:path w="30272" h="21644">
                    <a:moveTo>
                      <a:pt x="1525" y="21645"/>
                    </a:moveTo>
                    <a:cubicBezTo>
                      <a:pt x="11227" y="20866"/>
                      <a:pt x="20831" y="19968"/>
                      <a:pt x="30272" y="18939"/>
                    </a:cubicBezTo>
                    <a:lnTo>
                      <a:pt x="28207" y="0"/>
                    </a:lnTo>
                    <a:cubicBezTo>
                      <a:pt x="18942" y="1012"/>
                      <a:pt x="9515" y="1891"/>
                      <a:pt x="0" y="2656"/>
                    </a:cubicBezTo>
                    <a:close/>
                  </a:path>
                </a:pathLst>
              </a:custGeom>
              <a:grpFill/>
              <a:ln w="9525"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0B694262-6E18-F6FA-B3CF-AF3A766ACB94}"/>
                  </a:ext>
                </a:extLst>
              </p:cNvPr>
              <p:cNvSpPr/>
              <p:nvPr/>
            </p:nvSpPr>
            <p:spPr>
              <a:xfrm>
                <a:off x="6229977" y="3535224"/>
                <a:ext cx="32746" cy="26046"/>
              </a:xfrm>
              <a:custGeom>
                <a:avLst/>
                <a:gdLst>
                  <a:gd name="connsiteX0" fmla="*/ 4828 w 32746"/>
                  <a:gd name="connsiteY0" fmla="*/ 0 h 26046"/>
                  <a:gd name="connsiteX1" fmla="*/ 0 w 32746"/>
                  <a:gd name="connsiteY1" fmla="*/ 18426 h 26046"/>
                  <a:gd name="connsiteX2" fmla="*/ 27221 w 32746"/>
                  <a:gd name="connsiteY2" fmla="*/ 26046 h 26046"/>
                  <a:gd name="connsiteX3" fmla="*/ 32746 w 32746"/>
                  <a:gd name="connsiteY3" fmla="*/ 7814 h 26046"/>
                  <a:gd name="connsiteX4" fmla="*/ 4828 w 32746"/>
                  <a:gd name="connsiteY4" fmla="*/ 0 h 2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6" h="26046">
                    <a:moveTo>
                      <a:pt x="4828" y="0"/>
                    </a:moveTo>
                    <a:lnTo>
                      <a:pt x="0" y="18426"/>
                    </a:lnTo>
                    <a:cubicBezTo>
                      <a:pt x="9176" y="20831"/>
                      <a:pt x="18297" y="23338"/>
                      <a:pt x="27221" y="26046"/>
                    </a:cubicBezTo>
                    <a:lnTo>
                      <a:pt x="32746" y="7814"/>
                    </a:lnTo>
                    <a:cubicBezTo>
                      <a:pt x="23599" y="5037"/>
                      <a:pt x="14236" y="2465"/>
                      <a:pt x="4828" y="0"/>
                    </a:cubicBezTo>
                    <a:close/>
                  </a:path>
                </a:pathLst>
              </a:custGeom>
              <a:grpFill/>
              <a:ln w="9525"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6FC3CE6B-6631-9DFA-A3EB-0AD34FA68D31}"/>
                  </a:ext>
                </a:extLst>
              </p:cNvPr>
              <p:cNvSpPr/>
              <p:nvPr/>
            </p:nvSpPr>
            <p:spPr>
              <a:xfrm>
                <a:off x="5812910" y="3454849"/>
                <a:ext cx="104604" cy="104603"/>
              </a:xfrm>
              <a:custGeom>
                <a:avLst/>
                <a:gdLst>
                  <a:gd name="connsiteX0" fmla="*/ 1 w 104604"/>
                  <a:gd name="connsiteY0" fmla="*/ 52300 h 104603"/>
                  <a:gd name="connsiteX1" fmla="*/ 52301 w 104604"/>
                  <a:gd name="connsiteY1" fmla="*/ 104604 h 104603"/>
                  <a:gd name="connsiteX2" fmla="*/ 104604 w 104604"/>
                  <a:gd name="connsiteY2" fmla="*/ 52304 h 104603"/>
                  <a:gd name="connsiteX3" fmla="*/ 52304 w 104604"/>
                  <a:gd name="connsiteY3" fmla="*/ 0 h 104603"/>
                  <a:gd name="connsiteX4" fmla="*/ 52299 w 104604"/>
                  <a:gd name="connsiteY4" fmla="*/ 0 h 104603"/>
                  <a:gd name="connsiteX5" fmla="*/ 1 w 104604"/>
                  <a:gd name="connsiteY5" fmla="*/ 51869 h 104603"/>
                  <a:gd name="connsiteX6" fmla="*/ 1 w 104604"/>
                  <a:gd name="connsiteY6" fmla="*/ 52300 h 104603"/>
                  <a:gd name="connsiteX7" fmla="*/ 85553 w 104604"/>
                  <a:gd name="connsiteY7" fmla="*/ 52300 h 104603"/>
                  <a:gd name="connsiteX8" fmla="*/ 52303 w 104604"/>
                  <a:gd name="connsiteY8" fmla="*/ 85554 h 104603"/>
                  <a:gd name="connsiteX9" fmla="*/ 19050 w 104604"/>
                  <a:gd name="connsiteY9" fmla="*/ 52304 h 104603"/>
                  <a:gd name="connsiteX10" fmla="*/ 52300 w 104604"/>
                  <a:gd name="connsiteY10" fmla="*/ 19050 h 104603"/>
                  <a:gd name="connsiteX11" fmla="*/ 52302 w 104604"/>
                  <a:gd name="connsiteY11" fmla="*/ 19050 h 104603"/>
                  <a:gd name="connsiteX12" fmla="*/ 85553 w 104604"/>
                  <a:gd name="connsiteY12" fmla="*/ 51592 h 104603"/>
                  <a:gd name="connsiteX13" fmla="*/ 85553 w 104604"/>
                  <a:gd name="connsiteY13" fmla="*/ 52300 h 10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04" h="104603">
                    <a:moveTo>
                      <a:pt x="1" y="52300"/>
                    </a:moveTo>
                    <a:cubicBezTo>
                      <a:pt x="0" y="81186"/>
                      <a:pt x="23415" y="104603"/>
                      <a:pt x="52301" y="104604"/>
                    </a:cubicBezTo>
                    <a:cubicBezTo>
                      <a:pt x="81186" y="104605"/>
                      <a:pt x="104603" y="81190"/>
                      <a:pt x="104604" y="52304"/>
                    </a:cubicBezTo>
                    <a:cubicBezTo>
                      <a:pt x="104605" y="23419"/>
                      <a:pt x="81190" y="1"/>
                      <a:pt x="52304" y="0"/>
                    </a:cubicBezTo>
                    <a:cubicBezTo>
                      <a:pt x="52302" y="0"/>
                      <a:pt x="52301" y="0"/>
                      <a:pt x="52299" y="0"/>
                    </a:cubicBezTo>
                    <a:cubicBezTo>
                      <a:pt x="23534" y="-118"/>
                      <a:pt x="120" y="23104"/>
                      <a:pt x="1" y="51869"/>
                    </a:cubicBezTo>
                    <a:cubicBezTo>
                      <a:pt x="0" y="52013"/>
                      <a:pt x="0" y="52156"/>
                      <a:pt x="1" y="52300"/>
                    </a:cubicBezTo>
                    <a:close/>
                    <a:moveTo>
                      <a:pt x="85553" y="52300"/>
                    </a:moveTo>
                    <a:cubicBezTo>
                      <a:pt x="85554" y="70665"/>
                      <a:pt x="70668" y="85553"/>
                      <a:pt x="52303" y="85554"/>
                    </a:cubicBezTo>
                    <a:cubicBezTo>
                      <a:pt x="33939" y="85555"/>
                      <a:pt x="19051" y="70668"/>
                      <a:pt x="19050" y="52304"/>
                    </a:cubicBezTo>
                    <a:cubicBezTo>
                      <a:pt x="19049" y="33940"/>
                      <a:pt x="33935" y="19051"/>
                      <a:pt x="52300" y="19050"/>
                    </a:cubicBezTo>
                    <a:cubicBezTo>
                      <a:pt x="52301" y="19050"/>
                      <a:pt x="52301" y="19050"/>
                      <a:pt x="52302" y="19050"/>
                    </a:cubicBezTo>
                    <a:cubicBezTo>
                      <a:pt x="70470" y="18854"/>
                      <a:pt x="85357" y="33424"/>
                      <a:pt x="85553" y="51592"/>
                    </a:cubicBezTo>
                    <a:cubicBezTo>
                      <a:pt x="85556" y="51828"/>
                      <a:pt x="85556" y="52064"/>
                      <a:pt x="85553" y="52300"/>
                    </a:cubicBezTo>
                    <a:close/>
                  </a:path>
                </a:pathLst>
              </a:custGeom>
              <a:grpFill/>
              <a:ln w="9525" cap="flat">
                <a:noFill/>
                <a:prstDash val="solid"/>
                <a:miter/>
              </a:ln>
            </p:spPr>
            <p:txBody>
              <a:bodyPr rtlCol="0" anchor="ctr"/>
              <a:lstStyle/>
              <a:p>
                <a:endParaRPr lang="fr-FR"/>
              </a:p>
            </p:txBody>
          </p:sp>
        </p:grpSp>
        <p:grpSp>
          <p:nvGrpSpPr>
            <p:cNvPr id="24" name="Groupe 23">
              <a:extLst>
                <a:ext uri="{FF2B5EF4-FFF2-40B4-BE49-F238E27FC236}">
                  <a16:creationId xmlns:a16="http://schemas.microsoft.com/office/drawing/2014/main" id="{90066DD2-24E9-C885-CD15-DB59C300764A}"/>
                </a:ext>
              </a:extLst>
            </p:cNvPr>
            <p:cNvGrpSpPr/>
            <p:nvPr/>
          </p:nvGrpSpPr>
          <p:grpSpPr>
            <a:xfrm rot="20265906" flipH="1">
              <a:off x="6286904" y="3084079"/>
              <a:ext cx="220860" cy="236489"/>
              <a:chOff x="6220830" y="2962227"/>
              <a:chExt cx="220860" cy="236489"/>
            </a:xfrm>
            <a:grpFill/>
          </p:grpSpPr>
          <p:sp>
            <p:nvSpPr>
              <p:cNvPr id="25" name="Forme libre : forme 24">
                <a:extLst>
                  <a:ext uri="{FF2B5EF4-FFF2-40B4-BE49-F238E27FC236}">
                    <a16:creationId xmlns:a16="http://schemas.microsoft.com/office/drawing/2014/main" id="{FDC6C518-FCEF-40E5-5CA0-3E5C1457CB80}"/>
                  </a:ext>
                </a:extLst>
              </p:cNvPr>
              <p:cNvSpPr/>
              <p:nvPr/>
            </p:nvSpPr>
            <p:spPr>
              <a:xfrm>
                <a:off x="6220830" y="2962227"/>
                <a:ext cx="196639" cy="198348"/>
              </a:xfrm>
              <a:custGeom>
                <a:avLst/>
                <a:gdLst>
                  <a:gd name="connsiteX0" fmla="*/ 389668 w 389667"/>
                  <a:gd name="connsiteY0" fmla="*/ 259802 h 354308"/>
                  <a:gd name="connsiteX1" fmla="*/ 284512 w 389667"/>
                  <a:gd name="connsiteY1" fmla="*/ 3170 h 354308"/>
                  <a:gd name="connsiteX2" fmla="*/ 260423 w 389667"/>
                  <a:gd name="connsiteY2" fmla="*/ 36 h 354308"/>
                  <a:gd name="connsiteX3" fmla="*/ 199606 w 389667"/>
                  <a:gd name="connsiteY3" fmla="*/ 13266 h 354308"/>
                  <a:gd name="connsiteX4" fmla="*/ 0 w 389667"/>
                  <a:gd name="connsiteY4" fmla="*/ 96581 h 354308"/>
                  <a:gd name="connsiteX5" fmla="*/ 105223 w 389667"/>
                  <a:gd name="connsiteY5" fmla="*/ 353356 h 354308"/>
                  <a:gd name="connsiteX6" fmla="*/ 123053 w 389667"/>
                  <a:gd name="connsiteY6" fmla="*/ 354309 h 354308"/>
                  <a:gd name="connsiteX7" fmla="*/ 304829 w 389667"/>
                  <a:gd name="connsiteY7" fmla="*/ 270013 h 354308"/>
                  <a:gd name="connsiteX8" fmla="*/ 365893 w 389667"/>
                  <a:gd name="connsiteY8" fmla="*/ 256678 h 354308"/>
                  <a:gd name="connsiteX9" fmla="*/ 389668 w 389667"/>
                  <a:gd name="connsiteY9" fmla="*/ 259802 h 354308"/>
                  <a:gd name="connsiteX10" fmla="*/ 99679 w 389667"/>
                  <a:gd name="connsiteY10" fmla="*/ 264479 h 354308"/>
                  <a:gd name="connsiteX11" fmla="*/ 72171 w 389667"/>
                  <a:gd name="connsiteY11" fmla="*/ 197356 h 354308"/>
                  <a:gd name="connsiteX12" fmla="*/ 122492 w 389667"/>
                  <a:gd name="connsiteY12" fmla="*/ 180697 h 354308"/>
                  <a:gd name="connsiteX13" fmla="*/ 149447 w 389667"/>
                  <a:gd name="connsiteY13" fmla="*/ 247086 h 354308"/>
                  <a:gd name="connsiteX14" fmla="*/ 140579 w 389667"/>
                  <a:gd name="connsiteY14" fmla="*/ 251067 h 354308"/>
                  <a:gd name="connsiteX15" fmla="*/ 99679 w 389667"/>
                  <a:gd name="connsiteY15" fmla="*/ 264479 h 354308"/>
                  <a:gd name="connsiteX16" fmla="*/ 293989 w 389667"/>
                  <a:gd name="connsiteY16" fmla="*/ 243600 h 354308"/>
                  <a:gd name="connsiteX17" fmla="*/ 291856 w 389667"/>
                  <a:gd name="connsiteY17" fmla="*/ 244552 h 354308"/>
                  <a:gd name="connsiteX18" fmla="*/ 265776 w 389667"/>
                  <a:gd name="connsiteY18" fmla="*/ 180925 h 354308"/>
                  <a:gd name="connsiteX19" fmla="*/ 215370 w 389667"/>
                  <a:gd name="connsiteY19" fmla="*/ 209967 h 354308"/>
                  <a:gd name="connsiteX20" fmla="*/ 208074 w 389667"/>
                  <a:gd name="connsiteY20" fmla="*/ 214625 h 354308"/>
                  <a:gd name="connsiteX21" fmla="*/ 234115 w 389667"/>
                  <a:gd name="connsiteY21" fmla="*/ 278166 h 354308"/>
                  <a:gd name="connsiteX22" fmla="*/ 228829 w 389667"/>
                  <a:gd name="connsiteY22" fmla="*/ 281766 h 354308"/>
                  <a:gd name="connsiteX23" fmla="*/ 176975 w 389667"/>
                  <a:gd name="connsiteY23" fmla="*/ 313256 h 354308"/>
                  <a:gd name="connsiteX24" fmla="*/ 149933 w 389667"/>
                  <a:gd name="connsiteY24" fmla="*/ 247315 h 354308"/>
                  <a:gd name="connsiteX25" fmla="*/ 208036 w 389667"/>
                  <a:gd name="connsiteY25" fmla="*/ 214672 h 354308"/>
                  <a:gd name="connsiteX26" fmla="*/ 180413 w 389667"/>
                  <a:gd name="connsiteY26" fmla="*/ 147359 h 354308"/>
                  <a:gd name="connsiteX27" fmla="*/ 178308 w 389667"/>
                  <a:gd name="connsiteY27" fmla="*/ 148712 h 354308"/>
                  <a:gd name="connsiteX28" fmla="*/ 122472 w 389667"/>
                  <a:gd name="connsiteY28" fmla="*/ 180487 h 354308"/>
                  <a:gd name="connsiteX29" fmla="*/ 92173 w 389667"/>
                  <a:gd name="connsiteY29" fmla="*/ 106545 h 354308"/>
                  <a:gd name="connsiteX30" fmla="*/ 150657 w 389667"/>
                  <a:gd name="connsiteY30" fmla="*/ 74750 h 354308"/>
                  <a:gd name="connsiteX31" fmla="*/ 180413 w 389667"/>
                  <a:gd name="connsiteY31" fmla="*/ 147359 h 354308"/>
                  <a:gd name="connsiteX32" fmla="*/ 238411 w 389667"/>
                  <a:gd name="connsiteY32" fmla="*/ 114384 h 354308"/>
                  <a:gd name="connsiteX33" fmla="*/ 208217 w 389667"/>
                  <a:gd name="connsiteY33" fmla="*/ 40698 h 354308"/>
                  <a:gd name="connsiteX34" fmla="*/ 210360 w 389667"/>
                  <a:gd name="connsiteY34" fmla="*/ 39746 h 354308"/>
                  <a:gd name="connsiteX35" fmla="*/ 260347 w 389667"/>
                  <a:gd name="connsiteY35" fmla="*/ 28659 h 354308"/>
                  <a:gd name="connsiteX36" fmla="*/ 264014 w 389667"/>
                  <a:gd name="connsiteY36" fmla="*/ 28735 h 354308"/>
                  <a:gd name="connsiteX37" fmla="*/ 292046 w 389667"/>
                  <a:gd name="connsiteY37" fmla="*/ 97143 h 354308"/>
                  <a:gd name="connsiteX38" fmla="*/ 247802 w 389667"/>
                  <a:gd name="connsiteY38" fmla="*/ 110335 h 354308"/>
                  <a:gd name="connsiteX39" fmla="*/ 238411 w 389667"/>
                  <a:gd name="connsiteY39" fmla="*/ 114422 h 354308"/>
                  <a:gd name="connsiteX40" fmla="*/ 265700 w 389667"/>
                  <a:gd name="connsiteY40" fmla="*/ 181011 h 354308"/>
                  <a:gd name="connsiteX41" fmla="*/ 275006 w 389667"/>
                  <a:gd name="connsiteY41" fmla="*/ 176725 h 354308"/>
                  <a:gd name="connsiteX42" fmla="*/ 319773 w 389667"/>
                  <a:gd name="connsiteY42" fmla="*/ 164790 h 354308"/>
                  <a:gd name="connsiteX43" fmla="*/ 346272 w 389667"/>
                  <a:gd name="connsiteY43" fmla="*/ 229446 h 354308"/>
                  <a:gd name="connsiteX44" fmla="*/ 293989 w 389667"/>
                  <a:gd name="connsiteY44" fmla="*/ 243600 h 35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9667" h="354308">
                    <a:moveTo>
                      <a:pt x="389668" y="259802"/>
                    </a:moveTo>
                    <a:lnTo>
                      <a:pt x="284512" y="3170"/>
                    </a:lnTo>
                    <a:cubicBezTo>
                      <a:pt x="276701" y="844"/>
                      <a:pt x="268569" y="-215"/>
                      <a:pt x="260423" y="36"/>
                    </a:cubicBezTo>
                    <a:cubicBezTo>
                      <a:pt x="239483" y="446"/>
                      <a:pt x="218825" y="4940"/>
                      <a:pt x="199606" y="13266"/>
                    </a:cubicBezTo>
                    <a:cubicBezTo>
                      <a:pt x="135598" y="39489"/>
                      <a:pt x="107213" y="91666"/>
                      <a:pt x="0" y="96581"/>
                    </a:cubicBezTo>
                    <a:lnTo>
                      <a:pt x="105223" y="353356"/>
                    </a:lnTo>
                    <a:cubicBezTo>
                      <a:pt x="111144" y="353995"/>
                      <a:pt x="117097" y="354313"/>
                      <a:pt x="123053" y="354309"/>
                    </a:cubicBezTo>
                    <a:cubicBezTo>
                      <a:pt x="202301" y="354309"/>
                      <a:pt x="245154" y="294463"/>
                      <a:pt x="304829" y="270013"/>
                    </a:cubicBezTo>
                    <a:cubicBezTo>
                      <a:pt x="324121" y="261635"/>
                      <a:pt x="344864" y="257106"/>
                      <a:pt x="365893" y="256678"/>
                    </a:cubicBezTo>
                    <a:cubicBezTo>
                      <a:pt x="373933" y="256452"/>
                      <a:pt x="381958" y="257507"/>
                      <a:pt x="389668" y="259802"/>
                    </a:cubicBezTo>
                    <a:close/>
                    <a:moveTo>
                      <a:pt x="99679" y="264479"/>
                    </a:moveTo>
                    <a:lnTo>
                      <a:pt x="72171" y="197356"/>
                    </a:lnTo>
                    <a:cubicBezTo>
                      <a:pt x="89485" y="193591"/>
                      <a:pt x="106351" y="188006"/>
                      <a:pt x="122492" y="180697"/>
                    </a:cubicBezTo>
                    <a:lnTo>
                      <a:pt x="149447" y="247086"/>
                    </a:lnTo>
                    <a:cubicBezTo>
                      <a:pt x="146495" y="248419"/>
                      <a:pt x="143675" y="249801"/>
                      <a:pt x="140579" y="251067"/>
                    </a:cubicBezTo>
                    <a:cubicBezTo>
                      <a:pt x="127273" y="256480"/>
                      <a:pt x="113607" y="260962"/>
                      <a:pt x="99679" y="264479"/>
                    </a:cubicBezTo>
                    <a:close/>
                    <a:moveTo>
                      <a:pt x="293989" y="243600"/>
                    </a:moveTo>
                    <a:cubicBezTo>
                      <a:pt x="293256" y="243905"/>
                      <a:pt x="292579" y="244295"/>
                      <a:pt x="291856" y="244552"/>
                    </a:cubicBezTo>
                    <a:lnTo>
                      <a:pt x="265776" y="180925"/>
                    </a:lnTo>
                    <a:cubicBezTo>
                      <a:pt x="248351" y="189483"/>
                      <a:pt x="231513" y="199185"/>
                      <a:pt x="215370" y="209967"/>
                    </a:cubicBezTo>
                    <a:lnTo>
                      <a:pt x="208074" y="214625"/>
                    </a:lnTo>
                    <a:lnTo>
                      <a:pt x="234115" y="278166"/>
                    </a:lnTo>
                    <a:cubicBezTo>
                      <a:pt x="232362" y="279366"/>
                      <a:pt x="230572" y="280566"/>
                      <a:pt x="228829" y="281766"/>
                    </a:cubicBezTo>
                    <a:cubicBezTo>
                      <a:pt x="212487" y="293742"/>
                      <a:pt x="195137" y="304279"/>
                      <a:pt x="176975" y="313256"/>
                    </a:cubicBezTo>
                    <a:lnTo>
                      <a:pt x="149933" y="247315"/>
                    </a:lnTo>
                    <a:cubicBezTo>
                      <a:pt x="170074" y="237872"/>
                      <a:pt x="189494" y="226962"/>
                      <a:pt x="208036" y="214672"/>
                    </a:cubicBezTo>
                    <a:lnTo>
                      <a:pt x="180413" y="147359"/>
                    </a:lnTo>
                    <a:lnTo>
                      <a:pt x="178308" y="148712"/>
                    </a:lnTo>
                    <a:cubicBezTo>
                      <a:pt x="160478" y="160623"/>
                      <a:pt x="141819" y="171241"/>
                      <a:pt x="122472" y="180487"/>
                    </a:cubicBezTo>
                    <a:lnTo>
                      <a:pt x="92173" y="106545"/>
                    </a:lnTo>
                    <a:cubicBezTo>
                      <a:pt x="112729" y="98026"/>
                      <a:pt x="132332" y="87370"/>
                      <a:pt x="150657" y="74750"/>
                    </a:cubicBezTo>
                    <a:lnTo>
                      <a:pt x="180413" y="147359"/>
                    </a:lnTo>
                    <a:cubicBezTo>
                      <a:pt x="198925" y="134982"/>
                      <a:pt x="218308" y="123962"/>
                      <a:pt x="238411" y="114384"/>
                    </a:cubicBezTo>
                    <a:lnTo>
                      <a:pt x="208217" y="40698"/>
                    </a:lnTo>
                    <a:cubicBezTo>
                      <a:pt x="208950" y="40393"/>
                      <a:pt x="209626" y="40012"/>
                      <a:pt x="210360" y="39746"/>
                    </a:cubicBezTo>
                    <a:cubicBezTo>
                      <a:pt x="226148" y="32851"/>
                      <a:pt x="243124" y="29085"/>
                      <a:pt x="260347" y="28659"/>
                    </a:cubicBezTo>
                    <a:cubicBezTo>
                      <a:pt x="261652" y="28659"/>
                      <a:pt x="262871" y="28659"/>
                      <a:pt x="264014" y="28735"/>
                    </a:cubicBezTo>
                    <a:lnTo>
                      <a:pt x="292046" y="97143"/>
                    </a:lnTo>
                    <a:cubicBezTo>
                      <a:pt x="276886" y="100017"/>
                      <a:pt x="262060" y="104438"/>
                      <a:pt x="247802" y="110335"/>
                    </a:cubicBezTo>
                    <a:cubicBezTo>
                      <a:pt x="244590" y="111650"/>
                      <a:pt x="241459" y="113012"/>
                      <a:pt x="238411" y="114422"/>
                    </a:cubicBezTo>
                    <a:lnTo>
                      <a:pt x="265700" y="181011"/>
                    </a:lnTo>
                    <a:cubicBezTo>
                      <a:pt x="268776" y="179554"/>
                      <a:pt x="271796" y="178039"/>
                      <a:pt x="275006" y="176725"/>
                    </a:cubicBezTo>
                    <a:cubicBezTo>
                      <a:pt x="289291" y="170658"/>
                      <a:pt x="304363" y="166640"/>
                      <a:pt x="319773" y="164790"/>
                    </a:cubicBezTo>
                    <a:lnTo>
                      <a:pt x="346272" y="229446"/>
                    </a:lnTo>
                    <a:cubicBezTo>
                      <a:pt x="328295" y="231833"/>
                      <a:pt x="310715" y="236592"/>
                      <a:pt x="293989" y="243600"/>
                    </a:cubicBezTo>
                    <a:close/>
                  </a:path>
                </a:pathLst>
              </a:custGeom>
              <a:grpFill/>
              <a:ln w="9525" cap="flat">
                <a:noFill/>
                <a:prstDash val="solid"/>
                <a:miter/>
              </a:ln>
            </p:spPr>
            <p:txBody>
              <a:bodyPr rtlCol="0" anchor="ctr"/>
              <a:lstStyle/>
              <a:p>
                <a:endParaRPr lang="fr-FR"/>
              </a:p>
            </p:txBody>
          </p:sp>
          <p:cxnSp>
            <p:nvCxnSpPr>
              <p:cNvPr id="26" name="Connecteur droit 25">
                <a:extLst>
                  <a:ext uri="{FF2B5EF4-FFF2-40B4-BE49-F238E27FC236}">
                    <a16:creationId xmlns:a16="http://schemas.microsoft.com/office/drawing/2014/main" id="{2674FCF4-2C16-1DFF-6E8D-DAE72C7BECB7}"/>
                  </a:ext>
                </a:extLst>
              </p:cNvPr>
              <p:cNvCxnSpPr>
                <a:cxnSpLocks/>
              </p:cNvCxnSpPr>
              <p:nvPr/>
            </p:nvCxnSpPr>
            <p:spPr>
              <a:xfrm>
                <a:off x="6403182" y="3098841"/>
                <a:ext cx="38508" cy="99875"/>
              </a:xfrm>
              <a:prstGeom prst="line">
                <a:avLst/>
              </a:prstGeom>
              <a:grpFill/>
              <a:ln>
                <a:solidFill>
                  <a:schemeClr val="accent6"/>
                </a:solidFill>
              </a:ln>
            </p:spPr>
            <p:style>
              <a:lnRef idx="2">
                <a:schemeClr val="dk1"/>
              </a:lnRef>
              <a:fillRef idx="0">
                <a:schemeClr val="dk1"/>
              </a:fillRef>
              <a:effectRef idx="1">
                <a:schemeClr val="dk1"/>
              </a:effectRef>
              <a:fontRef idx="minor">
                <a:schemeClr val="tx1"/>
              </a:fontRef>
            </p:style>
          </p:cxnSp>
        </p:grpSp>
      </p:grpSp>
      <p:grpSp>
        <p:nvGrpSpPr>
          <p:cNvPr id="49" name="Groupe 48">
            <a:extLst>
              <a:ext uri="{FF2B5EF4-FFF2-40B4-BE49-F238E27FC236}">
                <a16:creationId xmlns:a16="http://schemas.microsoft.com/office/drawing/2014/main" id="{D3E190DD-4B6E-4BF0-280D-15B0C63FCEEE}"/>
              </a:ext>
            </a:extLst>
          </p:cNvPr>
          <p:cNvGrpSpPr/>
          <p:nvPr/>
        </p:nvGrpSpPr>
        <p:grpSpPr>
          <a:xfrm>
            <a:off x="5404273" y="1213377"/>
            <a:ext cx="1265061" cy="832258"/>
            <a:chOff x="547915" y="610828"/>
            <a:chExt cx="1774371" cy="1121229"/>
          </a:xfrm>
          <a:solidFill>
            <a:schemeClr val="accent6"/>
          </a:solidFill>
        </p:grpSpPr>
        <p:pic>
          <p:nvPicPr>
            <p:cNvPr id="50" name="Graphique 49" descr="Femme médecin contour">
              <a:extLst>
                <a:ext uri="{FF2B5EF4-FFF2-40B4-BE49-F238E27FC236}">
                  <a16:creationId xmlns:a16="http://schemas.microsoft.com/office/drawing/2014/main" id="{7F67E1DC-3483-4727-6BAB-8BF8432582D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07886" y="610828"/>
              <a:ext cx="914400" cy="914400"/>
            </a:xfrm>
            <a:prstGeom prst="rect">
              <a:avLst/>
            </a:prstGeom>
          </p:spPr>
        </p:pic>
        <p:pic>
          <p:nvPicPr>
            <p:cNvPr id="51" name="Graphique 50" descr="Homme médecin contour">
              <a:extLst>
                <a:ext uri="{FF2B5EF4-FFF2-40B4-BE49-F238E27FC236}">
                  <a16:creationId xmlns:a16="http://schemas.microsoft.com/office/drawing/2014/main" id="{FA03FBDF-2BBF-AE43-8A56-E6228689E34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7915" y="610828"/>
              <a:ext cx="914400" cy="914400"/>
            </a:xfrm>
            <a:prstGeom prst="rect">
              <a:avLst/>
            </a:prstGeom>
          </p:spPr>
        </p:pic>
        <p:pic>
          <p:nvPicPr>
            <p:cNvPr id="52" name="Graphique 51" descr="Femme médecin avec un remplissage uni">
              <a:extLst>
                <a:ext uri="{FF2B5EF4-FFF2-40B4-BE49-F238E27FC236}">
                  <a16:creationId xmlns:a16="http://schemas.microsoft.com/office/drawing/2014/main" id="{73E37F5D-3DCE-BC25-B5EA-7E174C87317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1700" y="610828"/>
              <a:ext cx="1121229" cy="1121229"/>
            </a:xfrm>
            <a:prstGeom prst="rect">
              <a:avLst/>
            </a:prstGeom>
          </p:spPr>
        </p:pic>
      </p:grpSp>
      <p:sp>
        <p:nvSpPr>
          <p:cNvPr id="3" name="ZoneTexte 2">
            <a:extLst>
              <a:ext uri="{FF2B5EF4-FFF2-40B4-BE49-F238E27FC236}">
                <a16:creationId xmlns:a16="http://schemas.microsoft.com/office/drawing/2014/main" id="{B38C0BAE-EE6B-8E31-D213-8DC0669C9171}"/>
              </a:ext>
            </a:extLst>
          </p:cNvPr>
          <p:cNvSpPr txBox="1"/>
          <p:nvPr/>
        </p:nvSpPr>
        <p:spPr>
          <a:xfrm>
            <a:off x="9077156" y="2050109"/>
            <a:ext cx="2136889" cy="1261884"/>
          </a:xfrm>
          <a:prstGeom prst="rect">
            <a:avLst/>
          </a:prstGeom>
          <a:noFill/>
        </p:spPr>
        <p:txBody>
          <a:bodyPr wrap="square" rtlCol="0">
            <a:spAutoFit/>
          </a:bodyPr>
          <a:lstStyle/>
          <a:p>
            <a:pPr algn="ctr"/>
            <a:r>
              <a:rPr lang="en-US" sz="3600" b="1">
                <a:solidFill>
                  <a:schemeClr val="accent6"/>
                </a:solidFill>
                <a:latin typeface="Helvetica" panose="020B0604020202020204" pitchFamily="34" charset="0"/>
                <a:cs typeface="Helvetica" panose="020B0604020202020204" pitchFamily="34" charset="0"/>
              </a:rPr>
              <a:t>930</a:t>
            </a:r>
          </a:p>
          <a:p>
            <a:pPr algn="ctr"/>
            <a:r>
              <a:rPr lang="en-US" sz="2000">
                <a:latin typeface="Helvetica" panose="020B0604020202020204" pitchFamily="34" charset="0"/>
                <a:cs typeface="Helvetica" panose="020B0604020202020204" pitchFamily="34" charset="0"/>
              </a:rPr>
              <a:t>Nouveaux patients en 2025</a:t>
            </a:r>
            <a:endParaRPr lang="fr-FR" sz="2000">
              <a:latin typeface="Helvetica" panose="020B0604020202020204" pitchFamily="34" charset="0"/>
              <a:cs typeface="Helvetica" panose="020B0604020202020204" pitchFamily="34" charset="0"/>
            </a:endParaRPr>
          </a:p>
        </p:txBody>
      </p:sp>
      <p:pic>
        <p:nvPicPr>
          <p:cNvPr id="4" name="Graphique 3" descr="Croissance de l'activité contour">
            <a:extLst>
              <a:ext uri="{FF2B5EF4-FFF2-40B4-BE49-F238E27FC236}">
                <a16:creationId xmlns:a16="http://schemas.microsoft.com/office/drawing/2014/main" id="{0A994DA3-D9DD-F61D-8998-B69119E94C5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44127" y="1027127"/>
            <a:ext cx="1002949" cy="1002949"/>
          </a:xfrm>
          <a:prstGeom prst="rect">
            <a:avLst/>
          </a:prstGeom>
        </p:spPr>
      </p:pic>
      <p:sp>
        <p:nvSpPr>
          <p:cNvPr id="16" name="ZoneTexte 15">
            <a:extLst>
              <a:ext uri="{FF2B5EF4-FFF2-40B4-BE49-F238E27FC236}">
                <a16:creationId xmlns:a16="http://schemas.microsoft.com/office/drawing/2014/main" id="{7D475519-08FD-8BFE-072A-E9216BDBEFE8}"/>
              </a:ext>
            </a:extLst>
          </p:cNvPr>
          <p:cNvSpPr txBox="1"/>
          <p:nvPr/>
        </p:nvSpPr>
        <p:spPr>
          <a:xfrm>
            <a:off x="5059495" y="2287166"/>
            <a:ext cx="1993421" cy="1015663"/>
          </a:xfrm>
          <a:prstGeom prst="rect">
            <a:avLst/>
          </a:prstGeom>
          <a:noFill/>
        </p:spPr>
        <p:txBody>
          <a:bodyPr wrap="square" rtlCol="0">
            <a:spAutoFit/>
          </a:bodyPr>
          <a:lstStyle/>
          <a:p>
            <a:pPr algn="ctr"/>
            <a:r>
              <a:rPr lang="en-US" sz="2000">
                <a:latin typeface="Helvetica" panose="020B0604020202020204" pitchFamily="34" charset="0"/>
                <a:cs typeface="Helvetica" panose="020B0604020202020204" pitchFamily="34" charset="0"/>
              </a:rPr>
              <a:t>RéPPOP BFC</a:t>
            </a:r>
          </a:p>
          <a:p>
            <a:pPr algn="ctr"/>
            <a:r>
              <a:rPr lang="en-US" sz="2000">
                <a:latin typeface="Helvetica" panose="020B0604020202020204" pitchFamily="34" charset="0"/>
                <a:cs typeface="Helvetica" panose="020B0604020202020204" pitchFamily="34" charset="0"/>
              </a:rPr>
              <a:t>CH - CHU</a:t>
            </a:r>
          </a:p>
          <a:p>
            <a:pPr algn="ctr"/>
            <a:r>
              <a:rPr lang="en-US" sz="2000">
                <a:latin typeface="Helvetica" panose="020B0604020202020204" pitchFamily="34" charset="0"/>
                <a:cs typeface="Helvetica" panose="020B0604020202020204" pitchFamily="34" charset="0"/>
              </a:rPr>
              <a:t>Libéraux</a:t>
            </a:r>
            <a:endParaRPr lang="fr-FR" sz="2000">
              <a:latin typeface="Helvetica" panose="020B0604020202020204" pitchFamily="34" charset="0"/>
              <a:cs typeface="Helvetica" panose="020B0604020202020204" pitchFamily="34" charset="0"/>
            </a:endParaRPr>
          </a:p>
        </p:txBody>
      </p:sp>
      <p:pic>
        <p:nvPicPr>
          <p:cNvPr id="5" name="Image 4" descr="Une image contenant Police, Graphique, logo, graphisme&#10;&#10;Description générée automatiquement">
            <a:extLst>
              <a:ext uri="{FF2B5EF4-FFF2-40B4-BE49-F238E27FC236}">
                <a16:creationId xmlns:a16="http://schemas.microsoft.com/office/drawing/2014/main" id="{5097E4C3-BA39-8059-73D2-011E7BD2A94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801225" y="0"/>
            <a:ext cx="2286000" cy="857892"/>
          </a:xfrm>
          <a:prstGeom prst="rect">
            <a:avLst/>
          </a:prstGeom>
        </p:spPr>
      </p:pic>
      <p:pic>
        <p:nvPicPr>
          <p:cNvPr id="7" name="Image 6">
            <a:extLst>
              <a:ext uri="{FF2B5EF4-FFF2-40B4-BE49-F238E27FC236}">
                <a16:creationId xmlns:a16="http://schemas.microsoft.com/office/drawing/2014/main" id="{D6733992-56E2-ABBF-43A9-6DF09FE42F2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096000" y="3697884"/>
            <a:ext cx="4794673" cy="2858503"/>
          </a:xfrm>
          <a:prstGeom prst="rect">
            <a:avLst/>
          </a:prstGeom>
        </p:spPr>
      </p:pic>
      <p:pic>
        <p:nvPicPr>
          <p:cNvPr id="8" name="Image 7" descr="Une image contenant carte, texte, atlas&#10;&#10;Le contenu généré par l’IA peut être incorrect.">
            <a:extLst>
              <a:ext uri="{FF2B5EF4-FFF2-40B4-BE49-F238E27FC236}">
                <a16:creationId xmlns:a16="http://schemas.microsoft.com/office/drawing/2014/main" id="{765302CD-D2E8-255A-50A9-8ECA673A1F28}"/>
              </a:ext>
            </a:extLst>
          </p:cNvPr>
          <p:cNvPicPr>
            <a:picLocks noChangeAspect="1"/>
          </p:cNvPicPr>
          <p:nvPr/>
        </p:nvPicPr>
        <p:blipFill>
          <a:blip r:embed="rId13"/>
          <a:stretch>
            <a:fillRect/>
          </a:stretch>
        </p:blipFill>
        <p:spPr>
          <a:xfrm>
            <a:off x="1076120" y="3697884"/>
            <a:ext cx="4211960" cy="2858502"/>
          </a:xfrm>
          <a:prstGeom prst="rect">
            <a:avLst/>
          </a:prstGeom>
        </p:spPr>
      </p:pic>
    </p:spTree>
    <p:extLst>
      <p:ext uri="{BB962C8B-B14F-4D97-AF65-F5344CB8AC3E}">
        <p14:creationId xmlns:p14="http://schemas.microsoft.com/office/powerpoint/2010/main" val="3096803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749C3B-74C1-15D5-7709-E6B7F5D23E7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A5B8CA3-2E90-AE26-D122-E77599A7E428}"/>
              </a:ext>
            </a:extLst>
          </p:cNvPr>
          <p:cNvSpPr>
            <a:spLocks noGrp="1"/>
          </p:cNvSpPr>
          <p:nvPr>
            <p:ph type="title"/>
          </p:nvPr>
        </p:nvSpPr>
        <p:spPr/>
        <p:txBody>
          <a:bodyPr/>
          <a:lstStyle/>
          <a:p>
            <a:r>
              <a:rPr lang="en-US"/>
              <a:t>Parcours RP - Responsabilité Populationnelle</a:t>
            </a:r>
            <a:endParaRPr lang="fr-FR"/>
          </a:p>
        </p:txBody>
      </p:sp>
      <p:sp>
        <p:nvSpPr>
          <p:cNvPr id="40" name="Rectangle : coins arrondis 39">
            <a:extLst>
              <a:ext uri="{FF2B5EF4-FFF2-40B4-BE49-F238E27FC236}">
                <a16:creationId xmlns:a16="http://schemas.microsoft.com/office/drawing/2014/main" id="{8F4B9F38-AB52-27F7-1EA5-1297E90FAD68}"/>
              </a:ext>
            </a:extLst>
          </p:cNvPr>
          <p:cNvSpPr/>
          <p:nvPr/>
        </p:nvSpPr>
        <p:spPr>
          <a:xfrm>
            <a:off x="171474" y="2125931"/>
            <a:ext cx="11849051" cy="4580012"/>
          </a:xfrm>
          <a:prstGeom prst="roundRect">
            <a:avLst>
              <a:gd name="adj" fmla="val 9677"/>
            </a:avLst>
          </a:prstGeom>
          <a:noFill/>
          <a:ln>
            <a:solidFill>
              <a:schemeClr val="bg2"/>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ZoneTexte 40">
            <a:extLst>
              <a:ext uri="{FF2B5EF4-FFF2-40B4-BE49-F238E27FC236}">
                <a16:creationId xmlns:a16="http://schemas.microsoft.com/office/drawing/2014/main" id="{E97F2B94-7CDC-C24A-769E-2DC3EDA39771}"/>
              </a:ext>
            </a:extLst>
          </p:cNvPr>
          <p:cNvSpPr txBox="1"/>
          <p:nvPr/>
        </p:nvSpPr>
        <p:spPr>
          <a:xfrm>
            <a:off x="5106838" y="1937666"/>
            <a:ext cx="1896303" cy="400110"/>
          </a:xfrm>
          <a:prstGeom prst="rect">
            <a:avLst/>
          </a:prstGeom>
          <a:solidFill>
            <a:schemeClr val="bg1"/>
          </a:solidFill>
        </p:spPr>
        <p:txBody>
          <a:bodyPr wrap="square" rtlCol="0">
            <a:spAutoFit/>
          </a:bodyPr>
          <a:lstStyle/>
          <a:p>
            <a:r>
              <a:rPr lang="en-US" sz="2000" b="1">
                <a:solidFill>
                  <a:schemeClr val="bg2"/>
                </a:solidFill>
                <a:latin typeface="Helvetica" panose="020B0604020202020204" pitchFamily="34" charset="0"/>
                <a:cs typeface="Helvetica" panose="020B0604020202020204" pitchFamily="34" charset="0"/>
              </a:rPr>
              <a:t>Les bénéfices</a:t>
            </a:r>
            <a:endParaRPr lang="fr-FR" sz="2000" b="1">
              <a:solidFill>
                <a:schemeClr val="bg2"/>
              </a:solidFill>
              <a:latin typeface="Helvetica" panose="020B0604020202020204" pitchFamily="34" charset="0"/>
              <a:cs typeface="Helvetica" panose="020B0604020202020204" pitchFamily="34" charset="0"/>
            </a:endParaRPr>
          </a:p>
        </p:txBody>
      </p:sp>
      <p:grpSp>
        <p:nvGrpSpPr>
          <p:cNvPr id="42" name="Groupe 41">
            <a:extLst>
              <a:ext uri="{FF2B5EF4-FFF2-40B4-BE49-F238E27FC236}">
                <a16:creationId xmlns:a16="http://schemas.microsoft.com/office/drawing/2014/main" id="{04B21099-59CF-C8C1-99E2-8E68BFBF930F}"/>
              </a:ext>
            </a:extLst>
          </p:cNvPr>
          <p:cNvGrpSpPr/>
          <p:nvPr/>
        </p:nvGrpSpPr>
        <p:grpSpPr>
          <a:xfrm>
            <a:off x="376811" y="2378541"/>
            <a:ext cx="468000" cy="396000"/>
            <a:chOff x="4509362" y="2651504"/>
            <a:chExt cx="3047516" cy="2516165"/>
          </a:xfrm>
          <a:solidFill>
            <a:schemeClr val="bg2"/>
          </a:solidFill>
        </p:grpSpPr>
        <p:sp>
          <p:nvSpPr>
            <p:cNvPr id="43" name="Forme libre : forme 42">
              <a:extLst>
                <a:ext uri="{FF2B5EF4-FFF2-40B4-BE49-F238E27FC236}">
                  <a16:creationId xmlns:a16="http://schemas.microsoft.com/office/drawing/2014/main" id="{AFCC098C-9D7C-5295-B6A0-3A1EA620D61B}"/>
                </a:ext>
              </a:extLst>
            </p:cNvPr>
            <p:cNvSpPr/>
            <p:nvPr/>
          </p:nvSpPr>
          <p:spPr>
            <a:xfrm rot="648516">
              <a:off x="5912596" y="3029968"/>
              <a:ext cx="64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BBA07632-198A-126F-CC9D-F467AB2F14DA}"/>
                </a:ext>
              </a:extLst>
            </p:cNvPr>
            <p:cNvSpPr/>
            <p:nvPr/>
          </p:nvSpPr>
          <p:spPr>
            <a:xfrm>
              <a:off x="5605583" y="4318415"/>
              <a:ext cx="828410" cy="82841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3B19FABB-273B-CEB8-CD76-F9B026B60F41}"/>
                </a:ext>
              </a:extLst>
            </p:cNvPr>
            <p:cNvSpPr/>
            <p:nvPr/>
          </p:nvSpPr>
          <p:spPr>
            <a:xfrm>
              <a:off x="4509362" y="3429000"/>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F622B8AF-BF7E-DBC9-2D41-2F8DA6CA5BBB}"/>
                </a:ext>
              </a:extLst>
            </p:cNvPr>
            <p:cNvSpPr/>
            <p:nvPr/>
          </p:nvSpPr>
          <p:spPr>
            <a:xfrm>
              <a:off x="6512878" y="2849504"/>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330DEBAB-97BD-BE35-BCFA-072776656D93}"/>
                </a:ext>
              </a:extLst>
            </p:cNvPr>
            <p:cNvSpPr/>
            <p:nvPr/>
          </p:nvSpPr>
          <p:spPr>
            <a:xfrm>
              <a:off x="5391123" y="2651504"/>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8AD39BBD-EF1A-4036-671D-201B0A436142}"/>
                </a:ext>
              </a:extLst>
            </p:cNvPr>
            <p:cNvSpPr/>
            <p:nvPr/>
          </p:nvSpPr>
          <p:spPr>
            <a:xfrm>
              <a:off x="4515819" y="4591669"/>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9" name="Forme libre : forme 48">
              <a:extLst>
                <a:ext uri="{FF2B5EF4-FFF2-40B4-BE49-F238E27FC236}">
                  <a16:creationId xmlns:a16="http://schemas.microsoft.com/office/drawing/2014/main" id="{1897B795-56E5-7350-27F3-5215882CE27A}"/>
                </a:ext>
              </a:extLst>
            </p:cNvPr>
            <p:cNvSpPr/>
            <p:nvPr/>
          </p:nvSpPr>
          <p:spPr>
            <a:xfrm>
              <a:off x="6980878" y="3860725"/>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50" name="Forme libre : forme 49">
              <a:extLst>
                <a:ext uri="{FF2B5EF4-FFF2-40B4-BE49-F238E27FC236}">
                  <a16:creationId xmlns:a16="http://schemas.microsoft.com/office/drawing/2014/main" id="{F8764A31-FED5-A563-D5E6-1AB5640315B6}"/>
                </a:ext>
              </a:extLst>
            </p:cNvPr>
            <p:cNvSpPr/>
            <p:nvPr/>
          </p:nvSpPr>
          <p:spPr>
            <a:xfrm rot="2001047">
              <a:off x="5096691" y="4229347"/>
              <a:ext cx="720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1" name="Forme libre : forme 50">
              <a:extLst>
                <a:ext uri="{FF2B5EF4-FFF2-40B4-BE49-F238E27FC236}">
                  <a16:creationId xmlns:a16="http://schemas.microsoft.com/office/drawing/2014/main" id="{E5D62AC2-6FB2-F1F7-1434-30872B136747}"/>
                </a:ext>
              </a:extLst>
            </p:cNvPr>
            <p:cNvSpPr/>
            <p:nvPr/>
          </p:nvSpPr>
          <p:spPr>
            <a:xfrm rot="7165004">
              <a:off x="5985131" y="3960361"/>
              <a:ext cx="100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2" name="Forme libre : forme 51">
              <a:extLst>
                <a:ext uri="{FF2B5EF4-FFF2-40B4-BE49-F238E27FC236}">
                  <a16:creationId xmlns:a16="http://schemas.microsoft.com/office/drawing/2014/main" id="{DA97DA4B-7062-03B2-A8C5-2284D76AB16B}"/>
                </a:ext>
              </a:extLst>
            </p:cNvPr>
            <p:cNvSpPr/>
            <p:nvPr/>
          </p:nvSpPr>
          <p:spPr>
            <a:xfrm rot="7757291">
              <a:off x="5003823" y="3269798"/>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3" name="Forme libre : forme 52">
              <a:extLst>
                <a:ext uri="{FF2B5EF4-FFF2-40B4-BE49-F238E27FC236}">
                  <a16:creationId xmlns:a16="http://schemas.microsoft.com/office/drawing/2014/main" id="{55C5A6F2-9816-5AA4-9EDD-C6C0FBC2C63F}"/>
                </a:ext>
              </a:extLst>
            </p:cNvPr>
            <p:cNvSpPr/>
            <p:nvPr/>
          </p:nvSpPr>
          <p:spPr>
            <a:xfrm rot="9199839">
              <a:off x="6327343" y="4422887"/>
              <a:ext cx="75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4" name="Forme libre : forme 53">
              <a:extLst>
                <a:ext uri="{FF2B5EF4-FFF2-40B4-BE49-F238E27FC236}">
                  <a16:creationId xmlns:a16="http://schemas.microsoft.com/office/drawing/2014/main" id="{E2ACDB63-AAA8-3817-6816-6F623FE06004}"/>
                </a:ext>
              </a:extLst>
            </p:cNvPr>
            <p:cNvSpPr/>
            <p:nvPr/>
          </p:nvSpPr>
          <p:spPr>
            <a:xfrm rot="3552656">
              <a:off x="6943666" y="3691988"/>
              <a:ext cx="39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5" name="Forme libre : forme 54">
              <a:extLst>
                <a:ext uri="{FF2B5EF4-FFF2-40B4-BE49-F238E27FC236}">
                  <a16:creationId xmlns:a16="http://schemas.microsoft.com/office/drawing/2014/main" id="{59C6D090-752A-FF94-0519-B5F425D1126B}"/>
                </a:ext>
              </a:extLst>
            </p:cNvPr>
            <p:cNvSpPr/>
            <p:nvPr/>
          </p:nvSpPr>
          <p:spPr>
            <a:xfrm rot="5763531">
              <a:off x="4595418" y="4362443"/>
              <a:ext cx="432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6" name="Forme libre : forme 55">
              <a:extLst>
                <a:ext uri="{FF2B5EF4-FFF2-40B4-BE49-F238E27FC236}">
                  <a16:creationId xmlns:a16="http://schemas.microsoft.com/office/drawing/2014/main" id="{C71A5367-73AC-61ED-F10A-5D2727864567}"/>
                </a:ext>
              </a:extLst>
            </p:cNvPr>
            <p:cNvSpPr/>
            <p:nvPr/>
          </p:nvSpPr>
          <p:spPr>
            <a:xfrm rot="10503974">
              <a:off x="5052485" y="4847854"/>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grpSp>
      <p:grpSp>
        <p:nvGrpSpPr>
          <p:cNvPr id="57" name="Groupe 56">
            <a:extLst>
              <a:ext uri="{FF2B5EF4-FFF2-40B4-BE49-F238E27FC236}">
                <a16:creationId xmlns:a16="http://schemas.microsoft.com/office/drawing/2014/main" id="{F382C631-2FE3-3B3E-A170-43335B45A6B9}"/>
              </a:ext>
            </a:extLst>
          </p:cNvPr>
          <p:cNvGrpSpPr/>
          <p:nvPr/>
        </p:nvGrpSpPr>
        <p:grpSpPr>
          <a:xfrm>
            <a:off x="5831672" y="2441836"/>
            <a:ext cx="634873" cy="423427"/>
            <a:chOff x="547915" y="610828"/>
            <a:chExt cx="1774371" cy="1121229"/>
          </a:xfrm>
          <a:solidFill>
            <a:schemeClr val="bg2"/>
          </a:solidFill>
        </p:grpSpPr>
        <p:pic>
          <p:nvPicPr>
            <p:cNvPr id="58" name="Graphique 57" descr="Femme médecin contour">
              <a:extLst>
                <a:ext uri="{FF2B5EF4-FFF2-40B4-BE49-F238E27FC236}">
                  <a16:creationId xmlns:a16="http://schemas.microsoft.com/office/drawing/2014/main" id="{A2F55E79-F8E4-7E26-60EF-0BA0C554A9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07886" y="610828"/>
              <a:ext cx="914400" cy="914400"/>
            </a:xfrm>
            <a:prstGeom prst="rect">
              <a:avLst/>
            </a:prstGeom>
          </p:spPr>
        </p:pic>
        <p:pic>
          <p:nvPicPr>
            <p:cNvPr id="59" name="Graphique 58" descr="Homme médecin contour">
              <a:extLst>
                <a:ext uri="{FF2B5EF4-FFF2-40B4-BE49-F238E27FC236}">
                  <a16:creationId xmlns:a16="http://schemas.microsoft.com/office/drawing/2014/main" id="{506F1717-021C-A90B-3C8E-EE39D166A39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915" y="610828"/>
              <a:ext cx="914400" cy="914400"/>
            </a:xfrm>
            <a:prstGeom prst="rect">
              <a:avLst/>
            </a:prstGeom>
          </p:spPr>
        </p:pic>
        <p:pic>
          <p:nvPicPr>
            <p:cNvPr id="60" name="Graphique 59" descr="Femme médecin avec un remplissage uni">
              <a:extLst>
                <a:ext uri="{FF2B5EF4-FFF2-40B4-BE49-F238E27FC236}">
                  <a16:creationId xmlns:a16="http://schemas.microsoft.com/office/drawing/2014/main" id="{54CBB355-C01E-00DD-505F-C502DDF2943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1700" y="610828"/>
              <a:ext cx="1121229" cy="1121229"/>
            </a:xfrm>
            <a:prstGeom prst="rect">
              <a:avLst/>
            </a:prstGeom>
          </p:spPr>
        </p:pic>
      </p:grpSp>
      <p:grpSp>
        <p:nvGrpSpPr>
          <p:cNvPr id="61" name="Groupe 60">
            <a:extLst>
              <a:ext uri="{FF2B5EF4-FFF2-40B4-BE49-F238E27FC236}">
                <a16:creationId xmlns:a16="http://schemas.microsoft.com/office/drawing/2014/main" id="{73380276-E759-9074-F336-9D65A99D4C9E}"/>
              </a:ext>
            </a:extLst>
          </p:cNvPr>
          <p:cNvGrpSpPr/>
          <p:nvPr/>
        </p:nvGrpSpPr>
        <p:grpSpPr>
          <a:xfrm>
            <a:off x="365839" y="5047465"/>
            <a:ext cx="457200" cy="500400"/>
            <a:chOff x="5490157" y="4262130"/>
            <a:chExt cx="914400" cy="996889"/>
          </a:xfrm>
          <a:solidFill>
            <a:schemeClr val="bg2"/>
          </a:solidFill>
        </p:grpSpPr>
        <p:grpSp>
          <p:nvGrpSpPr>
            <p:cNvPr id="62" name="Groupe 61">
              <a:extLst>
                <a:ext uri="{FF2B5EF4-FFF2-40B4-BE49-F238E27FC236}">
                  <a16:creationId xmlns:a16="http://schemas.microsoft.com/office/drawing/2014/main" id="{033BC6CF-D7FA-DA8E-08F2-525618F049A7}"/>
                </a:ext>
              </a:extLst>
            </p:cNvPr>
            <p:cNvGrpSpPr/>
            <p:nvPr/>
          </p:nvGrpSpPr>
          <p:grpSpPr>
            <a:xfrm>
              <a:off x="5843796" y="4801819"/>
              <a:ext cx="207121" cy="213429"/>
              <a:chOff x="6971664" y="1985511"/>
              <a:chExt cx="450727" cy="439011"/>
            </a:xfrm>
            <a:grpFill/>
          </p:grpSpPr>
          <p:sp>
            <p:nvSpPr>
              <p:cNvPr id="67" name="Forme libre : forme 66">
                <a:extLst>
                  <a:ext uri="{FF2B5EF4-FFF2-40B4-BE49-F238E27FC236}">
                    <a16:creationId xmlns:a16="http://schemas.microsoft.com/office/drawing/2014/main" id="{1B252D58-AEF6-1D61-7DDE-B8015A268878}"/>
                  </a:ext>
                </a:extLst>
              </p:cNvPr>
              <p:cNvSpPr/>
              <p:nvPr/>
            </p:nvSpPr>
            <p:spPr>
              <a:xfrm>
                <a:off x="6971664" y="2221208"/>
                <a:ext cx="450727" cy="203314"/>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fr-FR"/>
              </a:p>
            </p:txBody>
          </p:sp>
          <p:sp>
            <p:nvSpPr>
              <p:cNvPr id="68" name="Forme libre : forme 67">
                <a:extLst>
                  <a:ext uri="{FF2B5EF4-FFF2-40B4-BE49-F238E27FC236}">
                    <a16:creationId xmlns:a16="http://schemas.microsoft.com/office/drawing/2014/main" id="{1CCF6DE7-B2A0-EDBA-3007-944B11DBC265}"/>
                  </a:ext>
                </a:extLst>
              </p:cNvPr>
              <p:cNvSpPr/>
              <p:nvPr/>
            </p:nvSpPr>
            <p:spPr>
              <a:xfrm>
                <a:off x="7084350" y="1985511"/>
                <a:ext cx="225357" cy="215273"/>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fr-FR"/>
              </a:p>
            </p:txBody>
          </p:sp>
        </p:grpSp>
        <p:pic>
          <p:nvPicPr>
            <p:cNvPr id="63" name="Graphique 62" descr="Dossier ouvert contour">
              <a:extLst>
                <a:ext uri="{FF2B5EF4-FFF2-40B4-BE49-F238E27FC236}">
                  <a16:creationId xmlns:a16="http://schemas.microsoft.com/office/drawing/2014/main" id="{BFC44741-113F-C4DC-81EA-07CE274E505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90157" y="4344619"/>
              <a:ext cx="914400" cy="914400"/>
            </a:xfrm>
            <a:prstGeom prst="rect">
              <a:avLst/>
            </a:prstGeom>
          </p:spPr>
        </p:pic>
        <p:grpSp>
          <p:nvGrpSpPr>
            <p:cNvPr id="64" name="Groupe 63">
              <a:extLst>
                <a:ext uri="{FF2B5EF4-FFF2-40B4-BE49-F238E27FC236}">
                  <a16:creationId xmlns:a16="http://schemas.microsoft.com/office/drawing/2014/main" id="{1B6B35AF-F629-A28A-A6EF-3412E427F104}"/>
                </a:ext>
              </a:extLst>
            </p:cNvPr>
            <p:cNvGrpSpPr/>
            <p:nvPr/>
          </p:nvGrpSpPr>
          <p:grpSpPr>
            <a:xfrm>
              <a:off x="5568543" y="4262130"/>
              <a:ext cx="790524" cy="493226"/>
              <a:chOff x="5705528" y="3611821"/>
              <a:chExt cx="790524" cy="493226"/>
            </a:xfrm>
            <a:grpFill/>
          </p:grpSpPr>
          <p:sp>
            <p:nvSpPr>
              <p:cNvPr id="65" name="Rectangle 64">
                <a:extLst>
                  <a:ext uri="{FF2B5EF4-FFF2-40B4-BE49-F238E27FC236}">
                    <a16:creationId xmlns:a16="http://schemas.microsoft.com/office/drawing/2014/main" id="{358D246E-0255-834F-776F-1EF52130E3A8}"/>
                  </a:ext>
                </a:extLst>
              </p:cNvPr>
              <p:cNvSpPr/>
              <p:nvPr/>
            </p:nvSpPr>
            <p:spPr>
              <a:xfrm>
                <a:off x="5847916" y="3611821"/>
                <a:ext cx="505747" cy="457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6" name="Graphique 65" descr="Document contour">
                <a:extLst>
                  <a:ext uri="{FF2B5EF4-FFF2-40B4-BE49-F238E27FC236}">
                    <a16:creationId xmlns:a16="http://schemas.microsoft.com/office/drawing/2014/main" id="{C5EA590D-48B1-C03E-8E2F-C7D36F895AF3}"/>
                  </a:ext>
                </a:extLst>
              </p:cNvPr>
              <p:cNvPicPr>
                <a:picLocks noChangeAspect="1"/>
              </p:cNvPicPr>
              <p:nvPr/>
            </p:nvPicPr>
            <p:blipFill>
              <a:blip r:embed="rId10">
                <a:extLst>
                  <a:ext uri="{96DAC541-7B7A-43D3-8B79-37D633B846F1}">
                    <asvg:svgBlip xmlns:asvg="http://schemas.microsoft.com/office/drawing/2016/SVG/main" r:embed="rId11"/>
                  </a:ext>
                </a:extLst>
              </a:blip>
              <a:srcRect b="39058"/>
              <a:stretch/>
            </p:blipFill>
            <p:spPr>
              <a:xfrm>
                <a:off x="5705528" y="3623282"/>
                <a:ext cx="790524" cy="481765"/>
              </a:xfrm>
              <a:prstGeom prst="rect">
                <a:avLst/>
              </a:prstGeom>
            </p:spPr>
          </p:pic>
        </p:grpSp>
      </p:grpSp>
      <p:sp>
        <p:nvSpPr>
          <p:cNvPr id="69" name="ZoneTexte 68">
            <a:extLst>
              <a:ext uri="{FF2B5EF4-FFF2-40B4-BE49-F238E27FC236}">
                <a16:creationId xmlns:a16="http://schemas.microsoft.com/office/drawing/2014/main" id="{3811FD58-3472-F685-515C-B74D3D47356C}"/>
              </a:ext>
            </a:extLst>
          </p:cNvPr>
          <p:cNvSpPr txBox="1"/>
          <p:nvPr/>
        </p:nvSpPr>
        <p:spPr>
          <a:xfrm>
            <a:off x="558911" y="2383530"/>
            <a:ext cx="5275211" cy="2554545"/>
          </a:xfrm>
          <a:prstGeom prst="rect">
            <a:avLst/>
          </a:prstGeom>
          <a:noFill/>
        </p:spPr>
        <p:txBody>
          <a:bodyPr wrap="square">
            <a:spAutoFit/>
          </a:bodyPr>
          <a:lstStyle/>
          <a:p>
            <a:pPr>
              <a:buClr>
                <a:schemeClr val="accent3"/>
              </a:buClr>
            </a:pPr>
            <a:r>
              <a:rPr lang="fr-FR" sz="2000" b="1">
                <a:effectLst/>
                <a:latin typeface="Helvetica" panose="020B0604020202020204" pitchFamily="34" charset="0"/>
                <a:cs typeface="Helvetica" panose="020B0604020202020204" pitchFamily="34" charset="0"/>
              </a:rPr>
              <a:t>     Pour le réseau</a:t>
            </a:r>
          </a:p>
          <a:p>
            <a:pPr marL="285750" indent="-285750">
              <a:buClr>
                <a:schemeClr val="bg2"/>
              </a:buClr>
              <a:buFont typeface="Arial" panose="020B0604020202020204" pitchFamily="34" charset="0"/>
              <a:buChar char="•"/>
            </a:pPr>
            <a:r>
              <a:rPr lang="fr-FR" sz="2000">
                <a:latin typeface="Helvetica" panose="020B0604020202020204" pitchFamily="34" charset="0"/>
                <a:ea typeface="Aptos" panose="020B0004020202020204" pitchFamily="34" charset="0"/>
                <a:cs typeface="Helvetica" panose="020B0604020202020204" pitchFamily="34" charset="0"/>
              </a:rPr>
              <a:t>D</a:t>
            </a:r>
            <a:r>
              <a:rPr lang="fr-FR" sz="2000">
                <a:effectLst/>
                <a:latin typeface="Helvetica" panose="020B0604020202020204" pitchFamily="34" charset="0"/>
                <a:ea typeface="Aptos" panose="020B0004020202020204" pitchFamily="34" charset="0"/>
                <a:cs typeface="Helvetica" panose="020B0604020202020204" pitchFamily="34" charset="0"/>
              </a:rPr>
              <a:t>évelopper des programmes de prévention et de soins adaptés</a:t>
            </a:r>
          </a:p>
          <a:p>
            <a:pPr marL="285750" indent="-285750">
              <a:buClr>
                <a:schemeClr val="bg2"/>
              </a:buClr>
              <a:buFont typeface="Arial" panose="020B0604020202020204" pitchFamily="34" charset="0"/>
              <a:buChar char="•"/>
            </a:pPr>
            <a:r>
              <a:rPr lang="fr-FR" sz="2000">
                <a:latin typeface="Helvetica" panose="020B0604020202020204" pitchFamily="34" charset="0"/>
                <a:ea typeface="Aptos" panose="020B0004020202020204" pitchFamily="34" charset="0"/>
                <a:cs typeface="Helvetica" panose="020B0604020202020204" pitchFamily="34" charset="0"/>
              </a:rPr>
              <a:t>A</a:t>
            </a:r>
            <a:r>
              <a:rPr lang="fr-FR" sz="2000">
                <a:effectLst/>
                <a:latin typeface="Helvetica" panose="020B0604020202020204" pitchFamily="34" charset="0"/>
                <a:ea typeface="Aptos" panose="020B0004020202020204" pitchFamily="34" charset="0"/>
                <a:cs typeface="Helvetica" panose="020B0604020202020204" pitchFamily="34" charset="0"/>
              </a:rPr>
              <a:t>dapter les stratégies de prévention et de prise en charge</a:t>
            </a:r>
          </a:p>
          <a:p>
            <a:pPr marL="285750" indent="-285750">
              <a:buClr>
                <a:schemeClr val="bg2"/>
              </a:buClr>
              <a:buFont typeface="Arial" panose="020B0604020202020204" pitchFamily="34" charset="0"/>
              <a:buChar char="•"/>
            </a:pPr>
            <a:r>
              <a:rPr lang="fr-FR" sz="2000">
                <a:latin typeface="Helvetica" panose="020B0604020202020204" pitchFamily="34" charset="0"/>
                <a:ea typeface="Aptos" panose="020B0004020202020204" pitchFamily="34" charset="0"/>
                <a:cs typeface="Helvetica" panose="020B0604020202020204" pitchFamily="34" charset="0"/>
              </a:rPr>
              <a:t>M</a:t>
            </a:r>
            <a:r>
              <a:rPr lang="fr-FR" sz="2000">
                <a:effectLst/>
                <a:latin typeface="Helvetica" panose="020B0604020202020204" pitchFamily="34" charset="0"/>
                <a:ea typeface="Aptos" panose="020B0004020202020204" pitchFamily="34" charset="0"/>
                <a:cs typeface="Helvetica" panose="020B0604020202020204" pitchFamily="34" charset="0"/>
              </a:rPr>
              <a:t>esurer l’impact des actions de santé publique </a:t>
            </a:r>
          </a:p>
          <a:p>
            <a:pPr marL="285750" indent="-285750">
              <a:buClr>
                <a:schemeClr val="bg2"/>
              </a:buClr>
              <a:buFont typeface="Arial" panose="020B0604020202020204" pitchFamily="34" charset="0"/>
              <a:buChar char="•"/>
            </a:pPr>
            <a:r>
              <a:rPr lang="fr-FR" sz="2000">
                <a:latin typeface="Helvetica" panose="020B0604020202020204" pitchFamily="34" charset="0"/>
                <a:ea typeface="Aptos" panose="020B0004020202020204" pitchFamily="34" charset="0"/>
                <a:cs typeface="Helvetica" panose="020B0604020202020204" pitchFamily="34" charset="0"/>
              </a:rPr>
              <a:t>A</a:t>
            </a:r>
            <a:r>
              <a:rPr lang="fr-FR" sz="2000">
                <a:effectLst/>
                <a:latin typeface="Helvetica" panose="020B0604020202020204" pitchFamily="34" charset="0"/>
                <a:ea typeface="Aptos" panose="020B0004020202020204" pitchFamily="34" charset="0"/>
                <a:cs typeface="Helvetica" panose="020B0604020202020204" pitchFamily="34" charset="0"/>
              </a:rPr>
              <a:t>juster les dispositifs en temps réel</a:t>
            </a:r>
          </a:p>
        </p:txBody>
      </p:sp>
      <p:sp>
        <p:nvSpPr>
          <p:cNvPr id="70" name="ZoneTexte 69">
            <a:extLst>
              <a:ext uri="{FF2B5EF4-FFF2-40B4-BE49-F238E27FC236}">
                <a16:creationId xmlns:a16="http://schemas.microsoft.com/office/drawing/2014/main" id="{BC998BCE-A673-F563-5C72-B4CEA6719850}"/>
              </a:ext>
            </a:extLst>
          </p:cNvPr>
          <p:cNvSpPr txBox="1"/>
          <p:nvPr/>
        </p:nvSpPr>
        <p:spPr>
          <a:xfrm>
            <a:off x="6076686" y="2429409"/>
            <a:ext cx="5759937" cy="2554545"/>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professionnels de santé de terrain</a:t>
            </a:r>
          </a:p>
          <a:p>
            <a:pPr marL="285750" indent="-285750">
              <a:buClr>
                <a:schemeClr val="bg2"/>
              </a:buClr>
              <a:buFont typeface="Arial" panose="020B0604020202020204" pitchFamily="34" charset="0"/>
              <a:buChar char="•"/>
            </a:pPr>
            <a:r>
              <a:rPr lang="fr-FR" sz="2000">
                <a:latin typeface="Helvetica" panose="020B0604020202020204" pitchFamily="34" charset="0"/>
                <a:cs typeface="Helvetica" panose="020B0604020202020204" pitchFamily="34" charset="0"/>
              </a:rPr>
              <a:t>Identifier les populations à risque </a:t>
            </a:r>
          </a:p>
          <a:p>
            <a:pPr marL="285750" indent="-285750">
              <a:buClr>
                <a:schemeClr val="bg2"/>
              </a:buClr>
              <a:buFont typeface="Arial" panose="020B0604020202020204" pitchFamily="34" charset="0"/>
              <a:buChar char="•"/>
            </a:pPr>
            <a:r>
              <a:rPr lang="fr-FR" sz="2000">
                <a:latin typeface="Helvetica" panose="020B0604020202020204" pitchFamily="34" charset="0"/>
                <a:cs typeface="Helvetica" panose="020B0604020202020204" pitchFamily="34" charset="0"/>
              </a:rPr>
              <a:t>Proposer des interventions ciblées</a:t>
            </a:r>
          </a:p>
          <a:p>
            <a:pPr marL="285750" indent="-285750">
              <a:buClr>
                <a:schemeClr val="bg2"/>
              </a:buClr>
              <a:buFont typeface="Arial" panose="020B0604020202020204" pitchFamily="34" charset="0"/>
              <a:buChar char="•"/>
            </a:pPr>
            <a:r>
              <a:rPr lang="fr-FR" sz="2000">
                <a:latin typeface="Helvetica" panose="020B0604020202020204" pitchFamily="34" charset="0"/>
                <a:cs typeface="Helvetica" panose="020B0604020202020204" pitchFamily="34" charset="0"/>
              </a:rPr>
              <a:t>Etre proactif dans l’approche en accédant à des données consolidées</a:t>
            </a:r>
          </a:p>
          <a:p>
            <a:pPr marL="285750" indent="-285750">
              <a:buClr>
                <a:schemeClr val="bg2"/>
              </a:buClr>
              <a:buFont typeface="Arial" panose="020B0604020202020204" pitchFamily="34" charset="0"/>
              <a:buChar char="•"/>
            </a:pPr>
            <a:r>
              <a:rPr lang="fr-FR" sz="2000">
                <a:latin typeface="Helvetica" panose="020B0604020202020204" pitchFamily="34" charset="0"/>
                <a:cs typeface="Helvetica" panose="020B0604020202020204" pitchFamily="34" charset="0"/>
              </a:rPr>
              <a:t>Eviter les ruptures de parcours</a:t>
            </a:r>
          </a:p>
          <a:p>
            <a:pPr marL="285750" indent="-285750">
              <a:buClr>
                <a:schemeClr val="bg2"/>
              </a:buClr>
              <a:buFont typeface="Arial" panose="020B0604020202020204" pitchFamily="34" charset="0"/>
              <a:buChar char="•"/>
            </a:pPr>
            <a:r>
              <a:rPr lang="fr-FR" sz="2000">
                <a:latin typeface="Helvetica" panose="020B0604020202020204" pitchFamily="34" charset="0"/>
                <a:cs typeface="Helvetica" panose="020B0604020202020204" pitchFamily="34" charset="0"/>
              </a:rPr>
              <a:t>Valoriser les actions de prévention et d’accompagnement</a:t>
            </a:r>
            <a:endParaRPr lang="fr-FR" sz="2000" b="1">
              <a:latin typeface="Helvetica" panose="020B0604020202020204" pitchFamily="34" charset="0"/>
              <a:cs typeface="Helvetica" panose="020B0604020202020204" pitchFamily="34" charset="0"/>
            </a:endParaRPr>
          </a:p>
        </p:txBody>
      </p:sp>
      <p:sp>
        <p:nvSpPr>
          <p:cNvPr id="71" name="ZoneTexte 70">
            <a:extLst>
              <a:ext uri="{FF2B5EF4-FFF2-40B4-BE49-F238E27FC236}">
                <a16:creationId xmlns:a16="http://schemas.microsoft.com/office/drawing/2014/main" id="{E5FEECFA-0E08-8E57-CC6F-2FE3465F2D96}"/>
              </a:ext>
            </a:extLst>
          </p:cNvPr>
          <p:cNvSpPr txBox="1"/>
          <p:nvPr/>
        </p:nvSpPr>
        <p:spPr>
          <a:xfrm>
            <a:off x="481463" y="5114370"/>
            <a:ext cx="10663865" cy="1323439"/>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patients</a:t>
            </a:r>
            <a:endParaRPr lang="fr-FR" sz="2000">
              <a:latin typeface="Helvetica" panose="020B0604020202020204" pitchFamily="34" charset="0"/>
              <a:cs typeface="Helvetica" panose="020B0604020202020204" pitchFamily="34" charset="0"/>
            </a:endParaRPr>
          </a:p>
          <a:p>
            <a:pPr marL="285750" indent="-285750">
              <a:buClr>
                <a:schemeClr val="bg2"/>
              </a:buClr>
              <a:buFont typeface="Arial" panose="020B0604020202020204" pitchFamily="34" charset="0"/>
              <a:buChar char="•"/>
            </a:pPr>
            <a:r>
              <a:rPr lang="fr-FR" sz="2000">
                <a:latin typeface="Helvetica" panose="020B0604020202020204" pitchFamily="34" charset="0"/>
                <a:cs typeface="Helvetica" panose="020B0604020202020204" pitchFamily="34" charset="0"/>
              </a:rPr>
              <a:t>Améliorer l’accès aux soins et à l’accompagnement</a:t>
            </a:r>
          </a:p>
          <a:p>
            <a:pPr marL="285750" indent="-285750">
              <a:buClr>
                <a:schemeClr val="bg2"/>
              </a:buClr>
              <a:buFont typeface="Arial" panose="020B0604020202020204" pitchFamily="34" charset="0"/>
              <a:buChar char="•"/>
            </a:pPr>
            <a:r>
              <a:rPr lang="fr-FR" sz="2000">
                <a:latin typeface="Helvetica" panose="020B0604020202020204" pitchFamily="34" charset="0"/>
                <a:cs typeface="Helvetica" panose="020B0604020202020204" pitchFamily="34" charset="0"/>
              </a:rPr>
              <a:t>Réduire les inégalités de santé</a:t>
            </a:r>
          </a:p>
          <a:p>
            <a:pPr marL="285750" indent="-285750">
              <a:buClr>
                <a:schemeClr val="bg2"/>
              </a:buClr>
              <a:buFont typeface="Arial" panose="020B0604020202020204" pitchFamily="34" charset="0"/>
              <a:buChar char="•"/>
            </a:pPr>
            <a:r>
              <a:rPr lang="fr-FR" sz="2000">
                <a:latin typeface="Helvetica" panose="020B0604020202020204" pitchFamily="34" charset="0"/>
                <a:cs typeface="Helvetica" panose="020B0604020202020204" pitchFamily="34" charset="0"/>
              </a:rPr>
              <a:t>Limiter les complications et améliorer la qualité de vie</a:t>
            </a:r>
            <a:endParaRPr lang="fr-FR" sz="2000">
              <a:effectLst/>
              <a:latin typeface="Helvetica" panose="020B0604020202020204" pitchFamily="34" charset="0"/>
              <a:cs typeface="Helvetica" panose="020B0604020202020204" pitchFamily="34" charset="0"/>
            </a:endParaRPr>
          </a:p>
        </p:txBody>
      </p:sp>
      <p:pic>
        <p:nvPicPr>
          <p:cNvPr id="4" name="Image 3" descr="Une image contenant Graphique, Police, symbole, logo&#10;&#10;Description générée automatiquement">
            <a:extLst>
              <a:ext uri="{FF2B5EF4-FFF2-40B4-BE49-F238E27FC236}">
                <a16:creationId xmlns:a16="http://schemas.microsoft.com/office/drawing/2014/main" id="{62455284-AA04-BBC7-57C0-C2316BEA5B1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452909" y="0"/>
            <a:ext cx="1384837" cy="884867"/>
          </a:xfrm>
          <a:prstGeom prst="rect">
            <a:avLst/>
          </a:prstGeom>
        </p:spPr>
      </p:pic>
      <p:sp>
        <p:nvSpPr>
          <p:cNvPr id="7" name="ZoneTexte 6">
            <a:extLst>
              <a:ext uri="{FF2B5EF4-FFF2-40B4-BE49-F238E27FC236}">
                <a16:creationId xmlns:a16="http://schemas.microsoft.com/office/drawing/2014/main" id="{C8646CE9-BDE0-F8DD-697A-1B26D453DDA2}"/>
              </a:ext>
            </a:extLst>
          </p:cNvPr>
          <p:cNvSpPr txBox="1"/>
          <p:nvPr/>
        </p:nvSpPr>
        <p:spPr>
          <a:xfrm>
            <a:off x="226008" y="892043"/>
            <a:ext cx="11559591" cy="1015663"/>
          </a:xfrm>
          <a:prstGeom prst="rect">
            <a:avLst/>
          </a:prstGeom>
          <a:noFill/>
        </p:spPr>
        <p:txBody>
          <a:bodyPr wrap="square">
            <a:spAutoFit/>
          </a:bodyPr>
          <a:lstStyle/>
          <a:p>
            <a:pPr algn="l"/>
            <a:r>
              <a:rPr lang="fr-FR" sz="2000" i="0">
                <a:effectLst/>
                <a:latin typeface="Helvetica" panose="020B0604020202020204" pitchFamily="34" charset="0"/>
                <a:cs typeface="Helvetica" panose="020B0604020202020204" pitchFamily="34" charset="0"/>
              </a:rPr>
              <a:t>Le parcours </a:t>
            </a:r>
            <a:r>
              <a:rPr lang="fr-FR" sz="2000" b="0" i="0">
                <a:effectLst/>
                <a:latin typeface="Helvetica" panose="020B0604020202020204" pitchFamily="34" charset="0"/>
                <a:cs typeface="Helvetica" panose="020B0604020202020204" pitchFamily="34" charset="0"/>
              </a:rPr>
              <a:t>RP, porté par le Groupe Hospitalier de la Haute-Saône, a pour but d’améliorer le dépistage, la prévention et la prise en charge du diabète du type 2. Il s’appuie sur le parcours Repérage Diabète dans eTICSS qui propose des fonctionnalités innovantes au service de la RP.</a:t>
            </a:r>
          </a:p>
        </p:txBody>
      </p:sp>
    </p:spTree>
    <p:extLst>
      <p:ext uri="{BB962C8B-B14F-4D97-AF65-F5344CB8AC3E}">
        <p14:creationId xmlns:p14="http://schemas.microsoft.com/office/powerpoint/2010/main" val="2745597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D1D93D-57F4-7246-4819-4A407E236EA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E4FEE5E-7B9E-9DBC-0751-747199E03901}"/>
              </a:ext>
            </a:extLst>
          </p:cNvPr>
          <p:cNvSpPr>
            <a:spLocks noGrp="1"/>
          </p:cNvSpPr>
          <p:nvPr>
            <p:ph type="title"/>
          </p:nvPr>
        </p:nvSpPr>
        <p:spPr/>
        <p:txBody>
          <a:bodyPr/>
          <a:lstStyle/>
          <a:p>
            <a:r>
              <a:rPr lang="en-US"/>
              <a:t>Parcours RP - Responsabilité Populationnelle</a:t>
            </a:r>
            <a:endParaRPr lang="fr-FR"/>
          </a:p>
        </p:txBody>
      </p:sp>
      <p:sp>
        <p:nvSpPr>
          <p:cNvPr id="10" name="ZoneTexte 9">
            <a:extLst>
              <a:ext uri="{FF2B5EF4-FFF2-40B4-BE49-F238E27FC236}">
                <a16:creationId xmlns:a16="http://schemas.microsoft.com/office/drawing/2014/main" id="{CD4E7FC0-B7C9-2519-4D32-844B4976FAED}"/>
              </a:ext>
            </a:extLst>
          </p:cNvPr>
          <p:cNvSpPr txBox="1"/>
          <p:nvPr/>
        </p:nvSpPr>
        <p:spPr>
          <a:xfrm>
            <a:off x="868928" y="2045635"/>
            <a:ext cx="1993421" cy="1261884"/>
          </a:xfrm>
          <a:prstGeom prst="rect">
            <a:avLst/>
          </a:prstGeom>
          <a:noFill/>
        </p:spPr>
        <p:txBody>
          <a:bodyPr wrap="square" rtlCol="0">
            <a:spAutoFit/>
          </a:bodyPr>
          <a:lstStyle/>
          <a:p>
            <a:pPr algn="ctr"/>
            <a:r>
              <a:rPr lang="en-US" sz="3600" b="1">
                <a:solidFill>
                  <a:schemeClr val="bg2"/>
                </a:solidFill>
                <a:latin typeface="Helvetica" panose="020B0604020202020204" pitchFamily="34" charset="0"/>
                <a:cs typeface="Helvetica" panose="020B0604020202020204" pitchFamily="34" charset="0"/>
              </a:rPr>
              <a:t>1 750</a:t>
            </a:r>
          </a:p>
          <a:p>
            <a:pPr algn="ctr"/>
            <a:r>
              <a:rPr lang="en-US" sz="2000">
                <a:latin typeface="Helvetica" panose="020B0604020202020204" pitchFamily="34" charset="0"/>
                <a:cs typeface="Helvetica" panose="020B0604020202020204" pitchFamily="34" charset="0"/>
              </a:rPr>
              <a:t>Parcours initiés</a:t>
            </a:r>
          </a:p>
          <a:p>
            <a:pPr algn="ctr"/>
            <a:r>
              <a:rPr lang="en-US" sz="2000">
                <a:latin typeface="Helvetica" panose="020B0604020202020204" pitchFamily="34" charset="0"/>
                <a:cs typeface="Helvetica" panose="020B0604020202020204" pitchFamily="34" charset="0"/>
              </a:rPr>
              <a:t>depuis 04/2021</a:t>
            </a:r>
            <a:endParaRPr lang="fr-FR" sz="2000">
              <a:latin typeface="Helvetica" panose="020B0604020202020204" pitchFamily="34" charset="0"/>
              <a:cs typeface="Helvetica" panose="020B0604020202020204" pitchFamily="34" charset="0"/>
            </a:endParaRPr>
          </a:p>
        </p:txBody>
      </p:sp>
      <p:grpSp>
        <p:nvGrpSpPr>
          <p:cNvPr id="22" name="Groupe 21">
            <a:extLst>
              <a:ext uri="{FF2B5EF4-FFF2-40B4-BE49-F238E27FC236}">
                <a16:creationId xmlns:a16="http://schemas.microsoft.com/office/drawing/2014/main" id="{A999101D-FFF0-2436-A754-C7D8E93DA614}"/>
              </a:ext>
            </a:extLst>
          </p:cNvPr>
          <p:cNvGrpSpPr/>
          <p:nvPr/>
        </p:nvGrpSpPr>
        <p:grpSpPr>
          <a:xfrm>
            <a:off x="1453891" y="986124"/>
            <a:ext cx="975588" cy="844766"/>
            <a:chOff x="5743546" y="3084079"/>
            <a:chExt cx="764218" cy="696200"/>
          </a:xfrm>
          <a:solidFill>
            <a:schemeClr val="bg2"/>
          </a:solidFill>
        </p:grpSpPr>
        <p:grpSp>
          <p:nvGrpSpPr>
            <p:cNvPr id="23" name="Graphique 28" descr="Double itinéraire avec un chemin contour">
              <a:extLst>
                <a:ext uri="{FF2B5EF4-FFF2-40B4-BE49-F238E27FC236}">
                  <a16:creationId xmlns:a16="http://schemas.microsoft.com/office/drawing/2014/main" id="{748C8509-CCA3-10E6-785A-C98F6825CB66}"/>
                </a:ext>
              </a:extLst>
            </p:cNvPr>
            <p:cNvGrpSpPr/>
            <p:nvPr/>
          </p:nvGrpSpPr>
          <p:grpSpPr>
            <a:xfrm>
              <a:off x="5743546" y="3337992"/>
              <a:ext cx="635287" cy="442287"/>
              <a:chOff x="5743546" y="3337992"/>
              <a:chExt cx="635287" cy="442287"/>
            </a:xfrm>
            <a:grpFill/>
          </p:grpSpPr>
          <p:sp>
            <p:nvSpPr>
              <p:cNvPr id="27" name="Forme libre : forme 26">
                <a:extLst>
                  <a:ext uri="{FF2B5EF4-FFF2-40B4-BE49-F238E27FC236}">
                    <a16:creationId xmlns:a16="http://schemas.microsoft.com/office/drawing/2014/main" id="{B6FA5681-E877-90D5-D2AE-74C4E6710CFB}"/>
                  </a:ext>
                </a:extLst>
              </p:cNvPr>
              <p:cNvSpPr/>
              <p:nvPr/>
            </p:nvSpPr>
            <p:spPr>
              <a:xfrm>
                <a:off x="5743546" y="3385102"/>
                <a:ext cx="243333" cy="395177"/>
              </a:xfrm>
              <a:custGeom>
                <a:avLst/>
                <a:gdLst>
                  <a:gd name="connsiteX0" fmla="*/ 21133 w 243333"/>
                  <a:gd name="connsiteY0" fmla="*/ 53477 h 395177"/>
                  <a:gd name="connsiteX1" fmla="*/ 8348 w 243333"/>
                  <a:gd name="connsiteY1" fmla="*/ 166796 h 395177"/>
                  <a:gd name="connsiteX2" fmla="*/ 63554 w 243333"/>
                  <a:gd name="connsiteY2" fmla="*/ 288830 h 395177"/>
                  <a:gd name="connsiteX3" fmla="*/ 111207 w 243333"/>
                  <a:gd name="connsiteY3" fmla="*/ 388782 h 395177"/>
                  <a:gd name="connsiteX4" fmla="*/ 127026 w 243333"/>
                  <a:gd name="connsiteY4" fmla="*/ 393883 h 395177"/>
                  <a:gd name="connsiteX5" fmla="*/ 132126 w 243333"/>
                  <a:gd name="connsiteY5" fmla="*/ 388782 h 395177"/>
                  <a:gd name="connsiteX6" fmla="*/ 179779 w 243333"/>
                  <a:gd name="connsiteY6" fmla="*/ 288830 h 395177"/>
                  <a:gd name="connsiteX7" fmla="*/ 234986 w 243333"/>
                  <a:gd name="connsiteY7" fmla="*/ 166796 h 395177"/>
                  <a:gd name="connsiteX8" fmla="*/ 222201 w 243333"/>
                  <a:gd name="connsiteY8" fmla="*/ 53477 h 395177"/>
                  <a:gd name="connsiteX9" fmla="*/ 53879 w 243333"/>
                  <a:gd name="connsiteY9" fmla="*/ 20731 h 395177"/>
                  <a:gd name="connsiteX10" fmla="*/ 21133 w 243333"/>
                  <a:gd name="connsiteY10" fmla="*/ 53477 h 395177"/>
                  <a:gd name="connsiteX11" fmla="*/ 206479 w 243333"/>
                  <a:gd name="connsiteY11" fmla="*/ 64235 h 395177"/>
                  <a:gd name="connsiteX12" fmla="*/ 217392 w 243333"/>
                  <a:gd name="connsiteY12" fmla="*/ 159466 h 395177"/>
                  <a:gd name="connsiteX13" fmla="*/ 162583 w 243333"/>
                  <a:gd name="connsiteY13" fmla="*/ 280633 h 395177"/>
                  <a:gd name="connsiteX14" fmla="*/ 121753 w 243333"/>
                  <a:gd name="connsiteY14" fmla="*/ 366275 h 395177"/>
                  <a:gd name="connsiteX15" fmla="*/ 121580 w 243333"/>
                  <a:gd name="connsiteY15" fmla="*/ 366275 h 395177"/>
                  <a:gd name="connsiteX16" fmla="*/ 80909 w 243333"/>
                  <a:gd name="connsiteY16" fmla="*/ 280977 h 395177"/>
                  <a:gd name="connsiteX17" fmla="*/ 25937 w 243333"/>
                  <a:gd name="connsiteY17" fmla="*/ 159466 h 395177"/>
                  <a:gd name="connsiteX18" fmla="*/ 36938 w 243333"/>
                  <a:gd name="connsiteY18" fmla="*/ 64107 h 395177"/>
                  <a:gd name="connsiteX19" fmla="*/ 178822 w 243333"/>
                  <a:gd name="connsiteY19" fmla="*/ 36540 h 395177"/>
                  <a:gd name="connsiteX20" fmla="*/ 206476 w 243333"/>
                  <a:gd name="connsiteY20" fmla="*/ 64235 h 39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333" h="395177">
                    <a:moveTo>
                      <a:pt x="21133" y="53477"/>
                    </a:moveTo>
                    <a:cubicBezTo>
                      <a:pt x="-1492" y="86854"/>
                      <a:pt x="-6271" y="129217"/>
                      <a:pt x="8348" y="166796"/>
                    </a:cubicBezTo>
                    <a:lnTo>
                      <a:pt x="63554" y="288830"/>
                    </a:lnTo>
                    <a:lnTo>
                      <a:pt x="111207" y="388782"/>
                    </a:lnTo>
                    <a:cubicBezTo>
                      <a:pt x="114166" y="394559"/>
                      <a:pt x="121249" y="396842"/>
                      <a:pt x="127026" y="393883"/>
                    </a:cubicBezTo>
                    <a:cubicBezTo>
                      <a:pt x="129218" y="392759"/>
                      <a:pt x="131002" y="390975"/>
                      <a:pt x="132126" y="388782"/>
                    </a:cubicBezTo>
                    <a:lnTo>
                      <a:pt x="179779" y="288830"/>
                    </a:lnTo>
                    <a:lnTo>
                      <a:pt x="234986" y="166796"/>
                    </a:lnTo>
                    <a:cubicBezTo>
                      <a:pt x="249604" y="129217"/>
                      <a:pt x="244824" y="86854"/>
                      <a:pt x="222201" y="53477"/>
                    </a:cubicBezTo>
                    <a:cubicBezTo>
                      <a:pt x="184762" y="-2046"/>
                      <a:pt x="109402" y="-16707"/>
                      <a:pt x="53879" y="20731"/>
                    </a:cubicBezTo>
                    <a:cubicBezTo>
                      <a:pt x="40961" y="29442"/>
                      <a:pt x="29842" y="40559"/>
                      <a:pt x="21133" y="53477"/>
                    </a:cubicBezTo>
                    <a:close/>
                    <a:moveTo>
                      <a:pt x="206479" y="64235"/>
                    </a:moveTo>
                    <a:cubicBezTo>
                      <a:pt x="225471" y="92283"/>
                      <a:pt x="229547" y="127847"/>
                      <a:pt x="217392" y="159466"/>
                    </a:cubicBezTo>
                    <a:lnTo>
                      <a:pt x="162583" y="280633"/>
                    </a:lnTo>
                    <a:lnTo>
                      <a:pt x="121753" y="366275"/>
                    </a:lnTo>
                    <a:cubicBezTo>
                      <a:pt x="121705" y="366371"/>
                      <a:pt x="121628" y="366371"/>
                      <a:pt x="121580" y="366275"/>
                    </a:cubicBezTo>
                    <a:lnTo>
                      <a:pt x="80909" y="280977"/>
                    </a:lnTo>
                    <a:lnTo>
                      <a:pt x="25937" y="159466"/>
                    </a:lnTo>
                    <a:cubicBezTo>
                      <a:pt x="13774" y="127795"/>
                      <a:pt x="17884" y="92176"/>
                      <a:pt x="36938" y="64107"/>
                    </a:cubicBezTo>
                    <a:cubicBezTo>
                      <a:pt x="68506" y="17315"/>
                      <a:pt x="132029" y="4972"/>
                      <a:pt x="178822" y="36540"/>
                    </a:cubicBezTo>
                    <a:cubicBezTo>
                      <a:pt x="189738" y="43904"/>
                      <a:pt x="199128" y="53308"/>
                      <a:pt x="206476" y="64235"/>
                    </a:cubicBezTo>
                    <a:close/>
                  </a:path>
                </a:pathLst>
              </a:custGeom>
              <a:grpFill/>
              <a:ln w="9525"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FFCA0372-FA1D-8CE9-4D77-9A59C1F9AF2E}"/>
                  </a:ext>
                </a:extLst>
              </p:cNvPr>
              <p:cNvSpPr/>
              <p:nvPr/>
            </p:nvSpPr>
            <p:spPr>
              <a:xfrm>
                <a:off x="6056369" y="3741762"/>
                <a:ext cx="28942" cy="19548"/>
              </a:xfrm>
              <a:custGeom>
                <a:avLst/>
                <a:gdLst>
                  <a:gd name="connsiteX0" fmla="*/ 224 w 28942"/>
                  <a:gd name="connsiteY0" fmla="*/ 19548 h 19548"/>
                  <a:gd name="connsiteX1" fmla="*/ 28943 w 28942"/>
                  <a:gd name="connsiteY1" fmla="*/ 19045 h 19548"/>
                  <a:gd name="connsiteX2" fmla="*/ 28486 w 28942"/>
                  <a:gd name="connsiteY2" fmla="*/ 0 h 19548"/>
                  <a:gd name="connsiteX3" fmla="*/ 0 w 28942"/>
                  <a:gd name="connsiteY3" fmla="*/ 498 h 19548"/>
                </a:gdLst>
                <a:ahLst/>
                <a:cxnLst>
                  <a:cxn ang="0">
                    <a:pos x="connsiteX0" y="connsiteY0"/>
                  </a:cxn>
                  <a:cxn ang="0">
                    <a:pos x="connsiteX1" y="connsiteY1"/>
                  </a:cxn>
                  <a:cxn ang="0">
                    <a:pos x="connsiteX2" y="connsiteY2"/>
                  </a:cxn>
                  <a:cxn ang="0">
                    <a:pos x="connsiteX3" y="connsiteY3"/>
                  </a:cxn>
                </a:cxnLst>
                <a:rect l="l" t="t" r="r" b="b"/>
                <a:pathLst>
                  <a:path w="28942" h="19548">
                    <a:moveTo>
                      <a:pt x="224" y="19548"/>
                    </a:moveTo>
                    <a:cubicBezTo>
                      <a:pt x="9654" y="19439"/>
                      <a:pt x="19251" y="19276"/>
                      <a:pt x="28943" y="19045"/>
                    </a:cubicBezTo>
                    <a:lnTo>
                      <a:pt x="28486" y="0"/>
                    </a:lnTo>
                    <a:cubicBezTo>
                      <a:pt x="18878" y="231"/>
                      <a:pt x="9357" y="389"/>
                      <a:pt x="0" y="498"/>
                    </a:cubicBezTo>
                    <a:close/>
                  </a:path>
                </a:pathLst>
              </a:custGeom>
              <a:grpFill/>
              <a:ln w="9525"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C2D932DE-AA36-C443-B484-A3F69A322A38}"/>
                  </a:ext>
                </a:extLst>
              </p:cNvPr>
              <p:cNvSpPr/>
              <p:nvPr/>
            </p:nvSpPr>
            <p:spPr>
              <a:xfrm>
                <a:off x="6098000" y="3376850"/>
                <a:ext cx="34392" cy="31051"/>
              </a:xfrm>
              <a:custGeom>
                <a:avLst/>
                <a:gdLst>
                  <a:gd name="connsiteX0" fmla="*/ 34393 w 34392"/>
                  <a:gd name="connsiteY0" fmla="*/ 17027 h 31051"/>
                  <a:gd name="connsiteX1" fmla="*/ 25854 w 34392"/>
                  <a:gd name="connsiteY1" fmla="*/ 0 h 31051"/>
                  <a:gd name="connsiteX2" fmla="*/ 0 w 34392"/>
                  <a:gd name="connsiteY2" fmla="*/ 15996 h 31051"/>
                  <a:gd name="connsiteX3" fmla="*/ 11674 w 34392"/>
                  <a:gd name="connsiteY3" fmla="*/ 31051 h 31051"/>
                  <a:gd name="connsiteX4" fmla="*/ 34393 w 34392"/>
                  <a:gd name="connsiteY4" fmla="*/ 17027 h 3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2" h="31051">
                    <a:moveTo>
                      <a:pt x="34393" y="17027"/>
                    </a:moveTo>
                    <a:lnTo>
                      <a:pt x="25854" y="0"/>
                    </a:lnTo>
                    <a:cubicBezTo>
                      <a:pt x="16740" y="4485"/>
                      <a:pt x="8082" y="9842"/>
                      <a:pt x="0" y="15996"/>
                    </a:cubicBezTo>
                    <a:lnTo>
                      <a:pt x="11674" y="31051"/>
                    </a:lnTo>
                    <a:cubicBezTo>
                      <a:pt x="18779" y="25657"/>
                      <a:pt x="26387" y="20961"/>
                      <a:pt x="34393" y="17027"/>
                    </a:cubicBezTo>
                    <a:close/>
                  </a:path>
                </a:pathLst>
              </a:custGeom>
              <a:grpFill/>
              <a:ln w="9525" cap="flat">
                <a:noFill/>
                <a:prstDash val="solid"/>
                <a:miter/>
              </a:ln>
            </p:spPr>
            <p:txBody>
              <a:bodyPr rtlCol="0" anchor="ctr"/>
              <a:lstStyle/>
              <a:p>
                <a:endParaRPr lang="fr-FR"/>
              </a:p>
            </p:txBody>
          </p:sp>
          <p:sp>
            <p:nvSpPr>
              <p:cNvPr id="30" name="Forme libre : forme 29">
                <a:extLst>
                  <a:ext uri="{FF2B5EF4-FFF2-40B4-BE49-F238E27FC236}">
                    <a16:creationId xmlns:a16="http://schemas.microsoft.com/office/drawing/2014/main" id="{2CAD7999-473E-A7CD-1E1A-A45339A9CF9B}"/>
                  </a:ext>
                </a:extLst>
              </p:cNvPr>
              <p:cNvSpPr/>
              <p:nvPr/>
            </p:nvSpPr>
            <p:spPr>
              <a:xfrm>
                <a:off x="6066085" y="3415950"/>
                <a:ext cx="26342" cy="32341"/>
              </a:xfrm>
              <a:custGeom>
                <a:avLst/>
                <a:gdLst>
                  <a:gd name="connsiteX0" fmla="*/ 26342 w 26342"/>
                  <a:gd name="connsiteY0" fmla="*/ 10203 h 32341"/>
                  <a:gd name="connsiteX1" fmla="*/ 10259 w 26342"/>
                  <a:gd name="connsiteY1" fmla="*/ 0 h 32341"/>
                  <a:gd name="connsiteX2" fmla="*/ 0 w 26342"/>
                  <a:gd name="connsiteY2" fmla="*/ 31198 h 32341"/>
                  <a:gd name="connsiteX3" fmla="*/ 19013 w 26342"/>
                  <a:gd name="connsiteY3" fmla="*/ 32341 h 32341"/>
                  <a:gd name="connsiteX4" fmla="*/ 26342 w 26342"/>
                  <a:gd name="connsiteY4" fmla="*/ 10203 h 32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2" h="32341">
                    <a:moveTo>
                      <a:pt x="26342" y="10203"/>
                    </a:moveTo>
                    <a:lnTo>
                      <a:pt x="10259" y="0"/>
                    </a:lnTo>
                    <a:cubicBezTo>
                      <a:pt x="4223" y="9349"/>
                      <a:pt x="691" y="20092"/>
                      <a:pt x="0" y="31198"/>
                    </a:cubicBezTo>
                    <a:lnTo>
                      <a:pt x="19013" y="32341"/>
                    </a:lnTo>
                    <a:cubicBezTo>
                      <a:pt x="19492" y="24451"/>
                      <a:pt x="22018" y="16821"/>
                      <a:pt x="26342" y="10203"/>
                    </a:cubicBezTo>
                    <a:close/>
                  </a:path>
                </a:pathLst>
              </a:custGeom>
              <a:grpFill/>
              <a:ln w="9525" cap="flat">
                <a:noFill/>
                <a:prstDash val="solid"/>
                <a:miter/>
              </a:ln>
            </p:spPr>
            <p:txBody>
              <a:bodyPr rtlCol="0" anchor="ctr"/>
              <a:lstStyle/>
              <a:p>
                <a:endParaRPr lang="fr-FR"/>
              </a:p>
            </p:txBody>
          </p:sp>
          <p:sp>
            <p:nvSpPr>
              <p:cNvPr id="31" name="Forme libre : forme 30">
                <a:extLst>
                  <a:ext uri="{FF2B5EF4-FFF2-40B4-BE49-F238E27FC236}">
                    <a16:creationId xmlns:a16="http://schemas.microsoft.com/office/drawing/2014/main" id="{D6B03672-432E-4C1B-0C33-D46042A7D43D}"/>
                  </a:ext>
                </a:extLst>
              </p:cNvPr>
              <p:cNvSpPr/>
              <p:nvPr/>
            </p:nvSpPr>
            <p:spPr>
              <a:xfrm>
                <a:off x="5999254" y="3742429"/>
                <a:ext cx="28641" cy="19088"/>
              </a:xfrm>
              <a:custGeom>
                <a:avLst/>
                <a:gdLst>
                  <a:gd name="connsiteX0" fmla="*/ 28604 w 28641"/>
                  <a:gd name="connsiteY0" fmla="*/ 29 h 19088"/>
                  <a:gd name="connsiteX1" fmla="*/ 18945 w 28641"/>
                  <a:gd name="connsiteY1" fmla="*/ 38 h 19088"/>
                  <a:gd name="connsiteX2" fmla="*/ 76 w 28641"/>
                  <a:gd name="connsiteY2" fmla="*/ 0 h 19088"/>
                  <a:gd name="connsiteX3" fmla="*/ 0 w 28641"/>
                  <a:gd name="connsiteY3" fmla="*/ 19050 h 19088"/>
                  <a:gd name="connsiteX4" fmla="*/ 18945 w 28641"/>
                  <a:gd name="connsiteY4" fmla="*/ 19088 h 19088"/>
                  <a:gd name="connsiteX5" fmla="*/ 28642 w 28641"/>
                  <a:gd name="connsiteY5" fmla="*/ 19079 h 19088"/>
                  <a:gd name="connsiteX6" fmla="*/ 28604 w 28641"/>
                  <a:gd name="connsiteY6" fmla="*/ 29 h 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1" h="19088">
                    <a:moveTo>
                      <a:pt x="28604" y="29"/>
                    </a:moveTo>
                    <a:lnTo>
                      <a:pt x="18945" y="38"/>
                    </a:lnTo>
                    <a:lnTo>
                      <a:pt x="76" y="0"/>
                    </a:lnTo>
                    <a:lnTo>
                      <a:pt x="0" y="19050"/>
                    </a:lnTo>
                    <a:lnTo>
                      <a:pt x="18945" y="19088"/>
                    </a:lnTo>
                    <a:lnTo>
                      <a:pt x="28642" y="19079"/>
                    </a:lnTo>
                    <a:lnTo>
                      <a:pt x="28604" y="29"/>
                    </a:lnTo>
                    <a:close/>
                  </a:path>
                </a:pathLst>
              </a:custGeom>
              <a:grpFill/>
              <a:ln w="9525" cap="flat">
                <a:noFill/>
                <a:prstDash val="solid"/>
                <a:miter/>
              </a:ln>
            </p:spPr>
            <p:txBody>
              <a:bodyPr rtlCol="0" anchor="ctr"/>
              <a:lstStyle/>
              <a:p>
                <a:endParaRPr lang="fr-FR"/>
              </a:p>
            </p:txBody>
          </p:sp>
          <p:sp>
            <p:nvSpPr>
              <p:cNvPr id="32" name="Forme libre : forme 31">
                <a:extLst>
                  <a:ext uri="{FF2B5EF4-FFF2-40B4-BE49-F238E27FC236}">
                    <a16:creationId xmlns:a16="http://schemas.microsoft.com/office/drawing/2014/main" id="{15B50F3A-B5AA-2ECA-6888-A2BD2146EBD3}"/>
                  </a:ext>
                </a:extLst>
              </p:cNvPr>
              <p:cNvSpPr/>
              <p:nvPr/>
            </p:nvSpPr>
            <p:spPr>
              <a:xfrm>
                <a:off x="6174433" y="3521034"/>
                <a:ext cx="32532" cy="25589"/>
              </a:xfrm>
              <a:custGeom>
                <a:avLst/>
                <a:gdLst>
                  <a:gd name="connsiteX0" fmla="*/ 32533 w 32532"/>
                  <a:gd name="connsiteY0" fmla="*/ 7111 h 25589"/>
                  <a:gd name="connsiteX1" fmla="*/ 4976 w 32532"/>
                  <a:gd name="connsiteY1" fmla="*/ 0 h 25589"/>
                  <a:gd name="connsiteX2" fmla="*/ 0 w 32532"/>
                  <a:gd name="connsiteY2" fmla="*/ 18390 h 25589"/>
                  <a:gd name="connsiteX3" fmla="*/ 27891 w 32532"/>
                  <a:gd name="connsiteY3" fmla="*/ 25590 h 25589"/>
                </a:gdLst>
                <a:ahLst/>
                <a:cxnLst>
                  <a:cxn ang="0">
                    <a:pos x="connsiteX0" y="connsiteY0"/>
                  </a:cxn>
                  <a:cxn ang="0">
                    <a:pos x="connsiteX1" y="connsiteY1"/>
                  </a:cxn>
                  <a:cxn ang="0">
                    <a:pos x="connsiteX2" y="connsiteY2"/>
                  </a:cxn>
                  <a:cxn ang="0">
                    <a:pos x="connsiteX3" y="connsiteY3"/>
                  </a:cxn>
                </a:cxnLst>
                <a:rect l="l" t="t" r="r" b="b"/>
                <a:pathLst>
                  <a:path w="32532" h="25589">
                    <a:moveTo>
                      <a:pt x="32533" y="7111"/>
                    </a:moveTo>
                    <a:cubicBezTo>
                      <a:pt x="23198" y="4767"/>
                      <a:pt x="13959" y="2433"/>
                      <a:pt x="4976" y="0"/>
                    </a:cubicBezTo>
                    <a:lnTo>
                      <a:pt x="0" y="18390"/>
                    </a:lnTo>
                    <a:cubicBezTo>
                      <a:pt x="9097" y="20850"/>
                      <a:pt x="18445" y="23217"/>
                      <a:pt x="27891" y="25590"/>
                    </a:cubicBezTo>
                    <a:close/>
                  </a:path>
                </a:pathLst>
              </a:custGeom>
              <a:grpFill/>
              <a:ln w="9525" cap="flat">
                <a:noFill/>
                <a:prstDash val="solid"/>
                <a:miter/>
              </a:ln>
            </p:spPr>
            <p:txBody>
              <a:bodyPr rtlCol="0" anchor="ctr"/>
              <a:lstStyle/>
              <a:p>
                <a:endParaRPr lang="fr-FR"/>
              </a:p>
            </p:txBody>
          </p:sp>
          <p:sp>
            <p:nvSpPr>
              <p:cNvPr id="33" name="Forme libre : forme 32">
                <a:extLst>
                  <a:ext uri="{FF2B5EF4-FFF2-40B4-BE49-F238E27FC236}">
                    <a16:creationId xmlns:a16="http://schemas.microsoft.com/office/drawing/2014/main" id="{58250943-FC7B-CF5B-A336-D3DCB9B0FD77}"/>
                  </a:ext>
                </a:extLst>
              </p:cNvPr>
              <p:cNvSpPr/>
              <p:nvPr/>
            </p:nvSpPr>
            <p:spPr>
              <a:xfrm>
                <a:off x="5942139" y="3742181"/>
                <a:ext cx="28630" cy="19156"/>
              </a:xfrm>
              <a:custGeom>
                <a:avLst/>
                <a:gdLst>
                  <a:gd name="connsiteX0" fmla="*/ 0 w 28630"/>
                  <a:gd name="connsiteY0" fmla="*/ 0 h 19156"/>
                  <a:gd name="connsiteX1" fmla="*/ 0 w 28630"/>
                  <a:gd name="connsiteY1" fmla="*/ 19050 h 19156"/>
                  <a:gd name="connsiteX2" fmla="*/ 28519 w 28630"/>
                  <a:gd name="connsiteY2" fmla="*/ 19157 h 19156"/>
                  <a:gd name="connsiteX3" fmla="*/ 28630 w 28630"/>
                  <a:gd name="connsiteY3" fmla="*/ 107 h 19156"/>
                  <a:gd name="connsiteX4" fmla="*/ 0 w 28630"/>
                  <a:gd name="connsiteY4" fmla="*/ 0 h 1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 h="19156">
                    <a:moveTo>
                      <a:pt x="0" y="0"/>
                    </a:moveTo>
                    <a:lnTo>
                      <a:pt x="0" y="19050"/>
                    </a:lnTo>
                    <a:cubicBezTo>
                      <a:pt x="8730" y="19050"/>
                      <a:pt x="18288" y="19099"/>
                      <a:pt x="28519" y="19157"/>
                    </a:cubicBezTo>
                    <a:lnTo>
                      <a:pt x="28630" y="107"/>
                    </a:lnTo>
                    <a:cubicBezTo>
                      <a:pt x="18357" y="44"/>
                      <a:pt x="8767" y="0"/>
                      <a:pt x="0" y="0"/>
                    </a:cubicBezTo>
                    <a:close/>
                  </a:path>
                </a:pathLst>
              </a:custGeom>
              <a:grpFill/>
              <a:ln w="9525" cap="flat">
                <a:noFill/>
                <a:prstDash val="solid"/>
                <a:miter/>
              </a:ln>
            </p:spPr>
            <p:txBody>
              <a:bodyPr rtlCol="0" anchor="ctr"/>
              <a:lstStyle/>
              <a:p>
                <a:endParaRPr lang="fr-FR"/>
              </a:p>
            </p:txBody>
          </p:sp>
          <p:sp>
            <p:nvSpPr>
              <p:cNvPr id="34" name="Forme libre : forme 33">
                <a:extLst>
                  <a:ext uri="{FF2B5EF4-FFF2-40B4-BE49-F238E27FC236}">
                    <a16:creationId xmlns:a16="http://schemas.microsoft.com/office/drawing/2014/main" id="{80E677A5-412A-8341-A434-67175315EC8A}"/>
                  </a:ext>
                </a:extLst>
              </p:cNvPr>
              <p:cNvSpPr/>
              <p:nvPr/>
            </p:nvSpPr>
            <p:spPr>
              <a:xfrm>
                <a:off x="6072020" y="3471237"/>
                <a:ext cx="32369" cy="33256"/>
              </a:xfrm>
              <a:custGeom>
                <a:avLst/>
                <a:gdLst>
                  <a:gd name="connsiteX0" fmla="*/ 20435 w 32369"/>
                  <a:gd name="connsiteY0" fmla="*/ 33257 h 33256"/>
                  <a:gd name="connsiteX1" fmla="*/ 32370 w 32369"/>
                  <a:gd name="connsiteY1" fmla="*/ 18411 h 33256"/>
                  <a:gd name="connsiteX2" fmla="*/ 17240 w 32369"/>
                  <a:gd name="connsiteY2" fmla="*/ 0 h 33256"/>
                  <a:gd name="connsiteX3" fmla="*/ 0 w 32369"/>
                  <a:gd name="connsiteY3" fmla="*/ 8111 h 33256"/>
                  <a:gd name="connsiteX4" fmla="*/ 20435 w 32369"/>
                  <a:gd name="connsiteY4" fmla="*/ 33257 h 3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69" h="33256">
                    <a:moveTo>
                      <a:pt x="20435" y="33257"/>
                    </a:moveTo>
                    <a:lnTo>
                      <a:pt x="32370" y="18411"/>
                    </a:lnTo>
                    <a:cubicBezTo>
                      <a:pt x="25974" y="13524"/>
                      <a:pt x="20795" y="7222"/>
                      <a:pt x="17240" y="0"/>
                    </a:cubicBezTo>
                    <a:lnTo>
                      <a:pt x="0" y="8111"/>
                    </a:lnTo>
                    <a:cubicBezTo>
                      <a:pt x="4804" y="17942"/>
                      <a:pt x="11795" y="26543"/>
                      <a:pt x="20435" y="33257"/>
                    </a:cubicBezTo>
                    <a:close/>
                  </a:path>
                </a:pathLst>
              </a:custGeom>
              <a:grpFill/>
              <a:ln w="9525" cap="flat">
                <a:noFill/>
                <a:prstDash val="solid"/>
                <a:miter/>
              </a:ln>
            </p:spPr>
            <p:txBody>
              <a:bodyPr rtlCol="0" anchor="ctr"/>
              <a:lstStyle/>
              <a:p>
                <a:endParaRPr lang="fr-FR"/>
              </a:p>
            </p:txBody>
          </p:sp>
          <p:sp>
            <p:nvSpPr>
              <p:cNvPr id="35" name="Forme libre : forme 34">
                <a:extLst>
                  <a:ext uri="{FF2B5EF4-FFF2-40B4-BE49-F238E27FC236}">
                    <a16:creationId xmlns:a16="http://schemas.microsoft.com/office/drawing/2014/main" id="{4C1F560E-75C9-E1E5-878E-148AD5FF4DCA}"/>
                  </a:ext>
                </a:extLst>
              </p:cNvPr>
              <p:cNvSpPr/>
              <p:nvPr/>
            </p:nvSpPr>
            <p:spPr>
              <a:xfrm>
                <a:off x="6207681" y="3344487"/>
                <a:ext cx="31602" cy="23859"/>
              </a:xfrm>
              <a:custGeom>
                <a:avLst/>
                <a:gdLst>
                  <a:gd name="connsiteX0" fmla="*/ 0 w 31602"/>
                  <a:gd name="connsiteY0" fmla="*/ 5208 h 23859"/>
                  <a:gd name="connsiteX1" fmla="*/ 3879 w 31602"/>
                  <a:gd name="connsiteY1" fmla="*/ 23859 h 23859"/>
                  <a:gd name="connsiteX2" fmla="*/ 31603 w 31602"/>
                  <a:gd name="connsiteY2" fmla="*/ 18818 h 23859"/>
                  <a:gd name="connsiteX3" fmla="*/ 28635 w 31602"/>
                  <a:gd name="connsiteY3" fmla="*/ 0 h 23859"/>
                  <a:gd name="connsiteX4" fmla="*/ 0 w 31602"/>
                  <a:gd name="connsiteY4" fmla="*/ 5208 h 23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2" h="23859">
                    <a:moveTo>
                      <a:pt x="0" y="5208"/>
                    </a:moveTo>
                    <a:lnTo>
                      <a:pt x="3879" y="23859"/>
                    </a:lnTo>
                    <a:cubicBezTo>
                      <a:pt x="12753" y="22015"/>
                      <a:pt x="22083" y="20320"/>
                      <a:pt x="31603" y="18818"/>
                    </a:cubicBezTo>
                    <a:lnTo>
                      <a:pt x="28635" y="0"/>
                    </a:lnTo>
                    <a:cubicBezTo>
                      <a:pt x="18811" y="1550"/>
                      <a:pt x="9176" y="3302"/>
                      <a:pt x="0" y="5208"/>
                    </a:cubicBezTo>
                    <a:close/>
                  </a:path>
                </a:pathLst>
              </a:custGeom>
              <a:grpFill/>
              <a:ln w="9525" cap="flat">
                <a:noFill/>
                <a:prstDash val="solid"/>
                <a:miter/>
              </a:ln>
            </p:spPr>
            <p:txBody>
              <a:bodyPr rtlCol="0" anchor="ctr"/>
              <a:lstStyle/>
              <a:p>
                <a:endParaRPr lang="fr-FR"/>
              </a:p>
            </p:txBody>
          </p:sp>
          <p:sp>
            <p:nvSpPr>
              <p:cNvPr id="36" name="Forme libre : forme 35">
                <a:extLst>
                  <a:ext uri="{FF2B5EF4-FFF2-40B4-BE49-F238E27FC236}">
                    <a16:creationId xmlns:a16="http://schemas.microsoft.com/office/drawing/2014/main" id="{7D8C6592-108D-567E-1670-06C3B8E880A3}"/>
                  </a:ext>
                </a:extLst>
              </p:cNvPr>
              <p:cNvSpPr/>
              <p:nvPr/>
            </p:nvSpPr>
            <p:spPr>
              <a:xfrm>
                <a:off x="6265133" y="3337992"/>
                <a:ext cx="29938" cy="21519"/>
              </a:xfrm>
              <a:custGeom>
                <a:avLst/>
                <a:gdLst>
                  <a:gd name="connsiteX0" fmla="*/ 0 w 29938"/>
                  <a:gd name="connsiteY0" fmla="*/ 2591 h 21519"/>
                  <a:gd name="connsiteX1" fmla="*/ 2149 w 29938"/>
                  <a:gd name="connsiteY1" fmla="*/ 21520 h 21519"/>
                  <a:gd name="connsiteX2" fmla="*/ 29938 w 29938"/>
                  <a:gd name="connsiteY2" fmla="*/ 19022 h 21519"/>
                  <a:gd name="connsiteX3" fmla="*/ 28910 w 29938"/>
                  <a:gd name="connsiteY3" fmla="*/ 0 h 21519"/>
                  <a:gd name="connsiteX4" fmla="*/ 0 w 29938"/>
                  <a:gd name="connsiteY4" fmla="*/ 2591 h 2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8" h="21519">
                    <a:moveTo>
                      <a:pt x="0" y="2591"/>
                    </a:moveTo>
                    <a:lnTo>
                      <a:pt x="2149" y="21520"/>
                    </a:lnTo>
                    <a:cubicBezTo>
                      <a:pt x="18650" y="19642"/>
                      <a:pt x="29486" y="19043"/>
                      <a:pt x="29938" y="19022"/>
                    </a:cubicBezTo>
                    <a:lnTo>
                      <a:pt x="28910" y="0"/>
                    </a:lnTo>
                    <a:cubicBezTo>
                      <a:pt x="27715" y="65"/>
                      <a:pt x="16767" y="684"/>
                      <a:pt x="0" y="2591"/>
                    </a:cubicBezTo>
                    <a:close/>
                  </a:path>
                </a:pathLst>
              </a:custGeom>
              <a:grpFill/>
              <a:ln w="9525" cap="flat">
                <a:noFill/>
                <a:prstDash val="solid"/>
                <a:miter/>
              </a:ln>
            </p:spPr>
            <p:txBody>
              <a:bodyPr rtlCol="0" anchor="ctr"/>
              <a:lstStyle/>
              <a:p>
                <a:endParaRPr lang="fr-FR"/>
              </a:p>
            </p:txBody>
          </p:sp>
          <p:sp>
            <p:nvSpPr>
              <p:cNvPr id="37" name="Forme libre : forme 36">
                <a:extLst>
                  <a:ext uri="{FF2B5EF4-FFF2-40B4-BE49-F238E27FC236}">
                    <a16:creationId xmlns:a16="http://schemas.microsoft.com/office/drawing/2014/main" id="{F39DC412-E3E8-7A12-E4DD-9500E3E6E464}"/>
                  </a:ext>
                </a:extLst>
              </p:cNvPr>
              <p:cNvSpPr/>
              <p:nvPr/>
            </p:nvSpPr>
            <p:spPr>
              <a:xfrm>
                <a:off x="6357546" y="3633751"/>
                <a:ext cx="21287" cy="31411"/>
              </a:xfrm>
              <a:custGeom>
                <a:avLst/>
                <a:gdLst>
                  <a:gd name="connsiteX0" fmla="*/ 21286 w 21287"/>
                  <a:gd name="connsiteY0" fmla="*/ 24721 h 31411"/>
                  <a:gd name="connsiteX1" fmla="*/ 18548 w 21287"/>
                  <a:gd name="connsiteY1" fmla="*/ 0 h 31411"/>
                  <a:gd name="connsiteX2" fmla="*/ 0 w 21287"/>
                  <a:gd name="connsiteY2" fmla="*/ 4343 h 31411"/>
                  <a:gd name="connsiteX3" fmla="*/ 2236 w 21287"/>
                  <a:gd name="connsiteY3" fmla="*/ 24698 h 31411"/>
                  <a:gd name="connsiteX4" fmla="*/ 1986 w 21287"/>
                  <a:gd name="connsiteY4" fmla="*/ 29305 h 31411"/>
                  <a:gd name="connsiteX5" fmla="*/ 20915 w 21287"/>
                  <a:gd name="connsiteY5" fmla="*/ 31412 h 31411"/>
                  <a:gd name="connsiteX6" fmla="*/ 21286 w 21287"/>
                  <a:gd name="connsiteY6" fmla="*/ 24721 h 3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87" h="31411">
                    <a:moveTo>
                      <a:pt x="21286" y="24721"/>
                    </a:moveTo>
                    <a:cubicBezTo>
                      <a:pt x="21324" y="16403"/>
                      <a:pt x="20405" y="8109"/>
                      <a:pt x="18548" y="0"/>
                    </a:cubicBezTo>
                    <a:lnTo>
                      <a:pt x="0" y="4343"/>
                    </a:lnTo>
                    <a:cubicBezTo>
                      <a:pt x="1521" y="11020"/>
                      <a:pt x="2272" y="17850"/>
                      <a:pt x="2236" y="24698"/>
                    </a:cubicBezTo>
                    <a:cubicBezTo>
                      <a:pt x="2236" y="26238"/>
                      <a:pt x="2153" y="27775"/>
                      <a:pt x="1986" y="29305"/>
                    </a:cubicBezTo>
                    <a:lnTo>
                      <a:pt x="20915" y="31412"/>
                    </a:lnTo>
                    <a:cubicBezTo>
                      <a:pt x="21161" y="29190"/>
                      <a:pt x="21285" y="26957"/>
                      <a:pt x="21286" y="24721"/>
                    </a:cubicBezTo>
                    <a:close/>
                  </a:path>
                </a:pathLst>
              </a:custGeom>
              <a:grpFill/>
              <a:ln w="9525" cap="flat">
                <a:noFill/>
                <a:prstDash val="solid"/>
                <a:miter/>
              </a:ln>
            </p:spPr>
            <p:txBody>
              <a:bodyPr rtlCol="0" anchor="ctr"/>
              <a:lstStyle/>
              <a:p>
                <a:endParaRPr lang="fr-FR"/>
              </a:p>
            </p:txBody>
          </p:sp>
          <p:sp>
            <p:nvSpPr>
              <p:cNvPr id="38" name="Forme libre : forme 37">
                <a:extLst>
                  <a:ext uri="{FF2B5EF4-FFF2-40B4-BE49-F238E27FC236}">
                    <a16:creationId xmlns:a16="http://schemas.microsoft.com/office/drawing/2014/main" id="{1CDA5688-8088-E8A5-C652-B16E649F4941}"/>
                  </a:ext>
                </a:extLst>
              </p:cNvPr>
              <p:cNvSpPr/>
              <p:nvPr/>
            </p:nvSpPr>
            <p:spPr>
              <a:xfrm>
                <a:off x="6281206" y="3711858"/>
                <a:ext cx="33128" cy="26879"/>
              </a:xfrm>
              <a:custGeom>
                <a:avLst/>
                <a:gdLst>
                  <a:gd name="connsiteX0" fmla="*/ 0 w 33128"/>
                  <a:gd name="connsiteY0" fmla="*/ 8490 h 26879"/>
                  <a:gd name="connsiteX1" fmla="*/ 4977 w 33128"/>
                  <a:gd name="connsiteY1" fmla="*/ 26880 h 26879"/>
                  <a:gd name="connsiteX2" fmla="*/ 33129 w 33128"/>
                  <a:gd name="connsiteY2" fmla="*/ 17756 h 26879"/>
                  <a:gd name="connsiteX3" fmla="*/ 26227 w 33128"/>
                  <a:gd name="connsiteY3" fmla="*/ 0 h 26879"/>
                  <a:gd name="connsiteX4" fmla="*/ 0 w 33128"/>
                  <a:gd name="connsiteY4" fmla="*/ 8490 h 2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8" h="26879">
                    <a:moveTo>
                      <a:pt x="0" y="8490"/>
                    </a:moveTo>
                    <a:lnTo>
                      <a:pt x="4977" y="26880"/>
                    </a:lnTo>
                    <a:cubicBezTo>
                      <a:pt x="14515" y="24335"/>
                      <a:pt x="23912" y="21290"/>
                      <a:pt x="33129" y="17756"/>
                    </a:cubicBezTo>
                    <a:lnTo>
                      <a:pt x="26227" y="0"/>
                    </a:lnTo>
                    <a:cubicBezTo>
                      <a:pt x="17640" y="3290"/>
                      <a:pt x="8886" y="6124"/>
                      <a:pt x="0" y="8490"/>
                    </a:cubicBezTo>
                    <a:close/>
                  </a:path>
                </a:pathLst>
              </a:custGeom>
              <a:grpFill/>
              <a:ln w="9525" cap="flat">
                <a:noFill/>
                <a:prstDash val="solid"/>
                <a:miter/>
              </a:ln>
            </p:spPr>
            <p:txBody>
              <a:bodyPr rtlCol="0" anchor="ctr"/>
              <a:lstStyle/>
              <a:p>
                <a:endParaRPr lang="fr-FR"/>
              </a:p>
            </p:txBody>
          </p:sp>
          <p:sp>
            <p:nvSpPr>
              <p:cNvPr id="39" name="Forme libre : forme 38">
                <a:extLst>
                  <a:ext uri="{FF2B5EF4-FFF2-40B4-BE49-F238E27FC236}">
                    <a16:creationId xmlns:a16="http://schemas.microsoft.com/office/drawing/2014/main" id="{1434A2DF-BBE7-4483-7119-8834294E4B87}"/>
                  </a:ext>
                </a:extLst>
              </p:cNvPr>
              <p:cNvSpPr/>
              <p:nvPr/>
            </p:nvSpPr>
            <p:spPr>
              <a:xfrm>
                <a:off x="6331562" y="3683949"/>
                <a:ext cx="34027" cy="32437"/>
              </a:xfrm>
              <a:custGeom>
                <a:avLst/>
                <a:gdLst>
                  <a:gd name="connsiteX0" fmla="*/ 0 w 34027"/>
                  <a:gd name="connsiteY0" fmla="*/ 16215 h 32437"/>
                  <a:gd name="connsiteX1" fmla="*/ 9992 w 34027"/>
                  <a:gd name="connsiteY1" fmla="*/ 32437 h 32437"/>
                  <a:gd name="connsiteX2" fmla="*/ 34027 w 34027"/>
                  <a:gd name="connsiteY2" fmla="*/ 11856 h 32437"/>
                  <a:gd name="connsiteX3" fmla="*/ 19117 w 34027"/>
                  <a:gd name="connsiteY3" fmla="*/ 0 h 32437"/>
                  <a:gd name="connsiteX4" fmla="*/ 0 w 34027"/>
                  <a:gd name="connsiteY4" fmla="*/ 16215 h 3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7" h="32437">
                    <a:moveTo>
                      <a:pt x="0" y="16215"/>
                    </a:moveTo>
                    <a:lnTo>
                      <a:pt x="9992" y="32437"/>
                    </a:lnTo>
                    <a:cubicBezTo>
                      <a:pt x="19132" y="27017"/>
                      <a:pt x="27264" y="20053"/>
                      <a:pt x="34027" y="11856"/>
                    </a:cubicBezTo>
                    <a:lnTo>
                      <a:pt x="19117" y="0"/>
                    </a:lnTo>
                    <a:cubicBezTo>
                      <a:pt x="13725" y="6465"/>
                      <a:pt x="7258" y="11950"/>
                      <a:pt x="0" y="16215"/>
                    </a:cubicBezTo>
                    <a:close/>
                  </a:path>
                </a:pathLst>
              </a:custGeom>
              <a:grpFill/>
              <a:ln w="9525" cap="flat">
                <a:noFill/>
                <a:prstDash val="solid"/>
                <a:miter/>
              </a:ln>
            </p:spPr>
            <p:txBody>
              <a:bodyPr rtlCol="0" anchor="ctr"/>
              <a:lstStyle/>
              <a:p>
                <a:endParaRPr lang="fr-FR"/>
              </a:p>
            </p:txBody>
          </p:sp>
          <p:sp>
            <p:nvSpPr>
              <p:cNvPr id="40" name="Forme libre : forme 39">
                <a:extLst>
                  <a:ext uri="{FF2B5EF4-FFF2-40B4-BE49-F238E27FC236}">
                    <a16:creationId xmlns:a16="http://schemas.microsoft.com/office/drawing/2014/main" id="{C36E8037-301C-28C3-B667-7763081BA3D1}"/>
                  </a:ext>
                </a:extLst>
              </p:cNvPr>
              <p:cNvSpPr/>
              <p:nvPr/>
            </p:nvSpPr>
            <p:spPr>
              <a:xfrm>
                <a:off x="6283634" y="3552464"/>
                <a:ext cx="33958" cy="29047"/>
              </a:xfrm>
              <a:custGeom>
                <a:avLst/>
                <a:gdLst>
                  <a:gd name="connsiteX0" fmla="*/ 6837 w 33958"/>
                  <a:gd name="connsiteY0" fmla="*/ 0 h 29047"/>
                  <a:gd name="connsiteX1" fmla="*/ 0 w 33958"/>
                  <a:gd name="connsiteY1" fmla="*/ 17780 h 29047"/>
                  <a:gd name="connsiteX2" fmla="*/ 24963 w 33958"/>
                  <a:gd name="connsiteY2" fmla="*/ 29047 h 29047"/>
                  <a:gd name="connsiteX3" fmla="*/ 33958 w 33958"/>
                  <a:gd name="connsiteY3" fmla="*/ 12253 h 29047"/>
                  <a:gd name="connsiteX4" fmla="*/ 6837 w 33958"/>
                  <a:gd name="connsiteY4" fmla="*/ 0 h 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8" h="29047">
                    <a:moveTo>
                      <a:pt x="6837" y="0"/>
                    </a:moveTo>
                    <a:lnTo>
                      <a:pt x="0" y="17780"/>
                    </a:lnTo>
                    <a:cubicBezTo>
                      <a:pt x="8548" y="21012"/>
                      <a:pt x="16885" y="24775"/>
                      <a:pt x="24963" y="29047"/>
                    </a:cubicBezTo>
                    <a:lnTo>
                      <a:pt x="33958" y="12253"/>
                    </a:lnTo>
                    <a:cubicBezTo>
                      <a:pt x="25181" y="7609"/>
                      <a:pt x="16124" y="3517"/>
                      <a:pt x="6837" y="0"/>
                    </a:cubicBezTo>
                    <a:close/>
                  </a:path>
                </a:pathLst>
              </a:custGeom>
              <a:grpFill/>
              <a:ln w="9525" cap="flat">
                <a:noFill/>
                <a:prstDash val="solid"/>
                <a:miter/>
              </a:ln>
            </p:spPr>
            <p:txBody>
              <a:bodyPr rtlCol="0" anchor="ctr"/>
              <a:lstStyle/>
              <a:p>
                <a:endParaRPr lang="fr-FR"/>
              </a:p>
            </p:txBody>
          </p:sp>
          <p:sp>
            <p:nvSpPr>
              <p:cNvPr id="41" name="Forme libre : forme 40">
                <a:extLst>
                  <a:ext uri="{FF2B5EF4-FFF2-40B4-BE49-F238E27FC236}">
                    <a16:creationId xmlns:a16="http://schemas.microsoft.com/office/drawing/2014/main" id="{E20D9D5B-961B-17D2-5758-23AFF9BAD565}"/>
                  </a:ext>
                </a:extLst>
              </p:cNvPr>
              <p:cNvSpPr/>
              <p:nvPr/>
            </p:nvSpPr>
            <p:spPr>
              <a:xfrm>
                <a:off x="6330756" y="3581535"/>
                <a:ext cx="33061" cy="33558"/>
              </a:xfrm>
              <a:custGeom>
                <a:avLst/>
                <a:gdLst>
                  <a:gd name="connsiteX0" fmla="*/ 12192 w 33061"/>
                  <a:gd name="connsiteY0" fmla="*/ 0 h 33558"/>
                  <a:gd name="connsiteX1" fmla="*/ 0 w 33061"/>
                  <a:gd name="connsiteY1" fmla="*/ 14637 h 33558"/>
                  <a:gd name="connsiteX2" fmla="*/ 17059 w 33061"/>
                  <a:gd name="connsiteY2" fmla="*/ 33558 h 33558"/>
                  <a:gd name="connsiteX3" fmla="*/ 33061 w 33061"/>
                  <a:gd name="connsiteY3" fmla="*/ 23220 h 33558"/>
                  <a:gd name="connsiteX4" fmla="*/ 12192 w 33061"/>
                  <a:gd name="connsiteY4" fmla="*/ 0 h 3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61" h="33558">
                    <a:moveTo>
                      <a:pt x="12192" y="0"/>
                    </a:moveTo>
                    <a:lnTo>
                      <a:pt x="0" y="14637"/>
                    </a:lnTo>
                    <a:cubicBezTo>
                      <a:pt x="6607" y="20049"/>
                      <a:pt x="12359" y="26428"/>
                      <a:pt x="17059" y="33558"/>
                    </a:cubicBezTo>
                    <a:lnTo>
                      <a:pt x="33061" y="23220"/>
                    </a:lnTo>
                    <a:cubicBezTo>
                      <a:pt x="27317" y="14471"/>
                      <a:pt x="20281" y="6643"/>
                      <a:pt x="12192" y="0"/>
                    </a:cubicBezTo>
                    <a:close/>
                  </a:path>
                </a:pathLst>
              </a:custGeom>
              <a:grpFill/>
              <a:ln w="9525" cap="flat">
                <a:noFill/>
                <a:prstDash val="solid"/>
                <a:miter/>
              </a:ln>
            </p:spPr>
            <p:txBody>
              <a:bodyPr rtlCol="0" anchor="ctr"/>
              <a:lstStyle/>
              <a:p>
                <a:endParaRPr lang="fr-FR"/>
              </a:p>
            </p:txBody>
          </p:sp>
          <p:sp>
            <p:nvSpPr>
              <p:cNvPr id="42" name="Forme libre : forme 41">
                <a:extLst>
                  <a:ext uri="{FF2B5EF4-FFF2-40B4-BE49-F238E27FC236}">
                    <a16:creationId xmlns:a16="http://schemas.microsoft.com/office/drawing/2014/main" id="{25A29C78-0D1E-DD68-3828-8A5DCAFB71E5}"/>
                  </a:ext>
                </a:extLst>
              </p:cNvPr>
              <p:cNvSpPr/>
              <p:nvPr/>
            </p:nvSpPr>
            <p:spPr>
              <a:xfrm>
                <a:off x="6226266" y="3726640"/>
                <a:ext cx="31416" cy="23577"/>
              </a:xfrm>
              <a:custGeom>
                <a:avLst/>
                <a:gdLst>
                  <a:gd name="connsiteX0" fmla="*/ 0 w 31416"/>
                  <a:gd name="connsiteY0" fmla="*/ 4727 h 23577"/>
                  <a:gd name="connsiteX1" fmla="*/ 2762 w 31416"/>
                  <a:gd name="connsiteY1" fmla="*/ 23577 h 23577"/>
                  <a:gd name="connsiteX2" fmla="*/ 31416 w 31416"/>
                  <a:gd name="connsiteY2" fmla="*/ 18692 h 23577"/>
                  <a:gd name="connsiteX3" fmla="*/ 27733 w 31416"/>
                  <a:gd name="connsiteY3" fmla="*/ 0 h 23577"/>
                  <a:gd name="connsiteX4" fmla="*/ 0 w 31416"/>
                  <a:gd name="connsiteY4" fmla="*/ 4727 h 2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6" h="23577">
                    <a:moveTo>
                      <a:pt x="0" y="4727"/>
                    </a:moveTo>
                    <a:lnTo>
                      <a:pt x="2762" y="23577"/>
                    </a:lnTo>
                    <a:cubicBezTo>
                      <a:pt x="12785" y="22108"/>
                      <a:pt x="22427" y="20464"/>
                      <a:pt x="31416" y="18692"/>
                    </a:cubicBezTo>
                    <a:lnTo>
                      <a:pt x="27733" y="0"/>
                    </a:lnTo>
                    <a:cubicBezTo>
                      <a:pt x="19045" y="1714"/>
                      <a:pt x="9716" y="3304"/>
                      <a:pt x="0" y="4727"/>
                    </a:cubicBezTo>
                    <a:close/>
                  </a:path>
                </a:pathLst>
              </a:custGeom>
              <a:grpFill/>
              <a:ln w="9525" cap="flat">
                <a:noFill/>
                <a:prstDash val="solid"/>
                <a:miter/>
              </a:ln>
            </p:spPr>
            <p:txBody>
              <a:bodyPr rtlCol="0" anchor="ctr"/>
              <a:lstStyle/>
              <a:p>
                <a:endParaRPr lang="fr-FR"/>
              </a:p>
            </p:txBody>
          </p:sp>
          <p:sp>
            <p:nvSpPr>
              <p:cNvPr id="43" name="Forme libre : forme 42">
                <a:extLst>
                  <a:ext uri="{FF2B5EF4-FFF2-40B4-BE49-F238E27FC236}">
                    <a16:creationId xmlns:a16="http://schemas.microsoft.com/office/drawing/2014/main" id="{CEB48499-F863-6B18-B960-AF009E2450B5}"/>
                  </a:ext>
                </a:extLst>
              </p:cNvPr>
              <p:cNvSpPr/>
              <p:nvPr/>
            </p:nvSpPr>
            <p:spPr>
              <a:xfrm>
                <a:off x="6118799" y="3503125"/>
                <a:ext cx="33657" cy="28028"/>
              </a:xfrm>
              <a:custGeom>
                <a:avLst/>
                <a:gdLst>
                  <a:gd name="connsiteX0" fmla="*/ 0 w 33657"/>
                  <a:gd name="connsiteY0" fmla="*/ 17265 h 28028"/>
                  <a:gd name="connsiteX1" fmla="*/ 27686 w 33657"/>
                  <a:gd name="connsiteY1" fmla="*/ 28028 h 28028"/>
                  <a:gd name="connsiteX2" fmla="*/ 33658 w 33657"/>
                  <a:gd name="connsiteY2" fmla="*/ 9941 h 28028"/>
                  <a:gd name="connsiteX3" fmla="*/ 8035 w 33657"/>
                  <a:gd name="connsiteY3" fmla="*/ 0 h 28028"/>
                </a:gdLst>
                <a:ahLst/>
                <a:cxnLst>
                  <a:cxn ang="0">
                    <a:pos x="connsiteX0" y="connsiteY0"/>
                  </a:cxn>
                  <a:cxn ang="0">
                    <a:pos x="connsiteX1" y="connsiteY1"/>
                  </a:cxn>
                  <a:cxn ang="0">
                    <a:pos x="connsiteX2" y="connsiteY2"/>
                  </a:cxn>
                  <a:cxn ang="0">
                    <a:pos x="connsiteX3" y="connsiteY3"/>
                  </a:cxn>
                </a:cxnLst>
                <a:rect l="l" t="t" r="r" b="b"/>
                <a:pathLst>
                  <a:path w="33657" h="28028">
                    <a:moveTo>
                      <a:pt x="0" y="17265"/>
                    </a:moveTo>
                    <a:cubicBezTo>
                      <a:pt x="9011" y="21390"/>
                      <a:pt x="18256" y="24984"/>
                      <a:pt x="27686" y="28028"/>
                    </a:cubicBezTo>
                    <a:lnTo>
                      <a:pt x="33658" y="9941"/>
                    </a:lnTo>
                    <a:cubicBezTo>
                      <a:pt x="24931" y="7128"/>
                      <a:pt x="16376" y="3808"/>
                      <a:pt x="8035" y="0"/>
                    </a:cubicBezTo>
                    <a:close/>
                  </a:path>
                </a:pathLst>
              </a:custGeom>
              <a:grpFill/>
              <a:ln w="9525"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B523A756-C09A-0FC7-675E-AEABC28FF8AD}"/>
                  </a:ext>
                </a:extLst>
              </p:cNvPr>
              <p:cNvSpPr/>
              <p:nvPr/>
            </p:nvSpPr>
            <p:spPr>
              <a:xfrm>
                <a:off x="6113310" y="3739514"/>
                <a:ext cx="29491" cy="20393"/>
              </a:xfrm>
              <a:custGeom>
                <a:avLst/>
                <a:gdLst>
                  <a:gd name="connsiteX0" fmla="*/ 29491 w 29491"/>
                  <a:gd name="connsiteY0" fmla="*/ 19021 h 20393"/>
                  <a:gd name="connsiteX1" fmla="*/ 28393 w 29491"/>
                  <a:gd name="connsiteY1" fmla="*/ 0 h 20393"/>
                  <a:gd name="connsiteX2" fmla="*/ 0 w 29491"/>
                  <a:gd name="connsiteY2" fmla="*/ 1358 h 20393"/>
                  <a:gd name="connsiteX3" fmla="*/ 744 w 29491"/>
                  <a:gd name="connsiteY3" fmla="*/ 20394 h 20393"/>
                  <a:gd name="connsiteX4" fmla="*/ 29491 w 29491"/>
                  <a:gd name="connsiteY4" fmla="*/ 19021 h 2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1" h="20393">
                    <a:moveTo>
                      <a:pt x="29491" y="19021"/>
                    </a:moveTo>
                    <a:lnTo>
                      <a:pt x="28393" y="0"/>
                    </a:lnTo>
                    <a:cubicBezTo>
                      <a:pt x="18943" y="544"/>
                      <a:pt x="9459" y="991"/>
                      <a:pt x="0" y="1358"/>
                    </a:cubicBezTo>
                    <a:lnTo>
                      <a:pt x="744" y="20394"/>
                    </a:lnTo>
                    <a:cubicBezTo>
                      <a:pt x="10312" y="20026"/>
                      <a:pt x="19920" y="19575"/>
                      <a:pt x="29491" y="19021"/>
                    </a:cubicBezTo>
                    <a:close/>
                  </a:path>
                </a:pathLst>
              </a:custGeom>
              <a:grpFill/>
              <a:ln w="9525"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7718C712-3B0A-9545-E9C4-25E597B30FDE}"/>
                  </a:ext>
                </a:extLst>
              </p:cNvPr>
              <p:cNvSpPr/>
              <p:nvPr/>
            </p:nvSpPr>
            <p:spPr>
              <a:xfrm>
                <a:off x="6151225" y="3356457"/>
                <a:ext cx="33044" cy="26699"/>
              </a:xfrm>
              <a:custGeom>
                <a:avLst/>
                <a:gdLst>
                  <a:gd name="connsiteX0" fmla="*/ 0 w 33044"/>
                  <a:gd name="connsiteY0" fmla="*/ 8774 h 26699"/>
                  <a:gd name="connsiteX1" fmla="*/ 6455 w 33044"/>
                  <a:gd name="connsiteY1" fmla="*/ 26700 h 26699"/>
                  <a:gd name="connsiteX2" fmla="*/ 33044 w 33044"/>
                  <a:gd name="connsiteY2" fmla="*/ 18383 h 26699"/>
                  <a:gd name="connsiteX3" fmla="*/ 28049 w 33044"/>
                  <a:gd name="connsiteY3" fmla="*/ 0 h 26699"/>
                  <a:gd name="connsiteX4" fmla="*/ 0 w 33044"/>
                  <a:gd name="connsiteY4" fmla="*/ 8774 h 2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4" h="26699">
                    <a:moveTo>
                      <a:pt x="0" y="8774"/>
                    </a:moveTo>
                    <a:lnTo>
                      <a:pt x="6455" y="26700"/>
                    </a:lnTo>
                    <a:cubicBezTo>
                      <a:pt x="14647" y="23747"/>
                      <a:pt x="23593" y="20948"/>
                      <a:pt x="33044" y="18383"/>
                    </a:cubicBezTo>
                    <a:lnTo>
                      <a:pt x="28049" y="0"/>
                    </a:lnTo>
                    <a:cubicBezTo>
                      <a:pt x="18110" y="2698"/>
                      <a:pt x="8673" y="5652"/>
                      <a:pt x="0" y="8774"/>
                    </a:cubicBezTo>
                    <a:close/>
                  </a:path>
                </a:pathLst>
              </a:custGeom>
              <a:grpFill/>
              <a:ln w="9525"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DF1DB271-4A13-2312-38AD-E12DFB7EA6AA}"/>
                  </a:ext>
                </a:extLst>
              </p:cNvPr>
              <p:cNvSpPr/>
              <p:nvPr/>
            </p:nvSpPr>
            <p:spPr>
              <a:xfrm>
                <a:off x="6170033" y="3734928"/>
                <a:ext cx="30272" cy="21644"/>
              </a:xfrm>
              <a:custGeom>
                <a:avLst/>
                <a:gdLst>
                  <a:gd name="connsiteX0" fmla="*/ 1525 w 30272"/>
                  <a:gd name="connsiteY0" fmla="*/ 21645 h 21644"/>
                  <a:gd name="connsiteX1" fmla="*/ 30272 w 30272"/>
                  <a:gd name="connsiteY1" fmla="*/ 18939 h 21644"/>
                  <a:gd name="connsiteX2" fmla="*/ 28207 w 30272"/>
                  <a:gd name="connsiteY2" fmla="*/ 0 h 21644"/>
                  <a:gd name="connsiteX3" fmla="*/ 0 w 30272"/>
                  <a:gd name="connsiteY3" fmla="*/ 2656 h 21644"/>
                </a:gdLst>
                <a:ahLst/>
                <a:cxnLst>
                  <a:cxn ang="0">
                    <a:pos x="connsiteX0" y="connsiteY0"/>
                  </a:cxn>
                  <a:cxn ang="0">
                    <a:pos x="connsiteX1" y="connsiteY1"/>
                  </a:cxn>
                  <a:cxn ang="0">
                    <a:pos x="connsiteX2" y="connsiteY2"/>
                  </a:cxn>
                  <a:cxn ang="0">
                    <a:pos x="connsiteX3" y="connsiteY3"/>
                  </a:cxn>
                </a:cxnLst>
                <a:rect l="l" t="t" r="r" b="b"/>
                <a:pathLst>
                  <a:path w="30272" h="21644">
                    <a:moveTo>
                      <a:pt x="1525" y="21645"/>
                    </a:moveTo>
                    <a:cubicBezTo>
                      <a:pt x="11227" y="20866"/>
                      <a:pt x="20831" y="19968"/>
                      <a:pt x="30272" y="18939"/>
                    </a:cubicBezTo>
                    <a:lnTo>
                      <a:pt x="28207" y="0"/>
                    </a:lnTo>
                    <a:cubicBezTo>
                      <a:pt x="18942" y="1012"/>
                      <a:pt x="9515" y="1891"/>
                      <a:pt x="0" y="2656"/>
                    </a:cubicBezTo>
                    <a:close/>
                  </a:path>
                </a:pathLst>
              </a:custGeom>
              <a:grpFill/>
              <a:ln w="9525"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FFA6BC4A-CD08-30F5-C241-2D71D28A5F6D}"/>
                  </a:ext>
                </a:extLst>
              </p:cNvPr>
              <p:cNvSpPr/>
              <p:nvPr/>
            </p:nvSpPr>
            <p:spPr>
              <a:xfrm>
                <a:off x="6229977" y="3535224"/>
                <a:ext cx="32746" cy="26046"/>
              </a:xfrm>
              <a:custGeom>
                <a:avLst/>
                <a:gdLst>
                  <a:gd name="connsiteX0" fmla="*/ 4828 w 32746"/>
                  <a:gd name="connsiteY0" fmla="*/ 0 h 26046"/>
                  <a:gd name="connsiteX1" fmla="*/ 0 w 32746"/>
                  <a:gd name="connsiteY1" fmla="*/ 18426 h 26046"/>
                  <a:gd name="connsiteX2" fmla="*/ 27221 w 32746"/>
                  <a:gd name="connsiteY2" fmla="*/ 26046 h 26046"/>
                  <a:gd name="connsiteX3" fmla="*/ 32746 w 32746"/>
                  <a:gd name="connsiteY3" fmla="*/ 7814 h 26046"/>
                  <a:gd name="connsiteX4" fmla="*/ 4828 w 32746"/>
                  <a:gd name="connsiteY4" fmla="*/ 0 h 2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6" h="26046">
                    <a:moveTo>
                      <a:pt x="4828" y="0"/>
                    </a:moveTo>
                    <a:lnTo>
                      <a:pt x="0" y="18426"/>
                    </a:lnTo>
                    <a:cubicBezTo>
                      <a:pt x="9176" y="20831"/>
                      <a:pt x="18297" y="23338"/>
                      <a:pt x="27221" y="26046"/>
                    </a:cubicBezTo>
                    <a:lnTo>
                      <a:pt x="32746" y="7814"/>
                    </a:lnTo>
                    <a:cubicBezTo>
                      <a:pt x="23599" y="5037"/>
                      <a:pt x="14236" y="2465"/>
                      <a:pt x="4828" y="0"/>
                    </a:cubicBezTo>
                    <a:close/>
                  </a:path>
                </a:pathLst>
              </a:custGeom>
              <a:grpFill/>
              <a:ln w="9525"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52F4C30D-1890-5CE0-8CCB-864C1643C455}"/>
                  </a:ext>
                </a:extLst>
              </p:cNvPr>
              <p:cNvSpPr/>
              <p:nvPr/>
            </p:nvSpPr>
            <p:spPr>
              <a:xfrm>
                <a:off x="5812910" y="3454849"/>
                <a:ext cx="104604" cy="104603"/>
              </a:xfrm>
              <a:custGeom>
                <a:avLst/>
                <a:gdLst>
                  <a:gd name="connsiteX0" fmla="*/ 1 w 104604"/>
                  <a:gd name="connsiteY0" fmla="*/ 52300 h 104603"/>
                  <a:gd name="connsiteX1" fmla="*/ 52301 w 104604"/>
                  <a:gd name="connsiteY1" fmla="*/ 104604 h 104603"/>
                  <a:gd name="connsiteX2" fmla="*/ 104604 w 104604"/>
                  <a:gd name="connsiteY2" fmla="*/ 52304 h 104603"/>
                  <a:gd name="connsiteX3" fmla="*/ 52304 w 104604"/>
                  <a:gd name="connsiteY3" fmla="*/ 0 h 104603"/>
                  <a:gd name="connsiteX4" fmla="*/ 52299 w 104604"/>
                  <a:gd name="connsiteY4" fmla="*/ 0 h 104603"/>
                  <a:gd name="connsiteX5" fmla="*/ 1 w 104604"/>
                  <a:gd name="connsiteY5" fmla="*/ 51869 h 104603"/>
                  <a:gd name="connsiteX6" fmla="*/ 1 w 104604"/>
                  <a:gd name="connsiteY6" fmla="*/ 52300 h 104603"/>
                  <a:gd name="connsiteX7" fmla="*/ 85553 w 104604"/>
                  <a:gd name="connsiteY7" fmla="*/ 52300 h 104603"/>
                  <a:gd name="connsiteX8" fmla="*/ 52303 w 104604"/>
                  <a:gd name="connsiteY8" fmla="*/ 85554 h 104603"/>
                  <a:gd name="connsiteX9" fmla="*/ 19050 w 104604"/>
                  <a:gd name="connsiteY9" fmla="*/ 52304 h 104603"/>
                  <a:gd name="connsiteX10" fmla="*/ 52300 w 104604"/>
                  <a:gd name="connsiteY10" fmla="*/ 19050 h 104603"/>
                  <a:gd name="connsiteX11" fmla="*/ 52302 w 104604"/>
                  <a:gd name="connsiteY11" fmla="*/ 19050 h 104603"/>
                  <a:gd name="connsiteX12" fmla="*/ 85553 w 104604"/>
                  <a:gd name="connsiteY12" fmla="*/ 51592 h 104603"/>
                  <a:gd name="connsiteX13" fmla="*/ 85553 w 104604"/>
                  <a:gd name="connsiteY13" fmla="*/ 52300 h 10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04" h="104603">
                    <a:moveTo>
                      <a:pt x="1" y="52300"/>
                    </a:moveTo>
                    <a:cubicBezTo>
                      <a:pt x="0" y="81186"/>
                      <a:pt x="23415" y="104603"/>
                      <a:pt x="52301" y="104604"/>
                    </a:cubicBezTo>
                    <a:cubicBezTo>
                      <a:pt x="81186" y="104605"/>
                      <a:pt x="104603" y="81190"/>
                      <a:pt x="104604" y="52304"/>
                    </a:cubicBezTo>
                    <a:cubicBezTo>
                      <a:pt x="104605" y="23419"/>
                      <a:pt x="81190" y="1"/>
                      <a:pt x="52304" y="0"/>
                    </a:cubicBezTo>
                    <a:cubicBezTo>
                      <a:pt x="52302" y="0"/>
                      <a:pt x="52301" y="0"/>
                      <a:pt x="52299" y="0"/>
                    </a:cubicBezTo>
                    <a:cubicBezTo>
                      <a:pt x="23534" y="-118"/>
                      <a:pt x="120" y="23104"/>
                      <a:pt x="1" y="51869"/>
                    </a:cubicBezTo>
                    <a:cubicBezTo>
                      <a:pt x="0" y="52013"/>
                      <a:pt x="0" y="52156"/>
                      <a:pt x="1" y="52300"/>
                    </a:cubicBezTo>
                    <a:close/>
                    <a:moveTo>
                      <a:pt x="85553" y="52300"/>
                    </a:moveTo>
                    <a:cubicBezTo>
                      <a:pt x="85554" y="70665"/>
                      <a:pt x="70668" y="85553"/>
                      <a:pt x="52303" y="85554"/>
                    </a:cubicBezTo>
                    <a:cubicBezTo>
                      <a:pt x="33939" y="85555"/>
                      <a:pt x="19051" y="70668"/>
                      <a:pt x="19050" y="52304"/>
                    </a:cubicBezTo>
                    <a:cubicBezTo>
                      <a:pt x="19049" y="33940"/>
                      <a:pt x="33935" y="19051"/>
                      <a:pt x="52300" y="19050"/>
                    </a:cubicBezTo>
                    <a:cubicBezTo>
                      <a:pt x="52301" y="19050"/>
                      <a:pt x="52301" y="19050"/>
                      <a:pt x="52302" y="19050"/>
                    </a:cubicBezTo>
                    <a:cubicBezTo>
                      <a:pt x="70470" y="18854"/>
                      <a:pt x="85357" y="33424"/>
                      <a:pt x="85553" y="51592"/>
                    </a:cubicBezTo>
                    <a:cubicBezTo>
                      <a:pt x="85556" y="51828"/>
                      <a:pt x="85556" y="52064"/>
                      <a:pt x="85553" y="52300"/>
                    </a:cubicBezTo>
                    <a:close/>
                  </a:path>
                </a:pathLst>
              </a:custGeom>
              <a:grpFill/>
              <a:ln w="9525" cap="flat">
                <a:noFill/>
                <a:prstDash val="solid"/>
                <a:miter/>
              </a:ln>
            </p:spPr>
            <p:txBody>
              <a:bodyPr rtlCol="0" anchor="ctr"/>
              <a:lstStyle/>
              <a:p>
                <a:endParaRPr lang="fr-FR"/>
              </a:p>
            </p:txBody>
          </p:sp>
        </p:grpSp>
        <p:grpSp>
          <p:nvGrpSpPr>
            <p:cNvPr id="24" name="Groupe 23">
              <a:extLst>
                <a:ext uri="{FF2B5EF4-FFF2-40B4-BE49-F238E27FC236}">
                  <a16:creationId xmlns:a16="http://schemas.microsoft.com/office/drawing/2014/main" id="{96453436-18D2-0DAC-FA9E-6BE108A9F92A}"/>
                </a:ext>
              </a:extLst>
            </p:cNvPr>
            <p:cNvGrpSpPr/>
            <p:nvPr/>
          </p:nvGrpSpPr>
          <p:grpSpPr>
            <a:xfrm rot="20265906" flipH="1">
              <a:off x="6286904" y="3084079"/>
              <a:ext cx="220860" cy="236489"/>
              <a:chOff x="6220830" y="2962227"/>
              <a:chExt cx="220860" cy="236489"/>
            </a:xfrm>
            <a:grpFill/>
          </p:grpSpPr>
          <p:sp>
            <p:nvSpPr>
              <p:cNvPr id="25" name="Forme libre : forme 24">
                <a:extLst>
                  <a:ext uri="{FF2B5EF4-FFF2-40B4-BE49-F238E27FC236}">
                    <a16:creationId xmlns:a16="http://schemas.microsoft.com/office/drawing/2014/main" id="{C0F437EC-32AE-AE31-189D-97F112831EB0}"/>
                  </a:ext>
                </a:extLst>
              </p:cNvPr>
              <p:cNvSpPr/>
              <p:nvPr/>
            </p:nvSpPr>
            <p:spPr>
              <a:xfrm>
                <a:off x="6220830" y="2962227"/>
                <a:ext cx="196639" cy="198348"/>
              </a:xfrm>
              <a:custGeom>
                <a:avLst/>
                <a:gdLst>
                  <a:gd name="connsiteX0" fmla="*/ 389668 w 389667"/>
                  <a:gd name="connsiteY0" fmla="*/ 259802 h 354308"/>
                  <a:gd name="connsiteX1" fmla="*/ 284512 w 389667"/>
                  <a:gd name="connsiteY1" fmla="*/ 3170 h 354308"/>
                  <a:gd name="connsiteX2" fmla="*/ 260423 w 389667"/>
                  <a:gd name="connsiteY2" fmla="*/ 36 h 354308"/>
                  <a:gd name="connsiteX3" fmla="*/ 199606 w 389667"/>
                  <a:gd name="connsiteY3" fmla="*/ 13266 h 354308"/>
                  <a:gd name="connsiteX4" fmla="*/ 0 w 389667"/>
                  <a:gd name="connsiteY4" fmla="*/ 96581 h 354308"/>
                  <a:gd name="connsiteX5" fmla="*/ 105223 w 389667"/>
                  <a:gd name="connsiteY5" fmla="*/ 353356 h 354308"/>
                  <a:gd name="connsiteX6" fmla="*/ 123053 w 389667"/>
                  <a:gd name="connsiteY6" fmla="*/ 354309 h 354308"/>
                  <a:gd name="connsiteX7" fmla="*/ 304829 w 389667"/>
                  <a:gd name="connsiteY7" fmla="*/ 270013 h 354308"/>
                  <a:gd name="connsiteX8" fmla="*/ 365893 w 389667"/>
                  <a:gd name="connsiteY8" fmla="*/ 256678 h 354308"/>
                  <a:gd name="connsiteX9" fmla="*/ 389668 w 389667"/>
                  <a:gd name="connsiteY9" fmla="*/ 259802 h 354308"/>
                  <a:gd name="connsiteX10" fmla="*/ 99679 w 389667"/>
                  <a:gd name="connsiteY10" fmla="*/ 264479 h 354308"/>
                  <a:gd name="connsiteX11" fmla="*/ 72171 w 389667"/>
                  <a:gd name="connsiteY11" fmla="*/ 197356 h 354308"/>
                  <a:gd name="connsiteX12" fmla="*/ 122492 w 389667"/>
                  <a:gd name="connsiteY12" fmla="*/ 180697 h 354308"/>
                  <a:gd name="connsiteX13" fmla="*/ 149447 w 389667"/>
                  <a:gd name="connsiteY13" fmla="*/ 247086 h 354308"/>
                  <a:gd name="connsiteX14" fmla="*/ 140579 w 389667"/>
                  <a:gd name="connsiteY14" fmla="*/ 251067 h 354308"/>
                  <a:gd name="connsiteX15" fmla="*/ 99679 w 389667"/>
                  <a:gd name="connsiteY15" fmla="*/ 264479 h 354308"/>
                  <a:gd name="connsiteX16" fmla="*/ 293989 w 389667"/>
                  <a:gd name="connsiteY16" fmla="*/ 243600 h 354308"/>
                  <a:gd name="connsiteX17" fmla="*/ 291856 w 389667"/>
                  <a:gd name="connsiteY17" fmla="*/ 244552 h 354308"/>
                  <a:gd name="connsiteX18" fmla="*/ 265776 w 389667"/>
                  <a:gd name="connsiteY18" fmla="*/ 180925 h 354308"/>
                  <a:gd name="connsiteX19" fmla="*/ 215370 w 389667"/>
                  <a:gd name="connsiteY19" fmla="*/ 209967 h 354308"/>
                  <a:gd name="connsiteX20" fmla="*/ 208074 w 389667"/>
                  <a:gd name="connsiteY20" fmla="*/ 214625 h 354308"/>
                  <a:gd name="connsiteX21" fmla="*/ 234115 w 389667"/>
                  <a:gd name="connsiteY21" fmla="*/ 278166 h 354308"/>
                  <a:gd name="connsiteX22" fmla="*/ 228829 w 389667"/>
                  <a:gd name="connsiteY22" fmla="*/ 281766 h 354308"/>
                  <a:gd name="connsiteX23" fmla="*/ 176975 w 389667"/>
                  <a:gd name="connsiteY23" fmla="*/ 313256 h 354308"/>
                  <a:gd name="connsiteX24" fmla="*/ 149933 w 389667"/>
                  <a:gd name="connsiteY24" fmla="*/ 247315 h 354308"/>
                  <a:gd name="connsiteX25" fmla="*/ 208036 w 389667"/>
                  <a:gd name="connsiteY25" fmla="*/ 214672 h 354308"/>
                  <a:gd name="connsiteX26" fmla="*/ 180413 w 389667"/>
                  <a:gd name="connsiteY26" fmla="*/ 147359 h 354308"/>
                  <a:gd name="connsiteX27" fmla="*/ 178308 w 389667"/>
                  <a:gd name="connsiteY27" fmla="*/ 148712 h 354308"/>
                  <a:gd name="connsiteX28" fmla="*/ 122472 w 389667"/>
                  <a:gd name="connsiteY28" fmla="*/ 180487 h 354308"/>
                  <a:gd name="connsiteX29" fmla="*/ 92173 w 389667"/>
                  <a:gd name="connsiteY29" fmla="*/ 106545 h 354308"/>
                  <a:gd name="connsiteX30" fmla="*/ 150657 w 389667"/>
                  <a:gd name="connsiteY30" fmla="*/ 74750 h 354308"/>
                  <a:gd name="connsiteX31" fmla="*/ 180413 w 389667"/>
                  <a:gd name="connsiteY31" fmla="*/ 147359 h 354308"/>
                  <a:gd name="connsiteX32" fmla="*/ 238411 w 389667"/>
                  <a:gd name="connsiteY32" fmla="*/ 114384 h 354308"/>
                  <a:gd name="connsiteX33" fmla="*/ 208217 w 389667"/>
                  <a:gd name="connsiteY33" fmla="*/ 40698 h 354308"/>
                  <a:gd name="connsiteX34" fmla="*/ 210360 w 389667"/>
                  <a:gd name="connsiteY34" fmla="*/ 39746 h 354308"/>
                  <a:gd name="connsiteX35" fmla="*/ 260347 w 389667"/>
                  <a:gd name="connsiteY35" fmla="*/ 28659 h 354308"/>
                  <a:gd name="connsiteX36" fmla="*/ 264014 w 389667"/>
                  <a:gd name="connsiteY36" fmla="*/ 28735 h 354308"/>
                  <a:gd name="connsiteX37" fmla="*/ 292046 w 389667"/>
                  <a:gd name="connsiteY37" fmla="*/ 97143 h 354308"/>
                  <a:gd name="connsiteX38" fmla="*/ 247802 w 389667"/>
                  <a:gd name="connsiteY38" fmla="*/ 110335 h 354308"/>
                  <a:gd name="connsiteX39" fmla="*/ 238411 w 389667"/>
                  <a:gd name="connsiteY39" fmla="*/ 114422 h 354308"/>
                  <a:gd name="connsiteX40" fmla="*/ 265700 w 389667"/>
                  <a:gd name="connsiteY40" fmla="*/ 181011 h 354308"/>
                  <a:gd name="connsiteX41" fmla="*/ 275006 w 389667"/>
                  <a:gd name="connsiteY41" fmla="*/ 176725 h 354308"/>
                  <a:gd name="connsiteX42" fmla="*/ 319773 w 389667"/>
                  <a:gd name="connsiteY42" fmla="*/ 164790 h 354308"/>
                  <a:gd name="connsiteX43" fmla="*/ 346272 w 389667"/>
                  <a:gd name="connsiteY43" fmla="*/ 229446 h 354308"/>
                  <a:gd name="connsiteX44" fmla="*/ 293989 w 389667"/>
                  <a:gd name="connsiteY44" fmla="*/ 243600 h 35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9667" h="354308">
                    <a:moveTo>
                      <a:pt x="389668" y="259802"/>
                    </a:moveTo>
                    <a:lnTo>
                      <a:pt x="284512" y="3170"/>
                    </a:lnTo>
                    <a:cubicBezTo>
                      <a:pt x="276701" y="844"/>
                      <a:pt x="268569" y="-215"/>
                      <a:pt x="260423" y="36"/>
                    </a:cubicBezTo>
                    <a:cubicBezTo>
                      <a:pt x="239483" y="446"/>
                      <a:pt x="218825" y="4940"/>
                      <a:pt x="199606" y="13266"/>
                    </a:cubicBezTo>
                    <a:cubicBezTo>
                      <a:pt x="135598" y="39489"/>
                      <a:pt x="107213" y="91666"/>
                      <a:pt x="0" y="96581"/>
                    </a:cubicBezTo>
                    <a:lnTo>
                      <a:pt x="105223" y="353356"/>
                    </a:lnTo>
                    <a:cubicBezTo>
                      <a:pt x="111144" y="353995"/>
                      <a:pt x="117097" y="354313"/>
                      <a:pt x="123053" y="354309"/>
                    </a:cubicBezTo>
                    <a:cubicBezTo>
                      <a:pt x="202301" y="354309"/>
                      <a:pt x="245154" y="294463"/>
                      <a:pt x="304829" y="270013"/>
                    </a:cubicBezTo>
                    <a:cubicBezTo>
                      <a:pt x="324121" y="261635"/>
                      <a:pt x="344864" y="257106"/>
                      <a:pt x="365893" y="256678"/>
                    </a:cubicBezTo>
                    <a:cubicBezTo>
                      <a:pt x="373933" y="256452"/>
                      <a:pt x="381958" y="257507"/>
                      <a:pt x="389668" y="259802"/>
                    </a:cubicBezTo>
                    <a:close/>
                    <a:moveTo>
                      <a:pt x="99679" y="264479"/>
                    </a:moveTo>
                    <a:lnTo>
                      <a:pt x="72171" y="197356"/>
                    </a:lnTo>
                    <a:cubicBezTo>
                      <a:pt x="89485" y="193591"/>
                      <a:pt x="106351" y="188006"/>
                      <a:pt x="122492" y="180697"/>
                    </a:cubicBezTo>
                    <a:lnTo>
                      <a:pt x="149447" y="247086"/>
                    </a:lnTo>
                    <a:cubicBezTo>
                      <a:pt x="146495" y="248419"/>
                      <a:pt x="143675" y="249801"/>
                      <a:pt x="140579" y="251067"/>
                    </a:cubicBezTo>
                    <a:cubicBezTo>
                      <a:pt x="127273" y="256480"/>
                      <a:pt x="113607" y="260962"/>
                      <a:pt x="99679" y="264479"/>
                    </a:cubicBezTo>
                    <a:close/>
                    <a:moveTo>
                      <a:pt x="293989" y="243600"/>
                    </a:moveTo>
                    <a:cubicBezTo>
                      <a:pt x="293256" y="243905"/>
                      <a:pt x="292579" y="244295"/>
                      <a:pt x="291856" y="244552"/>
                    </a:cubicBezTo>
                    <a:lnTo>
                      <a:pt x="265776" y="180925"/>
                    </a:lnTo>
                    <a:cubicBezTo>
                      <a:pt x="248351" y="189483"/>
                      <a:pt x="231513" y="199185"/>
                      <a:pt x="215370" y="209967"/>
                    </a:cubicBezTo>
                    <a:lnTo>
                      <a:pt x="208074" y="214625"/>
                    </a:lnTo>
                    <a:lnTo>
                      <a:pt x="234115" y="278166"/>
                    </a:lnTo>
                    <a:cubicBezTo>
                      <a:pt x="232362" y="279366"/>
                      <a:pt x="230572" y="280566"/>
                      <a:pt x="228829" y="281766"/>
                    </a:cubicBezTo>
                    <a:cubicBezTo>
                      <a:pt x="212487" y="293742"/>
                      <a:pt x="195137" y="304279"/>
                      <a:pt x="176975" y="313256"/>
                    </a:cubicBezTo>
                    <a:lnTo>
                      <a:pt x="149933" y="247315"/>
                    </a:lnTo>
                    <a:cubicBezTo>
                      <a:pt x="170074" y="237872"/>
                      <a:pt x="189494" y="226962"/>
                      <a:pt x="208036" y="214672"/>
                    </a:cubicBezTo>
                    <a:lnTo>
                      <a:pt x="180413" y="147359"/>
                    </a:lnTo>
                    <a:lnTo>
                      <a:pt x="178308" y="148712"/>
                    </a:lnTo>
                    <a:cubicBezTo>
                      <a:pt x="160478" y="160623"/>
                      <a:pt x="141819" y="171241"/>
                      <a:pt x="122472" y="180487"/>
                    </a:cubicBezTo>
                    <a:lnTo>
                      <a:pt x="92173" y="106545"/>
                    </a:lnTo>
                    <a:cubicBezTo>
                      <a:pt x="112729" y="98026"/>
                      <a:pt x="132332" y="87370"/>
                      <a:pt x="150657" y="74750"/>
                    </a:cubicBezTo>
                    <a:lnTo>
                      <a:pt x="180413" y="147359"/>
                    </a:lnTo>
                    <a:cubicBezTo>
                      <a:pt x="198925" y="134982"/>
                      <a:pt x="218308" y="123962"/>
                      <a:pt x="238411" y="114384"/>
                    </a:cubicBezTo>
                    <a:lnTo>
                      <a:pt x="208217" y="40698"/>
                    </a:lnTo>
                    <a:cubicBezTo>
                      <a:pt x="208950" y="40393"/>
                      <a:pt x="209626" y="40012"/>
                      <a:pt x="210360" y="39746"/>
                    </a:cubicBezTo>
                    <a:cubicBezTo>
                      <a:pt x="226148" y="32851"/>
                      <a:pt x="243124" y="29085"/>
                      <a:pt x="260347" y="28659"/>
                    </a:cubicBezTo>
                    <a:cubicBezTo>
                      <a:pt x="261652" y="28659"/>
                      <a:pt x="262871" y="28659"/>
                      <a:pt x="264014" y="28735"/>
                    </a:cubicBezTo>
                    <a:lnTo>
                      <a:pt x="292046" y="97143"/>
                    </a:lnTo>
                    <a:cubicBezTo>
                      <a:pt x="276886" y="100017"/>
                      <a:pt x="262060" y="104438"/>
                      <a:pt x="247802" y="110335"/>
                    </a:cubicBezTo>
                    <a:cubicBezTo>
                      <a:pt x="244590" y="111650"/>
                      <a:pt x="241459" y="113012"/>
                      <a:pt x="238411" y="114422"/>
                    </a:cubicBezTo>
                    <a:lnTo>
                      <a:pt x="265700" y="181011"/>
                    </a:lnTo>
                    <a:cubicBezTo>
                      <a:pt x="268776" y="179554"/>
                      <a:pt x="271796" y="178039"/>
                      <a:pt x="275006" y="176725"/>
                    </a:cubicBezTo>
                    <a:cubicBezTo>
                      <a:pt x="289291" y="170658"/>
                      <a:pt x="304363" y="166640"/>
                      <a:pt x="319773" y="164790"/>
                    </a:cubicBezTo>
                    <a:lnTo>
                      <a:pt x="346272" y="229446"/>
                    </a:lnTo>
                    <a:cubicBezTo>
                      <a:pt x="328295" y="231833"/>
                      <a:pt x="310715" y="236592"/>
                      <a:pt x="293989" y="243600"/>
                    </a:cubicBezTo>
                    <a:close/>
                  </a:path>
                </a:pathLst>
              </a:custGeom>
              <a:grpFill/>
              <a:ln w="9525" cap="flat">
                <a:noFill/>
                <a:prstDash val="solid"/>
                <a:miter/>
              </a:ln>
            </p:spPr>
            <p:txBody>
              <a:bodyPr rtlCol="0" anchor="ctr"/>
              <a:lstStyle/>
              <a:p>
                <a:endParaRPr lang="fr-FR"/>
              </a:p>
            </p:txBody>
          </p:sp>
          <p:cxnSp>
            <p:nvCxnSpPr>
              <p:cNvPr id="26" name="Connecteur droit 25">
                <a:extLst>
                  <a:ext uri="{FF2B5EF4-FFF2-40B4-BE49-F238E27FC236}">
                    <a16:creationId xmlns:a16="http://schemas.microsoft.com/office/drawing/2014/main" id="{622C2AE9-0009-611A-2BAD-5A592B13F330}"/>
                  </a:ext>
                </a:extLst>
              </p:cNvPr>
              <p:cNvCxnSpPr>
                <a:cxnSpLocks/>
              </p:cNvCxnSpPr>
              <p:nvPr/>
            </p:nvCxnSpPr>
            <p:spPr>
              <a:xfrm>
                <a:off x="6403182" y="3098841"/>
                <a:ext cx="38508" cy="99875"/>
              </a:xfrm>
              <a:prstGeom prst="line">
                <a:avLst/>
              </a:prstGeom>
              <a:grpFill/>
              <a:ln>
                <a:solidFill>
                  <a:schemeClr val="bg2"/>
                </a:solidFill>
              </a:ln>
            </p:spPr>
            <p:style>
              <a:lnRef idx="2">
                <a:schemeClr val="dk1"/>
              </a:lnRef>
              <a:fillRef idx="0">
                <a:schemeClr val="dk1"/>
              </a:fillRef>
              <a:effectRef idx="1">
                <a:schemeClr val="dk1"/>
              </a:effectRef>
              <a:fontRef idx="minor">
                <a:schemeClr val="tx1"/>
              </a:fontRef>
            </p:style>
          </p:cxnSp>
        </p:grpSp>
      </p:grpSp>
      <p:grpSp>
        <p:nvGrpSpPr>
          <p:cNvPr id="49" name="Groupe 48">
            <a:extLst>
              <a:ext uri="{FF2B5EF4-FFF2-40B4-BE49-F238E27FC236}">
                <a16:creationId xmlns:a16="http://schemas.microsoft.com/office/drawing/2014/main" id="{55EEA4A1-02A7-64EA-73FF-8ECEDA830178}"/>
              </a:ext>
            </a:extLst>
          </p:cNvPr>
          <p:cNvGrpSpPr/>
          <p:nvPr/>
        </p:nvGrpSpPr>
        <p:grpSpPr>
          <a:xfrm>
            <a:off x="5404273" y="1213377"/>
            <a:ext cx="1265061" cy="832258"/>
            <a:chOff x="547915" y="610828"/>
            <a:chExt cx="1774371" cy="1121229"/>
          </a:xfrm>
          <a:solidFill>
            <a:schemeClr val="bg2"/>
          </a:solidFill>
        </p:grpSpPr>
        <p:pic>
          <p:nvPicPr>
            <p:cNvPr id="50" name="Graphique 49" descr="Femme médecin contour">
              <a:extLst>
                <a:ext uri="{FF2B5EF4-FFF2-40B4-BE49-F238E27FC236}">
                  <a16:creationId xmlns:a16="http://schemas.microsoft.com/office/drawing/2014/main" id="{EC03345C-CE9E-1CE6-0193-B67F44CB3A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07886" y="610828"/>
              <a:ext cx="914400" cy="914400"/>
            </a:xfrm>
            <a:prstGeom prst="rect">
              <a:avLst/>
            </a:prstGeom>
          </p:spPr>
        </p:pic>
        <p:pic>
          <p:nvPicPr>
            <p:cNvPr id="51" name="Graphique 50" descr="Homme médecin contour">
              <a:extLst>
                <a:ext uri="{FF2B5EF4-FFF2-40B4-BE49-F238E27FC236}">
                  <a16:creationId xmlns:a16="http://schemas.microsoft.com/office/drawing/2014/main" id="{29BBA412-35E7-0AAE-FAFE-B0B1290D999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7915" y="610828"/>
              <a:ext cx="914400" cy="914400"/>
            </a:xfrm>
            <a:prstGeom prst="rect">
              <a:avLst/>
            </a:prstGeom>
          </p:spPr>
        </p:pic>
        <p:pic>
          <p:nvPicPr>
            <p:cNvPr id="52" name="Graphique 51" descr="Femme médecin avec un remplissage uni">
              <a:extLst>
                <a:ext uri="{FF2B5EF4-FFF2-40B4-BE49-F238E27FC236}">
                  <a16:creationId xmlns:a16="http://schemas.microsoft.com/office/drawing/2014/main" id="{7C2CFC91-B349-BD49-E12B-2E87A0DDEF1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1700" y="610828"/>
              <a:ext cx="1121229" cy="1121229"/>
            </a:xfrm>
            <a:prstGeom prst="rect">
              <a:avLst/>
            </a:prstGeom>
          </p:spPr>
        </p:pic>
      </p:grpSp>
      <p:sp>
        <p:nvSpPr>
          <p:cNvPr id="3" name="ZoneTexte 2">
            <a:extLst>
              <a:ext uri="{FF2B5EF4-FFF2-40B4-BE49-F238E27FC236}">
                <a16:creationId xmlns:a16="http://schemas.microsoft.com/office/drawing/2014/main" id="{1DAADA92-CB4F-42B4-C8F7-E30CD9520B6F}"/>
              </a:ext>
            </a:extLst>
          </p:cNvPr>
          <p:cNvSpPr txBox="1"/>
          <p:nvPr/>
        </p:nvSpPr>
        <p:spPr>
          <a:xfrm>
            <a:off x="9077156" y="2050109"/>
            <a:ext cx="2136889" cy="1261884"/>
          </a:xfrm>
          <a:prstGeom prst="rect">
            <a:avLst/>
          </a:prstGeom>
          <a:noFill/>
        </p:spPr>
        <p:txBody>
          <a:bodyPr wrap="square" rtlCol="0">
            <a:spAutoFit/>
          </a:bodyPr>
          <a:lstStyle/>
          <a:p>
            <a:pPr algn="ctr"/>
            <a:r>
              <a:rPr lang="en-US" sz="3600" b="1">
                <a:solidFill>
                  <a:schemeClr val="bg2"/>
                </a:solidFill>
                <a:latin typeface="Helvetica" panose="020B0604020202020204" pitchFamily="34" charset="0"/>
                <a:cs typeface="Helvetica" panose="020B0604020202020204" pitchFamily="34" charset="0"/>
              </a:rPr>
              <a:t>250</a:t>
            </a:r>
          </a:p>
          <a:p>
            <a:pPr algn="ctr"/>
            <a:r>
              <a:rPr lang="en-US" sz="2000">
                <a:latin typeface="Helvetica" panose="020B0604020202020204" pitchFamily="34" charset="0"/>
                <a:cs typeface="Helvetica" panose="020B0604020202020204" pitchFamily="34" charset="0"/>
              </a:rPr>
              <a:t>Nouveaux patients en 2025</a:t>
            </a:r>
            <a:endParaRPr lang="fr-FR" sz="2000">
              <a:latin typeface="Helvetica" panose="020B0604020202020204" pitchFamily="34" charset="0"/>
              <a:cs typeface="Helvetica" panose="020B0604020202020204" pitchFamily="34" charset="0"/>
            </a:endParaRPr>
          </a:p>
        </p:txBody>
      </p:sp>
      <p:pic>
        <p:nvPicPr>
          <p:cNvPr id="4" name="Graphique 3" descr="Croissance de l'activité contour">
            <a:extLst>
              <a:ext uri="{FF2B5EF4-FFF2-40B4-BE49-F238E27FC236}">
                <a16:creationId xmlns:a16="http://schemas.microsoft.com/office/drawing/2014/main" id="{9413FC7A-9934-1765-27C5-CB43C88068C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44127" y="1027127"/>
            <a:ext cx="1002949" cy="1002949"/>
          </a:xfrm>
          <a:prstGeom prst="rect">
            <a:avLst/>
          </a:prstGeom>
        </p:spPr>
      </p:pic>
      <p:sp>
        <p:nvSpPr>
          <p:cNvPr id="16" name="ZoneTexte 15">
            <a:extLst>
              <a:ext uri="{FF2B5EF4-FFF2-40B4-BE49-F238E27FC236}">
                <a16:creationId xmlns:a16="http://schemas.microsoft.com/office/drawing/2014/main" id="{8C1B1F26-0748-CACC-8B0C-F62DB380922D}"/>
              </a:ext>
            </a:extLst>
          </p:cNvPr>
          <p:cNvSpPr txBox="1"/>
          <p:nvPr/>
        </p:nvSpPr>
        <p:spPr>
          <a:xfrm>
            <a:off x="5059495" y="2166400"/>
            <a:ext cx="1993421" cy="1631216"/>
          </a:xfrm>
          <a:prstGeom prst="rect">
            <a:avLst/>
          </a:prstGeom>
          <a:noFill/>
        </p:spPr>
        <p:txBody>
          <a:bodyPr wrap="square" rtlCol="0">
            <a:spAutoFit/>
          </a:bodyPr>
          <a:lstStyle/>
          <a:p>
            <a:pPr algn="ctr"/>
            <a:r>
              <a:rPr lang="en-US" sz="2000">
                <a:latin typeface="Helvetica" panose="020B0604020202020204" pitchFamily="34" charset="0"/>
                <a:cs typeface="Helvetica" panose="020B0604020202020204" pitchFamily="34" charset="0"/>
              </a:rPr>
              <a:t>GH70</a:t>
            </a:r>
          </a:p>
          <a:p>
            <a:pPr algn="ctr"/>
            <a:r>
              <a:rPr lang="en-US" sz="2000">
                <a:latin typeface="Helvetica" panose="020B0604020202020204" pitchFamily="34" charset="0"/>
                <a:cs typeface="Helvetica" panose="020B0604020202020204" pitchFamily="34" charset="0"/>
              </a:rPr>
              <a:t>MSP</a:t>
            </a:r>
          </a:p>
          <a:p>
            <a:pPr algn="ctr"/>
            <a:r>
              <a:rPr lang="en-US" sz="2000">
                <a:latin typeface="Helvetica" panose="020B0604020202020204" pitchFamily="34" charset="0"/>
                <a:cs typeface="Helvetica" panose="020B0604020202020204" pitchFamily="34" charset="0"/>
              </a:rPr>
              <a:t>CPTS</a:t>
            </a:r>
          </a:p>
          <a:p>
            <a:pPr algn="ctr"/>
            <a:r>
              <a:rPr lang="en-US" sz="2000">
                <a:latin typeface="Helvetica" panose="020B0604020202020204" pitchFamily="34" charset="0"/>
                <a:cs typeface="Helvetica" panose="020B0604020202020204" pitchFamily="34" charset="0"/>
              </a:rPr>
              <a:t>DAC</a:t>
            </a:r>
          </a:p>
          <a:p>
            <a:pPr algn="ctr"/>
            <a:endParaRPr lang="fr-FR" sz="2000">
              <a:latin typeface="Helvetica" panose="020B0604020202020204" pitchFamily="34" charset="0"/>
              <a:cs typeface="Helvetica" panose="020B0604020202020204" pitchFamily="34" charset="0"/>
            </a:endParaRPr>
          </a:p>
        </p:txBody>
      </p:sp>
      <p:pic>
        <p:nvPicPr>
          <p:cNvPr id="6" name="Image 5" descr="Une image contenant Graphique, Police, symbole, logo&#10;&#10;Description générée automatiquement">
            <a:extLst>
              <a:ext uri="{FF2B5EF4-FFF2-40B4-BE49-F238E27FC236}">
                <a16:creationId xmlns:a16="http://schemas.microsoft.com/office/drawing/2014/main" id="{B8AB1F05-E7F0-1BF6-A558-B904AC7793D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52909" y="0"/>
            <a:ext cx="1384837" cy="884867"/>
          </a:xfrm>
          <a:prstGeom prst="rect">
            <a:avLst/>
          </a:prstGeom>
        </p:spPr>
      </p:pic>
      <p:pic>
        <p:nvPicPr>
          <p:cNvPr id="7" name="Image 6" descr="Une image contenant texte, chaussures, habits, personne&#10;&#10;Description générée automatiquement">
            <a:extLst>
              <a:ext uri="{FF2B5EF4-FFF2-40B4-BE49-F238E27FC236}">
                <a16:creationId xmlns:a16="http://schemas.microsoft.com/office/drawing/2014/main" id="{AC8B7762-C949-C705-CB90-455E7508BFD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230785" y="3725988"/>
            <a:ext cx="4563692" cy="2720796"/>
          </a:xfrm>
          <a:prstGeom prst="rect">
            <a:avLst/>
          </a:prstGeom>
        </p:spPr>
      </p:pic>
      <p:pic>
        <p:nvPicPr>
          <p:cNvPr id="8" name="Image 7" descr="Une image contenant carte, texte, atlas&#10;&#10;Le contenu généré par l’IA peut être incorrect.">
            <a:extLst>
              <a:ext uri="{FF2B5EF4-FFF2-40B4-BE49-F238E27FC236}">
                <a16:creationId xmlns:a16="http://schemas.microsoft.com/office/drawing/2014/main" id="{3707D69E-62CB-89EA-4FFD-6BFEEADA4078}"/>
              </a:ext>
            </a:extLst>
          </p:cNvPr>
          <p:cNvPicPr>
            <a:picLocks noChangeAspect="1"/>
          </p:cNvPicPr>
          <p:nvPr/>
        </p:nvPicPr>
        <p:blipFill>
          <a:blip r:embed="rId13"/>
          <a:stretch>
            <a:fillRect/>
          </a:stretch>
        </p:blipFill>
        <p:spPr>
          <a:xfrm>
            <a:off x="1278548" y="3763449"/>
            <a:ext cx="3780947" cy="2606955"/>
          </a:xfrm>
          <a:prstGeom prst="rect">
            <a:avLst/>
          </a:prstGeom>
        </p:spPr>
      </p:pic>
    </p:spTree>
    <p:extLst>
      <p:ext uri="{BB962C8B-B14F-4D97-AF65-F5344CB8AC3E}">
        <p14:creationId xmlns:p14="http://schemas.microsoft.com/office/powerpoint/2010/main" val="2041955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47CC2-D83A-F5B1-714F-6C33177E622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FECA5E0-7EDA-B6E2-6285-CCF0C4803B66}"/>
              </a:ext>
            </a:extLst>
          </p:cNvPr>
          <p:cNvSpPr>
            <a:spLocks noGrp="1"/>
          </p:cNvSpPr>
          <p:nvPr>
            <p:ph type="title"/>
          </p:nvPr>
        </p:nvSpPr>
        <p:spPr/>
        <p:txBody>
          <a:bodyPr/>
          <a:lstStyle/>
          <a:p>
            <a:r>
              <a:rPr lang="en-US"/>
              <a:t>Parcours PMND - Plan Maladies Neuro-Dégénératives</a:t>
            </a:r>
            <a:endParaRPr lang="fr-FR"/>
          </a:p>
        </p:txBody>
      </p:sp>
      <p:sp>
        <p:nvSpPr>
          <p:cNvPr id="40" name="Rectangle : coins arrondis 39">
            <a:extLst>
              <a:ext uri="{FF2B5EF4-FFF2-40B4-BE49-F238E27FC236}">
                <a16:creationId xmlns:a16="http://schemas.microsoft.com/office/drawing/2014/main" id="{0A1A236E-6364-030A-7FA8-84CAF79D61B2}"/>
              </a:ext>
            </a:extLst>
          </p:cNvPr>
          <p:cNvSpPr/>
          <p:nvPr/>
        </p:nvSpPr>
        <p:spPr>
          <a:xfrm>
            <a:off x="171474" y="1863558"/>
            <a:ext cx="11849051" cy="4842385"/>
          </a:xfrm>
          <a:prstGeom prst="roundRect">
            <a:avLst>
              <a:gd name="adj" fmla="val 9677"/>
            </a:avLst>
          </a:prstGeom>
          <a:noFill/>
          <a:ln>
            <a:solidFill>
              <a:schemeClr val="accent3"/>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ZoneTexte 40">
            <a:extLst>
              <a:ext uri="{FF2B5EF4-FFF2-40B4-BE49-F238E27FC236}">
                <a16:creationId xmlns:a16="http://schemas.microsoft.com/office/drawing/2014/main" id="{D99DF866-48D1-A2B4-D6A6-CDCD338447D2}"/>
              </a:ext>
            </a:extLst>
          </p:cNvPr>
          <p:cNvSpPr txBox="1"/>
          <p:nvPr/>
        </p:nvSpPr>
        <p:spPr>
          <a:xfrm>
            <a:off x="5106838" y="1661441"/>
            <a:ext cx="1896303" cy="400110"/>
          </a:xfrm>
          <a:prstGeom prst="rect">
            <a:avLst/>
          </a:prstGeom>
          <a:solidFill>
            <a:schemeClr val="bg1"/>
          </a:solidFill>
        </p:spPr>
        <p:txBody>
          <a:bodyPr wrap="square" rtlCol="0">
            <a:spAutoFit/>
          </a:bodyPr>
          <a:lstStyle/>
          <a:p>
            <a:r>
              <a:rPr lang="en-US" sz="2000" b="1">
                <a:solidFill>
                  <a:schemeClr val="accent3"/>
                </a:solidFill>
                <a:latin typeface="Helvetica" panose="020B0604020202020204" pitchFamily="34" charset="0"/>
                <a:cs typeface="Helvetica" panose="020B0604020202020204" pitchFamily="34" charset="0"/>
              </a:rPr>
              <a:t>Les bénéfices</a:t>
            </a:r>
            <a:endParaRPr lang="fr-FR" sz="2000" b="1">
              <a:solidFill>
                <a:schemeClr val="accent3"/>
              </a:solidFill>
              <a:latin typeface="Helvetica" panose="020B0604020202020204" pitchFamily="34" charset="0"/>
              <a:cs typeface="Helvetica" panose="020B0604020202020204" pitchFamily="34" charset="0"/>
            </a:endParaRPr>
          </a:p>
        </p:txBody>
      </p:sp>
      <p:grpSp>
        <p:nvGrpSpPr>
          <p:cNvPr id="42" name="Groupe 41">
            <a:extLst>
              <a:ext uri="{FF2B5EF4-FFF2-40B4-BE49-F238E27FC236}">
                <a16:creationId xmlns:a16="http://schemas.microsoft.com/office/drawing/2014/main" id="{F6DBDE61-C6EC-B9EB-5510-4CB149C8EE4E}"/>
              </a:ext>
            </a:extLst>
          </p:cNvPr>
          <p:cNvGrpSpPr/>
          <p:nvPr/>
        </p:nvGrpSpPr>
        <p:grpSpPr>
          <a:xfrm>
            <a:off x="376811" y="2235666"/>
            <a:ext cx="468000" cy="396000"/>
            <a:chOff x="4509362" y="2651504"/>
            <a:chExt cx="3047516" cy="2516165"/>
          </a:xfrm>
          <a:solidFill>
            <a:schemeClr val="accent3"/>
          </a:solidFill>
        </p:grpSpPr>
        <p:sp>
          <p:nvSpPr>
            <p:cNvPr id="43" name="Forme libre : forme 42">
              <a:extLst>
                <a:ext uri="{FF2B5EF4-FFF2-40B4-BE49-F238E27FC236}">
                  <a16:creationId xmlns:a16="http://schemas.microsoft.com/office/drawing/2014/main" id="{E2C40779-9E46-19EF-7256-DCE0A8FA1E9C}"/>
                </a:ext>
              </a:extLst>
            </p:cNvPr>
            <p:cNvSpPr/>
            <p:nvPr/>
          </p:nvSpPr>
          <p:spPr>
            <a:xfrm rot="648516">
              <a:off x="5912596" y="3029968"/>
              <a:ext cx="64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3F248384-8438-590A-10DF-ADCC0F631A29}"/>
                </a:ext>
              </a:extLst>
            </p:cNvPr>
            <p:cNvSpPr/>
            <p:nvPr/>
          </p:nvSpPr>
          <p:spPr>
            <a:xfrm>
              <a:off x="5605583" y="4318415"/>
              <a:ext cx="828410" cy="82841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C68B7C4B-E74B-1491-9651-01352F98B34F}"/>
                </a:ext>
              </a:extLst>
            </p:cNvPr>
            <p:cNvSpPr/>
            <p:nvPr/>
          </p:nvSpPr>
          <p:spPr>
            <a:xfrm>
              <a:off x="4509362" y="3429000"/>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C17E9467-81BC-7935-7862-82D7D6260E57}"/>
                </a:ext>
              </a:extLst>
            </p:cNvPr>
            <p:cNvSpPr/>
            <p:nvPr/>
          </p:nvSpPr>
          <p:spPr>
            <a:xfrm>
              <a:off x="6512878" y="2849504"/>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1C72B34D-C625-133A-5021-9921A5611AEB}"/>
                </a:ext>
              </a:extLst>
            </p:cNvPr>
            <p:cNvSpPr/>
            <p:nvPr/>
          </p:nvSpPr>
          <p:spPr>
            <a:xfrm>
              <a:off x="5391123" y="2651504"/>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A4D47C66-30C8-BE6D-146D-F2B488BFCE68}"/>
                </a:ext>
              </a:extLst>
            </p:cNvPr>
            <p:cNvSpPr/>
            <p:nvPr/>
          </p:nvSpPr>
          <p:spPr>
            <a:xfrm>
              <a:off x="4515819" y="4591669"/>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9" name="Forme libre : forme 48">
              <a:extLst>
                <a:ext uri="{FF2B5EF4-FFF2-40B4-BE49-F238E27FC236}">
                  <a16:creationId xmlns:a16="http://schemas.microsoft.com/office/drawing/2014/main" id="{F734128D-6962-56D1-6A05-126EA7D7B207}"/>
                </a:ext>
              </a:extLst>
            </p:cNvPr>
            <p:cNvSpPr/>
            <p:nvPr/>
          </p:nvSpPr>
          <p:spPr>
            <a:xfrm>
              <a:off x="6980878" y="3860725"/>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50" name="Forme libre : forme 49">
              <a:extLst>
                <a:ext uri="{FF2B5EF4-FFF2-40B4-BE49-F238E27FC236}">
                  <a16:creationId xmlns:a16="http://schemas.microsoft.com/office/drawing/2014/main" id="{69EA781A-ABB2-4BA9-36A4-A8DDFC071DA6}"/>
                </a:ext>
              </a:extLst>
            </p:cNvPr>
            <p:cNvSpPr/>
            <p:nvPr/>
          </p:nvSpPr>
          <p:spPr>
            <a:xfrm rot="2001047">
              <a:off x="5096691" y="4229347"/>
              <a:ext cx="720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1" name="Forme libre : forme 50">
              <a:extLst>
                <a:ext uri="{FF2B5EF4-FFF2-40B4-BE49-F238E27FC236}">
                  <a16:creationId xmlns:a16="http://schemas.microsoft.com/office/drawing/2014/main" id="{79FCC0D7-34AD-BF9B-F2C2-91699448E097}"/>
                </a:ext>
              </a:extLst>
            </p:cNvPr>
            <p:cNvSpPr/>
            <p:nvPr/>
          </p:nvSpPr>
          <p:spPr>
            <a:xfrm rot="7165004">
              <a:off x="5985131" y="3960361"/>
              <a:ext cx="100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2" name="Forme libre : forme 51">
              <a:extLst>
                <a:ext uri="{FF2B5EF4-FFF2-40B4-BE49-F238E27FC236}">
                  <a16:creationId xmlns:a16="http://schemas.microsoft.com/office/drawing/2014/main" id="{A3676970-7195-4970-88B5-15A56BFD7DA4}"/>
                </a:ext>
              </a:extLst>
            </p:cNvPr>
            <p:cNvSpPr/>
            <p:nvPr/>
          </p:nvSpPr>
          <p:spPr>
            <a:xfrm rot="7757291">
              <a:off x="5003823" y="3269798"/>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3" name="Forme libre : forme 52">
              <a:extLst>
                <a:ext uri="{FF2B5EF4-FFF2-40B4-BE49-F238E27FC236}">
                  <a16:creationId xmlns:a16="http://schemas.microsoft.com/office/drawing/2014/main" id="{0525A423-0BA5-DE76-D059-BF6324CC2B0C}"/>
                </a:ext>
              </a:extLst>
            </p:cNvPr>
            <p:cNvSpPr/>
            <p:nvPr/>
          </p:nvSpPr>
          <p:spPr>
            <a:xfrm rot="9199839">
              <a:off x="6327343" y="4422887"/>
              <a:ext cx="75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4" name="Forme libre : forme 53">
              <a:extLst>
                <a:ext uri="{FF2B5EF4-FFF2-40B4-BE49-F238E27FC236}">
                  <a16:creationId xmlns:a16="http://schemas.microsoft.com/office/drawing/2014/main" id="{AFE60C02-5CDF-42F8-1E94-6BFDF78D1B6A}"/>
                </a:ext>
              </a:extLst>
            </p:cNvPr>
            <p:cNvSpPr/>
            <p:nvPr/>
          </p:nvSpPr>
          <p:spPr>
            <a:xfrm rot="3552656">
              <a:off x="6943666" y="3691988"/>
              <a:ext cx="39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5" name="Forme libre : forme 54">
              <a:extLst>
                <a:ext uri="{FF2B5EF4-FFF2-40B4-BE49-F238E27FC236}">
                  <a16:creationId xmlns:a16="http://schemas.microsoft.com/office/drawing/2014/main" id="{EC6FB721-7A69-31AA-3055-F7A6106F3D13}"/>
                </a:ext>
              </a:extLst>
            </p:cNvPr>
            <p:cNvSpPr/>
            <p:nvPr/>
          </p:nvSpPr>
          <p:spPr>
            <a:xfrm rot="5763531">
              <a:off x="4595418" y="4362443"/>
              <a:ext cx="432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6" name="Forme libre : forme 55">
              <a:extLst>
                <a:ext uri="{FF2B5EF4-FFF2-40B4-BE49-F238E27FC236}">
                  <a16:creationId xmlns:a16="http://schemas.microsoft.com/office/drawing/2014/main" id="{4996A7DC-0D6F-8084-DF62-2077ACA3B741}"/>
                </a:ext>
              </a:extLst>
            </p:cNvPr>
            <p:cNvSpPr/>
            <p:nvPr/>
          </p:nvSpPr>
          <p:spPr>
            <a:xfrm rot="10503974">
              <a:off x="5052485" y="4847854"/>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grpSp>
      <p:grpSp>
        <p:nvGrpSpPr>
          <p:cNvPr id="57" name="Groupe 56">
            <a:extLst>
              <a:ext uri="{FF2B5EF4-FFF2-40B4-BE49-F238E27FC236}">
                <a16:creationId xmlns:a16="http://schemas.microsoft.com/office/drawing/2014/main" id="{A34AACBE-AC98-F1FB-B12C-63023C823BAE}"/>
              </a:ext>
            </a:extLst>
          </p:cNvPr>
          <p:cNvGrpSpPr/>
          <p:nvPr/>
        </p:nvGrpSpPr>
        <p:grpSpPr>
          <a:xfrm>
            <a:off x="5831672" y="2298961"/>
            <a:ext cx="634873" cy="423427"/>
            <a:chOff x="547915" y="610828"/>
            <a:chExt cx="1774371" cy="1121229"/>
          </a:xfrm>
          <a:solidFill>
            <a:schemeClr val="accent3"/>
          </a:solidFill>
        </p:grpSpPr>
        <p:pic>
          <p:nvPicPr>
            <p:cNvPr id="58" name="Graphique 57" descr="Femme médecin contour">
              <a:extLst>
                <a:ext uri="{FF2B5EF4-FFF2-40B4-BE49-F238E27FC236}">
                  <a16:creationId xmlns:a16="http://schemas.microsoft.com/office/drawing/2014/main" id="{0906D0DE-3D50-107A-415D-75A7637B8A5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07886" y="610828"/>
              <a:ext cx="914400" cy="914400"/>
            </a:xfrm>
            <a:prstGeom prst="rect">
              <a:avLst/>
            </a:prstGeom>
          </p:spPr>
        </p:pic>
        <p:pic>
          <p:nvPicPr>
            <p:cNvPr id="59" name="Graphique 58" descr="Homme médecin contour">
              <a:extLst>
                <a:ext uri="{FF2B5EF4-FFF2-40B4-BE49-F238E27FC236}">
                  <a16:creationId xmlns:a16="http://schemas.microsoft.com/office/drawing/2014/main" id="{4ABE1F9E-8FB8-23A4-C17B-AFFCFFFEDDD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915" y="610828"/>
              <a:ext cx="914400" cy="914400"/>
            </a:xfrm>
            <a:prstGeom prst="rect">
              <a:avLst/>
            </a:prstGeom>
          </p:spPr>
        </p:pic>
        <p:pic>
          <p:nvPicPr>
            <p:cNvPr id="60" name="Graphique 59" descr="Femme médecin avec un remplissage uni">
              <a:extLst>
                <a:ext uri="{FF2B5EF4-FFF2-40B4-BE49-F238E27FC236}">
                  <a16:creationId xmlns:a16="http://schemas.microsoft.com/office/drawing/2014/main" id="{9D37AB47-C9EF-209F-46E0-B1D0E6705AE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1700" y="610828"/>
              <a:ext cx="1121229" cy="1121229"/>
            </a:xfrm>
            <a:prstGeom prst="rect">
              <a:avLst/>
            </a:prstGeom>
          </p:spPr>
        </p:pic>
      </p:grpSp>
      <p:grpSp>
        <p:nvGrpSpPr>
          <p:cNvPr id="61" name="Groupe 60">
            <a:extLst>
              <a:ext uri="{FF2B5EF4-FFF2-40B4-BE49-F238E27FC236}">
                <a16:creationId xmlns:a16="http://schemas.microsoft.com/office/drawing/2014/main" id="{07FD7633-EFEA-6AE2-A205-2ABB94E649EC}"/>
              </a:ext>
            </a:extLst>
          </p:cNvPr>
          <p:cNvGrpSpPr/>
          <p:nvPr/>
        </p:nvGrpSpPr>
        <p:grpSpPr>
          <a:xfrm>
            <a:off x="365839" y="4904590"/>
            <a:ext cx="457200" cy="500400"/>
            <a:chOff x="5490157" y="4262130"/>
            <a:chExt cx="914400" cy="996889"/>
          </a:xfrm>
          <a:solidFill>
            <a:schemeClr val="accent3"/>
          </a:solidFill>
        </p:grpSpPr>
        <p:grpSp>
          <p:nvGrpSpPr>
            <p:cNvPr id="62" name="Groupe 61">
              <a:extLst>
                <a:ext uri="{FF2B5EF4-FFF2-40B4-BE49-F238E27FC236}">
                  <a16:creationId xmlns:a16="http://schemas.microsoft.com/office/drawing/2014/main" id="{6F1E763C-DD92-4FB1-3C47-DECA79E434C5}"/>
                </a:ext>
              </a:extLst>
            </p:cNvPr>
            <p:cNvGrpSpPr/>
            <p:nvPr/>
          </p:nvGrpSpPr>
          <p:grpSpPr>
            <a:xfrm>
              <a:off x="5843796" y="4801819"/>
              <a:ext cx="207121" cy="213429"/>
              <a:chOff x="6971664" y="1985511"/>
              <a:chExt cx="450727" cy="439011"/>
            </a:xfrm>
            <a:grpFill/>
          </p:grpSpPr>
          <p:sp>
            <p:nvSpPr>
              <p:cNvPr id="67" name="Forme libre : forme 66">
                <a:extLst>
                  <a:ext uri="{FF2B5EF4-FFF2-40B4-BE49-F238E27FC236}">
                    <a16:creationId xmlns:a16="http://schemas.microsoft.com/office/drawing/2014/main" id="{8B0DA933-F3D5-0B8D-DFA8-349CAC0275EC}"/>
                  </a:ext>
                </a:extLst>
              </p:cNvPr>
              <p:cNvSpPr/>
              <p:nvPr/>
            </p:nvSpPr>
            <p:spPr>
              <a:xfrm>
                <a:off x="6971664" y="2221208"/>
                <a:ext cx="450727" cy="203314"/>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fr-FR"/>
              </a:p>
            </p:txBody>
          </p:sp>
          <p:sp>
            <p:nvSpPr>
              <p:cNvPr id="68" name="Forme libre : forme 67">
                <a:extLst>
                  <a:ext uri="{FF2B5EF4-FFF2-40B4-BE49-F238E27FC236}">
                    <a16:creationId xmlns:a16="http://schemas.microsoft.com/office/drawing/2014/main" id="{A77AB7D8-56EA-F7C7-C501-E037BD159EE6}"/>
                  </a:ext>
                </a:extLst>
              </p:cNvPr>
              <p:cNvSpPr/>
              <p:nvPr/>
            </p:nvSpPr>
            <p:spPr>
              <a:xfrm>
                <a:off x="7084350" y="1985511"/>
                <a:ext cx="225357" cy="215273"/>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fr-FR"/>
              </a:p>
            </p:txBody>
          </p:sp>
        </p:grpSp>
        <p:pic>
          <p:nvPicPr>
            <p:cNvPr id="63" name="Graphique 62" descr="Dossier ouvert contour">
              <a:extLst>
                <a:ext uri="{FF2B5EF4-FFF2-40B4-BE49-F238E27FC236}">
                  <a16:creationId xmlns:a16="http://schemas.microsoft.com/office/drawing/2014/main" id="{02D49860-AFB1-D91B-FA77-709D83FCFE2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90157" y="4344619"/>
              <a:ext cx="914400" cy="914400"/>
            </a:xfrm>
            <a:prstGeom prst="rect">
              <a:avLst/>
            </a:prstGeom>
          </p:spPr>
        </p:pic>
        <p:grpSp>
          <p:nvGrpSpPr>
            <p:cNvPr id="64" name="Groupe 63">
              <a:extLst>
                <a:ext uri="{FF2B5EF4-FFF2-40B4-BE49-F238E27FC236}">
                  <a16:creationId xmlns:a16="http://schemas.microsoft.com/office/drawing/2014/main" id="{988E49E3-6BD4-47F9-ED05-9C99FB4A5A42}"/>
                </a:ext>
              </a:extLst>
            </p:cNvPr>
            <p:cNvGrpSpPr/>
            <p:nvPr/>
          </p:nvGrpSpPr>
          <p:grpSpPr>
            <a:xfrm>
              <a:off x="5568543" y="4262130"/>
              <a:ext cx="790524" cy="493226"/>
              <a:chOff x="5705528" y="3611821"/>
              <a:chExt cx="790524" cy="493226"/>
            </a:xfrm>
            <a:grpFill/>
          </p:grpSpPr>
          <p:sp>
            <p:nvSpPr>
              <p:cNvPr id="65" name="Rectangle 64">
                <a:extLst>
                  <a:ext uri="{FF2B5EF4-FFF2-40B4-BE49-F238E27FC236}">
                    <a16:creationId xmlns:a16="http://schemas.microsoft.com/office/drawing/2014/main" id="{B807504F-8E29-AA5C-F554-97F048E73CC2}"/>
                  </a:ext>
                </a:extLst>
              </p:cNvPr>
              <p:cNvSpPr/>
              <p:nvPr/>
            </p:nvSpPr>
            <p:spPr>
              <a:xfrm>
                <a:off x="5847916" y="3611821"/>
                <a:ext cx="505747" cy="457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6" name="Graphique 65" descr="Document contour">
                <a:extLst>
                  <a:ext uri="{FF2B5EF4-FFF2-40B4-BE49-F238E27FC236}">
                    <a16:creationId xmlns:a16="http://schemas.microsoft.com/office/drawing/2014/main" id="{A719D6B7-1013-ACB5-DEB2-C291C60C98F1}"/>
                  </a:ext>
                </a:extLst>
              </p:cNvPr>
              <p:cNvPicPr>
                <a:picLocks noChangeAspect="1"/>
              </p:cNvPicPr>
              <p:nvPr/>
            </p:nvPicPr>
            <p:blipFill>
              <a:blip r:embed="rId10">
                <a:extLst>
                  <a:ext uri="{96DAC541-7B7A-43D3-8B79-37D633B846F1}">
                    <asvg:svgBlip xmlns:asvg="http://schemas.microsoft.com/office/drawing/2016/SVG/main" r:embed="rId11"/>
                  </a:ext>
                </a:extLst>
              </a:blip>
              <a:srcRect b="39058"/>
              <a:stretch/>
            </p:blipFill>
            <p:spPr>
              <a:xfrm>
                <a:off x="5705528" y="3623282"/>
                <a:ext cx="790524" cy="481765"/>
              </a:xfrm>
              <a:prstGeom prst="rect">
                <a:avLst/>
              </a:prstGeom>
            </p:spPr>
          </p:pic>
        </p:grpSp>
      </p:grpSp>
      <p:sp>
        <p:nvSpPr>
          <p:cNvPr id="69" name="ZoneTexte 68">
            <a:extLst>
              <a:ext uri="{FF2B5EF4-FFF2-40B4-BE49-F238E27FC236}">
                <a16:creationId xmlns:a16="http://schemas.microsoft.com/office/drawing/2014/main" id="{6335C58E-CFE5-5446-B6A5-6364ADF1BE9C}"/>
              </a:ext>
            </a:extLst>
          </p:cNvPr>
          <p:cNvSpPr txBox="1"/>
          <p:nvPr/>
        </p:nvSpPr>
        <p:spPr>
          <a:xfrm>
            <a:off x="558911" y="2240655"/>
            <a:ext cx="5275211" cy="2554545"/>
          </a:xfrm>
          <a:prstGeom prst="rect">
            <a:avLst/>
          </a:prstGeom>
          <a:noFill/>
        </p:spPr>
        <p:txBody>
          <a:bodyPr wrap="square">
            <a:spAutoFit/>
          </a:bodyPr>
          <a:lstStyle/>
          <a:p>
            <a:pPr>
              <a:buClr>
                <a:schemeClr val="accent3"/>
              </a:buClr>
            </a:pPr>
            <a:r>
              <a:rPr lang="fr-FR" sz="2000" b="1">
                <a:effectLst/>
                <a:latin typeface="Helvetica" panose="020B0604020202020204" pitchFamily="34" charset="0"/>
                <a:cs typeface="Helvetica" panose="020B0604020202020204" pitchFamily="34" charset="0"/>
              </a:rPr>
              <a:t>     Pour le réseau</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H</a:t>
            </a:r>
            <a:r>
              <a:rPr lang="fr-FR" sz="2000">
                <a:effectLst/>
                <a:latin typeface="Helvetica" panose="020B0604020202020204" pitchFamily="34" charset="0"/>
                <a:cs typeface="Helvetica" panose="020B0604020202020204" pitchFamily="34" charset="0"/>
              </a:rPr>
              <a:t>armoniser la prise en charge à l’échelle régionale</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A</a:t>
            </a:r>
            <a:r>
              <a:rPr lang="fr-FR" sz="2000">
                <a:effectLst/>
                <a:latin typeface="Helvetica" panose="020B0604020202020204" pitchFamily="34" charset="0"/>
                <a:cs typeface="Helvetica" panose="020B0604020202020204" pitchFamily="34" charset="0"/>
              </a:rPr>
              <a:t>nticiper les évolutions de la maladie grâce à un suivi longitudinal et partagé des patients</a:t>
            </a:r>
          </a:p>
          <a:p>
            <a:pPr marL="285750" indent="-285750">
              <a:buClr>
                <a:schemeClr val="accent3"/>
              </a:buClr>
              <a:buFont typeface="Arial" panose="020B0604020202020204" pitchFamily="34" charset="0"/>
              <a:buChar char="•"/>
            </a:pPr>
            <a:r>
              <a:rPr lang="fr-FR" sz="2000">
                <a:effectLst/>
                <a:latin typeface="Helvetica" panose="020B0604020202020204" pitchFamily="34" charset="0"/>
                <a:cs typeface="Helvetica" panose="020B0604020202020204" pitchFamily="34" charset="0"/>
              </a:rPr>
              <a:t>Répondre aux besoins croissants en optimisant les ressources</a:t>
            </a:r>
          </a:p>
        </p:txBody>
      </p:sp>
      <p:sp>
        <p:nvSpPr>
          <p:cNvPr id="70" name="ZoneTexte 69">
            <a:extLst>
              <a:ext uri="{FF2B5EF4-FFF2-40B4-BE49-F238E27FC236}">
                <a16:creationId xmlns:a16="http://schemas.microsoft.com/office/drawing/2014/main" id="{8E7AA896-E789-667C-8231-DCABE4AA4A9E}"/>
              </a:ext>
            </a:extLst>
          </p:cNvPr>
          <p:cNvSpPr txBox="1"/>
          <p:nvPr/>
        </p:nvSpPr>
        <p:spPr>
          <a:xfrm>
            <a:off x="6076686" y="2286534"/>
            <a:ext cx="5759937" cy="2554545"/>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professionnels de santé de terrain</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Améliorer la prise de décision avec un accès rapide et structuré aux données patient </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Perfectionner la planification des jalons clés du parcours</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Augmenter la réactivité face aux imprévus et aux dégradations rapides de l’état du patient à domicile</a:t>
            </a:r>
            <a:endParaRPr lang="fr-FR" sz="2000" b="1">
              <a:latin typeface="Helvetica" panose="020B0604020202020204" pitchFamily="34" charset="0"/>
              <a:cs typeface="Helvetica" panose="020B0604020202020204" pitchFamily="34" charset="0"/>
            </a:endParaRPr>
          </a:p>
        </p:txBody>
      </p:sp>
      <p:sp>
        <p:nvSpPr>
          <p:cNvPr id="71" name="ZoneTexte 70">
            <a:extLst>
              <a:ext uri="{FF2B5EF4-FFF2-40B4-BE49-F238E27FC236}">
                <a16:creationId xmlns:a16="http://schemas.microsoft.com/office/drawing/2014/main" id="{279277D5-C6F2-6DAF-A53C-7EDDDF6B967A}"/>
              </a:ext>
            </a:extLst>
          </p:cNvPr>
          <p:cNvSpPr txBox="1"/>
          <p:nvPr/>
        </p:nvSpPr>
        <p:spPr>
          <a:xfrm>
            <a:off x="481463" y="4971495"/>
            <a:ext cx="10663865" cy="1631216"/>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patients</a:t>
            </a:r>
            <a:endParaRPr lang="fr-FR" sz="2000">
              <a:latin typeface="Helvetica" panose="020B0604020202020204" pitchFamily="34" charset="0"/>
              <a:cs typeface="Helvetica" panose="020B0604020202020204" pitchFamily="34" charset="0"/>
            </a:endParaRP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Bénéficier d’une meilleure continuité des soins</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Réduire les hospitalisations évitables</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Prendre en compte les besoins spécifiques du patient et de son entourage</a:t>
            </a:r>
          </a:p>
          <a:p>
            <a:pPr marL="285750" indent="-285750">
              <a:buClr>
                <a:schemeClr val="accent3"/>
              </a:buClr>
              <a:buFont typeface="Arial" panose="020B0604020202020204" pitchFamily="34" charset="0"/>
              <a:buChar char="•"/>
            </a:pPr>
            <a:r>
              <a:rPr lang="fr-FR" sz="2000">
                <a:latin typeface="Helvetica" panose="020B0604020202020204" pitchFamily="34" charset="0"/>
                <a:cs typeface="Helvetica" panose="020B0604020202020204" pitchFamily="34" charset="0"/>
              </a:rPr>
              <a:t>Renforcer le maintien à domicile</a:t>
            </a:r>
            <a:endParaRPr lang="fr-FR" sz="2000">
              <a:effectLst/>
              <a:latin typeface="Helvetica" panose="020B0604020202020204" pitchFamily="34" charset="0"/>
              <a:cs typeface="Helvetica" panose="020B0604020202020204" pitchFamily="34" charset="0"/>
            </a:endParaRPr>
          </a:p>
        </p:txBody>
      </p:sp>
      <p:pic>
        <p:nvPicPr>
          <p:cNvPr id="5" name="Image 4" descr="Une image contenant Police, Graphique, logo, graphisme&#10;&#10;Description générée automatiquement">
            <a:extLst>
              <a:ext uri="{FF2B5EF4-FFF2-40B4-BE49-F238E27FC236}">
                <a16:creationId xmlns:a16="http://schemas.microsoft.com/office/drawing/2014/main" id="{8886FF30-CEE0-82F9-5B4E-8A5FF8310B7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971745" y="256"/>
            <a:ext cx="2200275" cy="934593"/>
          </a:xfrm>
          <a:prstGeom prst="rect">
            <a:avLst/>
          </a:prstGeom>
        </p:spPr>
      </p:pic>
      <p:sp>
        <p:nvSpPr>
          <p:cNvPr id="6" name="Espace réservé du texte 2">
            <a:extLst>
              <a:ext uri="{FF2B5EF4-FFF2-40B4-BE49-F238E27FC236}">
                <a16:creationId xmlns:a16="http://schemas.microsoft.com/office/drawing/2014/main" id="{D87534A5-369A-DA56-4BDA-54C73884A11E}"/>
              </a:ext>
            </a:extLst>
          </p:cNvPr>
          <p:cNvSpPr>
            <a:spLocks noGrp="1"/>
          </p:cNvSpPr>
          <p:nvPr>
            <p:ph type="body" sz="quarter" idx="10"/>
          </p:nvPr>
        </p:nvSpPr>
        <p:spPr>
          <a:xfrm>
            <a:off x="226008" y="972792"/>
            <a:ext cx="11635313" cy="714471"/>
          </a:xfrm>
        </p:spPr>
        <p:txBody>
          <a:bodyPr>
            <a:noAutofit/>
          </a:bodyPr>
          <a:lstStyle/>
          <a:p>
            <a:pPr marL="0" indent="0">
              <a:buNone/>
            </a:pPr>
            <a:r>
              <a:rPr lang="fr-FR">
                <a:solidFill>
                  <a:schemeClr val="tx1"/>
                </a:solidFill>
              </a:rPr>
              <a:t>Le parcours PMND, porté par le réseau de centres mémoire, vise à améliorer les parcours de santé des patients atteints de maladies neurodégénératives. </a:t>
            </a:r>
          </a:p>
        </p:txBody>
      </p:sp>
    </p:spTree>
    <p:extLst>
      <p:ext uri="{BB962C8B-B14F-4D97-AF65-F5344CB8AC3E}">
        <p14:creationId xmlns:p14="http://schemas.microsoft.com/office/powerpoint/2010/main" val="2907059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13F099-7A88-E171-F86F-6D4DB0F41EA2}"/>
              </a:ext>
            </a:extLst>
          </p:cNvPr>
          <p:cNvSpPr>
            <a:spLocks noGrp="1"/>
          </p:cNvSpPr>
          <p:nvPr>
            <p:ph type="title"/>
          </p:nvPr>
        </p:nvSpPr>
        <p:spPr>
          <a:xfrm>
            <a:off x="226008" y="237041"/>
            <a:ext cx="12154968" cy="441318"/>
          </a:xfrm>
        </p:spPr>
        <p:txBody>
          <a:bodyPr>
            <a:normAutofit/>
          </a:bodyPr>
          <a:lstStyle/>
          <a:p>
            <a:r>
              <a:rPr lang="en-US"/>
              <a:t>eTICSS en résumé</a:t>
            </a:r>
            <a:endParaRPr lang="fr-FR"/>
          </a:p>
        </p:txBody>
      </p:sp>
      <p:sp>
        <p:nvSpPr>
          <p:cNvPr id="3" name="Espace réservé du texte 2">
            <a:extLst>
              <a:ext uri="{FF2B5EF4-FFF2-40B4-BE49-F238E27FC236}">
                <a16:creationId xmlns:a16="http://schemas.microsoft.com/office/drawing/2014/main" id="{E83CC8C8-95CF-1890-3BAB-82DFF23013DE}"/>
              </a:ext>
            </a:extLst>
          </p:cNvPr>
          <p:cNvSpPr>
            <a:spLocks noGrp="1"/>
          </p:cNvSpPr>
          <p:nvPr>
            <p:ph type="body" sz="quarter" idx="10"/>
          </p:nvPr>
        </p:nvSpPr>
        <p:spPr>
          <a:xfrm>
            <a:off x="561974" y="979940"/>
            <a:ext cx="11492128" cy="1933983"/>
          </a:xfrm>
        </p:spPr>
        <p:txBody>
          <a:bodyPr>
            <a:noAutofit/>
          </a:bodyPr>
          <a:lstStyle/>
          <a:p>
            <a:pPr marL="0" indent="0">
              <a:lnSpc>
                <a:spcPct val="100000"/>
              </a:lnSpc>
              <a:spcBef>
                <a:spcPts val="0"/>
              </a:spcBef>
              <a:buNone/>
            </a:pPr>
            <a:r>
              <a:rPr lang="en-US" b="1"/>
              <a:t>Quoi, pour qui et pour quoi ?</a:t>
            </a:r>
          </a:p>
          <a:p>
            <a:pPr marL="0" indent="0">
              <a:lnSpc>
                <a:spcPct val="100000"/>
              </a:lnSpc>
              <a:spcBef>
                <a:spcPts val="0"/>
              </a:spcBef>
              <a:buNone/>
            </a:pPr>
            <a:r>
              <a:rPr lang="en-US"/>
              <a:t>eTICSS est la plateforme régionale de coordination et de structuration des parcours en BFC qui : </a:t>
            </a:r>
          </a:p>
          <a:p>
            <a:pPr>
              <a:lnSpc>
                <a:spcPct val="100000"/>
              </a:lnSpc>
              <a:spcBef>
                <a:spcPts val="0"/>
              </a:spcBef>
              <a:buFont typeface="Wingdings" panose="05000000000000000000" pitchFamily="2" charset="2"/>
              <a:buChar char="Ä"/>
            </a:pPr>
            <a:r>
              <a:rPr lang="fr-FR"/>
              <a:t>Facilite la coordination entre les professionnels des secteurs sanitaire, médico-social et social</a:t>
            </a:r>
          </a:p>
          <a:p>
            <a:pPr>
              <a:lnSpc>
                <a:spcPct val="100000"/>
              </a:lnSpc>
              <a:spcBef>
                <a:spcPts val="0"/>
              </a:spcBef>
              <a:buFont typeface="Wingdings" panose="05000000000000000000" pitchFamily="2" charset="2"/>
              <a:buChar char="Ä"/>
            </a:pPr>
            <a:r>
              <a:rPr lang="fr-FR"/>
              <a:t>Décloisonne les prises en charge pour mieux répondre aux besoins des patients avec son bouquet de services numériques sécurisés</a:t>
            </a:r>
          </a:p>
          <a:p>
            <a:pPr marL="0" indent="0">
              <a:lnSpc>
                <a:spcPct val="100000"/>
              </a:lnSpc>
              <a:spcBef>
                <a:spcPts val="0"/>
              </a:spcBef>
              <a:buNone/>
            </a:pPr>
            <a:endParaRPr lang="fr-FR"/>
          </a:p>
        </p:txBody>
      </p:sp>
      <p:pic>
        <p:nvPicPr>
          <p:cNvPr id="12" name="Image 11" descr="Une image contenant Caractère coloré, Graphique, art, conception&#10;&#10;Description générée automatiquement">
            <a:extLst>
              <a:ext uri="{FF2B5EF4-FFF2-40B4-BE49-F238E27FC236}">
                <a16:creationId xmlns:a16="http://schemas.microsoft.com/office/drawing/2014/main" id="{CB7D2F38-7DAE-8C65-1913-E5085BBB7E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898" y="979941"/>
            <a:ext cx="424076" cy="391654"/>
          </a:xfrm>
          <a:prstGeom prst="rect">
            <a:avLst/>
          </a:prstGeom>
        </p:spPr>
      </p:pic>
      <p:pic>
        <p:nvPicPr>
          <p:cNvPr id="14" name="Image 13" descr="Une image contenant Caractère coloré, Graphique, art, conception&#10;&#10;Description générée automatiquement">
            <a:extLst>
              <a:ext uri="{FF2B5EF4-FFF2-40B4-BE49-F238E27FC236}">
                <a16:creationId xmlns:a16="http://schemas.microsoft.com/office/drawing/2014/main" id="{A5884CB5-4D44-FC70-3E41-BF5A7593BD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898" y="2909636"/>
            <a:ext cx="424076" cy="391654"/>
          </a:xfrm>
          <a:prstGeom prst="rect">
            <a:avLst/>
          </a:prstGeom>
        </p:spPr>
      </p:pic>
      <p:sp>
        <p:nvSpPr>
          <p:cNvPr id="19" name="Espace réservé du texte 2">
            <a:extLst>
              <a:ext uri="{FF2B5EF4-FFF2-40B4-BE49-F238E27FC236}">
                <a16:creationId xmlns:a16="http://schemas.microsoft.com/office/drawing/2014/main" id="{83D8B430-67CC-0D5B-BA89-B80A82B0921A}"/>
              </a:ext>
            </a:extLst>
          </p:cNvPr>
          <p:cNvSpPr txBox="1">
            <a:spLocks/>
          </p:cNvSpPr>
          <p:nvPr/>
        </p:nvSpPr>
        <p:spPr>
          <a:xfrm>
            <a:off x="561974" y="2909636"/>
            <a:ext cx="5020832" cy="3711323"/>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831F82"/>
              </a:buClr>
              <a:buSzPct val="115000"/>
              <a:buFont typeface="Wingdings" panose="05000000000000000000" pitchFamily="2" charset="2"/>
              <a:buChar char="Ø"/>
              <a:defRPr sz="2000" b="0" i="0" kern="1200">
                <a:solidFill>
                  <a:schemeClr val="tx1">
                    <a:lumMod val="75000"/>
                    <a:lumOff val="25000"/>
                  </a:schemeClr>
                </a:solidFill>
                <a:latin typeface="Helvetica" panose="020B0604020202020204" pitchFamily="34" charset="0"/>
                <a:ea typeface="Helvetica" panose="020B0604020202020204" pitchFamily="34" charset="0"/>
                <a:cs typeface="Helvetica" panose="020B0604020202020204" pitchFamily="34" charset="0"/>
              </a:defRPr>
            </a:lvl1pPr>
            <a:lvl2pPr marL="800100" indent="-342900" algn="l" defTabSz="914400" rtl="0" eaLnBrk="1" latinLnBrk="0" hangingPunct="1">
              <a:lnSpc>
                <a:spcPct val="90000"/>
              </a:lnSpc>
              <a:spcBef>
                <a:spcPts val="500"/>
              </a:spcBef>
              <a:buClr>
                <a:srgbClr val="831F82"/>
              </a:buClr>
              <a:buSzPct val="115000"/>
              <a:buFont typeface="Wingdings" panose="05000000000000000000" pitchFamily="2" charset="2"/>
              <a:buChar char="§"/>
              <a:defRPr sz="2000" b="0" i="0" kern="1200">
                <a:solidFill>
                  <a:schemeClr val="tx1">
                    <a:lumMod val="75000"/>
                    <a:lumOff val="25000"/>
                  </a:schemeClr>
                </a:solidFill>
                <a:latin typeface="Helvetica" panose="020B0604020202020204" pitchFamily="34" charset="0"/>
                <a:ea typeface="Helvetica" panose="020B0604020202020204" pitchFamily="34" charset="0"/>
                <a:cs typeface="Helvetica" panose="020B0604020202020204" pitchFamily="34" charset="0"/>
              </a:defRPr>
            </a:lvl2pPr>
            <a:lvl3pPr marL="1257300" indent="-342900" algn="l" defTabSz="914400" rtl="0" eaLnBrk="1" latinLnBrk="0" hangingPunct="1">
              <a:lnSpc>
                <a:spcPct val="90000"/>
              </a:lnSpc>
              <a:spcBef>
                <a:spcPts val="500"/>
              </a:spcBef>
              <a:buClr>
                <a:srgbClr val="831F82"/>
              </a:buClr>
              <a:buSzPct val="115000"/>
              <a:buFont typeface="Arial" panose="020B0604020202020204" pitchFamily="34" charset="0"/>
              <a:buChar char="•"/>
              <a:defRPr sz="2000" b="0" i="0" kern="1200">
                <a:solidFill>
                  <a:schemeClr val="tx1">
                    <a:lumMod val="75000"/>
                    <a:lumOff val="25000"/>
                  </a:schemeClr>
                </a:solidFill>
                <a:latin typeface="Helvetica" panose="020B0604020202020204" pitchFamily="34" charset="0"/>
                <a:ea typeface="Helvetica" panose="020B0604020202020204" pitchFamily="34" charset="0"/>
                <a:cs typeface="Helvetica" panose="020B0604020202020204" pitchFamily="34" charset="0"/>
              </a:defRPr>
            </a:lvl3pPr>
            <a:lvl4pPr marL="1714500" indent="-342900" algn="l" defTabSz="914400" rtl="0" eaLnBrk="1" latinLnBrk="0" hangingPunct="1">
              <a:lnSpc>
                <a:spcPct val="90000"/>
              </a:lnSpc>
              <a:spcBef>
                <a:spcPts val="500"/>
              </a:spcBef>
              <a:buClr>
                <a:srgbClr val="831F82"/>
              </a:buClr>
              <a:buSzPct val="80000"/>
              <a:buFont typeface="Courier New" panose="02070309020205020404" pitchFamily="49" charset="0"/>
              <a:buChar char="o"/>
              <a:defRPr sz="2000" b="0" i="0" kern="1200">
                <a:solidFill>
                  <a:schemeClr val="tx1">
                    <a:lumMod val="75000"/>
                    <a:lumOff val="25000"/>
                  </a:schemeClr>
                </a:solidFill>
                <a:latin typeface="Helvetica" panose="020B0604020202020204" pitchFamily="34" charset="0"/>
                <a:ea typeface="Helvetica" panose="020B0604020202020204" pitchFamily="34" charset="0"/>
                <a:cs typeface="Helvetica" panose="020B0604020202020204" pitchFamily="34" charset="0"/>
              </a:defRPr>
            </a:lvl4pPr>
            <a:lvl5pPr marL="2171700" indent="-342900" algn="l" defTabSz="914400" rtl="0" eaLnBrk="1" latinLnBrk="0" hangingPunct="1">
              <a:lnSpc>
                <a:spcPct val="90000"/>
              </a:lnSpc>
              <a:spcBef>
                <a:spcPts val="500"/>
              </a:spcBef>
              <a:buSzPct val="115000"/>
              <a:buFontTx/>
              <a:buBlip>
                <a:blip r:embed="rId3"/>
              </a:buBlip>
              <a:defRPr sz="2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fr-FR" b="1"/>
              <a:t>Comment ?</a:t>
            </a:r>
          </a:p>
          <a:p>
            <a:pPr>
              <a:lnSpc>
                <a:spcPct val="100000"/>
              </a:lnSpc>
              <a:spcBef>
                <a:spcPts val="0"/>
              </a:spcBef>
              <a:buFont typeface="Wingdings" panose="05000000000000000000" pitchFamily="2" charset="2"/>
              <a:buChar char="ü"/>
            </a:pPr>
            <a:r>
              <a:rPr lang="fr-FR"/>
              <a:t>Structure les parcours de santé</a:t>
            </a:r>
          </a:p>
          <a:p>
            <a:pPr>
              <a:lnSpc>
                <a:spcPct val="100000"/>
              </a:lnSpc>
              <a:spcBef>
                <a:spcPts val="0"/>
              </a:spcBef>
              <a:buFont typeface="Wingdings" panose="05000000000000000000" pitchFamily="2" charset="2"/>
              <a:buChar char="ü"/>
            </a:pPr>
            <a:r>
              <a:rPr lang="fr-FR"/>
              <a:t>Renforce la prévention</a:t>
            </a:r>
          </a:p>
          <a:p>
            <a:pPr>
              <a:lnSpc>
                <a:spcPct val="100000"/>
              </a:lnSpc>
              <a:spcBef>
                <a:spcPts val="0"/>
              </a:spcBef>
              <a:buFont typeface="Wingdings" panose="05000000000000000000" pitchFamily="2" charset="2"/>
              <a:buChar char="ü"/>
            </a:pPr>
            <a:r>
              <a:rPr lang="fr-FR"/>
              <a:t>Harmonise les pratiques</a:t>
            </a:r>
          </a:p>
          <a:p>
            <a:pPr>
              <a:lnSpc>
                <a:spcPct val="100000"/>
              </a:lnSpc>
              <a:spcBef>
                <a:spcPts val="0"/>
              </a:spcBef>
              <a:buFont typeface="Wingdings" panose="05000000000000000000" pitchFamily="2" charset="2"/>
              <a:buChar char="ü"/>
            </a:pPr>
            <a:r>
              <a:rPr lang="fr-FR"/>
              <a:t>Intègre une approche populationnelle </a:t>
            </a:r>
          </a:p>
          <a:p>
            <a:pPr>
              <a:lnSpc>
                <a:spcPct val="100000"/>
              </a:lnSpc>
              <a:spcBef>
                <a:spcPts val="0"/>
              </a:spcBef>
              <a:buFont typeface="Wingdings" panose="05000000000000000000" pitchFamily="2" charset="2"/>
              <a:buChar char="ü"/>
            </a:pPr>
            <a:r>
              <a:rPr lang="fr-FR"/>
              <a:t>Implique les patients</a:t>
            </a:r>
          </a:p>
          <a:p>
            <a:pPr>
              <a:lnSpc>
                <a:spcPct val="100000"/>
              </a:lnSpc>
              <a:spcBef>
                <a:spcPts val="0"/>
              </a:spcBef>
              <a:buFont typeface="Wingdings" panose="05000000000000000000" pitchFamily="2" charset="2"/>
              <a:buChar char="ü"/>
            </a:pPr>
            <a:r>
              <a:rPr lang="fr-FR"/>
              <a:t>Contribue à améliorer la qualité des prises en charge </a:t>
            </a:r>
          </a:p>
          <a:p>
            <a:pPr>
              <a:lnSpc>
                <a:spcPct val="100000"/>
              </a:lnSpc>
              <a:spcBef>
                <a:spcPts val="0"/>
              </a:spcBef>
              <a:buFont typeface="Wingdings" panose="05000000000000000000" pitchFamily="2" charset="2"/>
              <a:buChar char="ü"/>
            </a:pPr>
            <a:r>
              <a:rPr lang="fr-FR"/>
              <a:t>Favorise le maintien à domicile</a:t>
            </a:r>
          </a:p>
          <a:p>
            <a:pPr marL="0" indent="0">
              <a:lnSpc>
                <a:spcPct val="100000"/>
              </a:lnSpc>
              <a:spcBef>
                <a:spcPts val="0"/>
              </a:spcBef>
              <a:buFont typeface="Wingdings" panose="05000000000000000000" pitchFamily="2" charset="2"/>
              <a:buNone/>
            </a:pPr>
            <a:endParaRPr lang="fr-FR"/>
          </a:p>
        </p:txBody>
      </p:sp>
      <p:grpSp>
        <p:nvGrpSpPr>
          <p:cNvPr id="7" name="Groupe 6">
            <a:extLst>
              <a:ext uri="{FF2B5EF4-FFF2-40B4-BE49-F238E27FC236}">
                <a16:creationId xmlns:a16="http://schemas.microsoft.com/office/drawing/2014/main" id="{9BD228D4-66D1-54A2-5D03-C57EC5DE9310}"/>
              </a:ext>
            </a:extLst>
          </p:cNvPr>
          <p:cNvGrpSpPr/>
          <p:nvPr/>
        </p:nvGrpSpPr>
        <p:grpSpPr>
          <a:xfrm>
            <a:off x="7191118" y="2661981"/>
            <a:ext cx="3677163" cy="3667637"/>
            <a:chOff x="7191118" y="2661981"/>
            <a:chExt cx="3677163" cy="3667637"/>
          </a:xfrm>
        </p:grpSpPr>
        <p:pic>
          <p:nvPicPr>
            <p:cNvPr id="5" name="Image 4" descr="Une image contenant texte, capture d’écran, logo, Graphique&#10;&#10;Le contenu généré par l’IA peut être incorrect.">
              <a:extLst>
                <a:ext uri="{FF2B5EF4-FFF2-40B4-BE49-F238E27FC236}">
                  <a16:creationId xmlns:a16="http://schemas.microsoft.com/office/drawing/2014/main" id="{3F2201DC-2387-8C7F-B592-F8BB88DE21CB}"/>
                </a:ext>
              </a:extLst>
            </p:cNvPr>
            <p:cNvPicPr>
              <a:picLocks noChangeAspect="1"/>
            </p:cNvPicPr>
            <p:nvPr/>
          </p:nvPicPr>
          <p:blipFill>
            <a:blip r:embed="rId4"/>
            <a:stretch>
              <a:fillRect/>
            </a:stretch>
          </p:blipFill>
          <p:spPr>
            <a:xfrm>
              <a:off x="7191118" y="2661981"/>
              <a:ext cx="3677163" cy="3667637"/>
            </a:xfrm>
            <a:prstGeom prst="rect">
              <a:avLst/>
            </a:prstGeom>
          </p:spPr>
        </p:pic>
        <p:sp>
          <p:nvSpPr>
            <p:cNvPr id="6" name="ZoneTexte 5">
              <a:extLst>
                <a:ext uri="{FF2B5EF4-FFF2-40B4-BE49-F238E27FC236}">
                  <a16:creationId xmlns:a16="http://schemas.microsoft.com/office/drawing/2014/main" id="{A61D7A37-58A1-74DC-F01E-0247D8B68D5D}"/>
                </a:ext>
              </a:extLst>
            </p:cNvPr>
            <p:cNvSpPr txBox="1"/>
            <p:nvPr/>
          </p:nvSpPr>
          <p:spPr>
            <a:xfrm>
              <a:off x="7277101" y="4689097"/>
              <a:ext cx="2990850" cy="1569660"/>
            </a:xfrm>
            <a:prstGeom prst="rect">
              <a:avLst/>
            </a:prstGeom>
            <a:solidFill>
              <a:srgbClr val="1266B0"/>
            </a:solidFill>
          </p:spPr>
          <p:txBody>
            <a:bodyPr wrap="square" rtlCol="0">
              <a:spAutoFit/>
            </a:bodyPr>
            <a:lstStyle/>
            <a:p>
              <a:r>
                <a:rPr lang="fr-FR" sz="4000" b="1">
                  <a:solidFill>
                    <a:schemeClr val="bg1"/>
                  </a:solidFill>
                  <a:latin typeface="Helvetica" panose="020B0604020202020204" pitchFamily="34" charset="0"/>
                  <a:cs typeface="Helvetica" panose="020B0604020202020204" pitchFamily="34" charset="0"/>
                </a:rPr>
                <a:t>6 250</a:t>
              </a:r>
            </a:p>
            <a:p>
              <a:r>
                <a:rPr lang="fr-FR" sz="2800" b="1">
                  <a:solidFill>
                    <a:schemeClr val="bg1"/>
                  </a:solidFill>
                  <a:latin typeface="Helvetica" panose="020B0604020202020204" pitchFamily="34" charset="0"/>
                  <a:cs typeface="Helvetica" panose="020B0604020202020204" pitchFamily="34" charset="0"/>
                </a:rPr>
                <a:t>Utilisateurs des outils eTICSS</a:t>
              </a:r>
            </a:p>
          </p:txBody>
        </p:sp>
      </p:grpSp>
    </p:spTree>
    <p:extLst>
      <p:ext uri="{BB962C8B-B14F-4D97-AF65-F5344CB8AC3E}">
        <p14:creationId xmlns:p14="http://schemas.microsoft.com/office/powerpoint/2010/main" val="3071010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F5B9A5-F1CB-BD13-162B-0E03F88C23A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591FA56-7B42-F690-0AA8-269215FCA89F}"/>
              </a:ext>
            </a:extLst>
          </p:cNvPr>
          <p:cNvSpPr>
            <a:spLocks noGrp="1"/>
          </p:cNvSpPr>
          <p:nvPr>
            <p:ph type="title"/>
          </p:nvPr>
        </p:nvSpPr>
        <p:spPr/>
        <p:txBody>
          <a:bodyPr/>
          <a:lstStyle/>
          <a:p>
            <a:r>
              <a:rPr lang="en-US"/>
              <a:t>Parcours PMND - Plan Maladies Neuro-Dégénératives</a:t>
            </a:r>
            <a:endParaRPr lang="fr-FR"/>
          </a:p>
        </p:txBody>
      </p:sp>
      <p:sp>
        <p:nvSpPr>
          <p:cNvPr id="10" name="ZoneTexte 9">
            <a:extLst>
              <a:ext uri="{FF2B5EF4-FFF2-40B4-BE49-F238E27FC236}">
                <a16:creationId xmlns:a16="http://schemas.microsoft.com/office/drawing/2014/main" id="{E787EEF2-903B-847D-E578-66BF6815D53A}"/>
              </a:ext>
            </a:extLst>
          </p:cNvPr>
          <p:cNvSpPr txBox="1"/>
          <p:nvPr/>
        </p:nvSpPr>
        <p:spPr>
          <a:xfrm>
            <a:off x="868928" y="2045635"/>
            <a:ext cx="1993421" cy="1261884"/>
          </a:xfrm>
          <a:prstGeom prst="rect">
            <a:avLst/>
          </a:prstGeom>
          <a:noFill/>
        </p:spPr>
        <p:txBody>
          <a:bodyPr wrap="square" rtlCol="0">
            <a:spAutoFit/>
          </a:bodyPr>
          <a:lstStyle/>
          <a:p>
            <a:pPr algn="ctr"/>
            <a:r>
              <a:rPr lang="en-US" sz="3600" b="1">
                <a:solidFill>
                  <a:schemeClr val="accent3"/>
                </a:solidFill>
                <a:latin typeface="Helvetica" panose="020B0604020202020204" pitchFamily="34" charset="0"/>
                <a:cs typeface="Helvetica" panose="020B0604020202020204" pitchFamily="34" charset="0"/>
              </a:rPr>
              <a:t>21 580</a:t>
            </a:r>
          </a:p>
          <a:p>
            <a:pPr algn="ctr"/>
            <a:r>
              <a:rPr lang="en-US" sz="2000">
                <a:latin typeface="Helvetica" panose="020B0604020202020204" pitchFamily="34" charset="0"/>
                <a:cs typeface="Helvetica" panose="020B0604020202020204" pitchFamily="34" charset="0"/>
              </a:rPr>
              <a:t>Parcours initiés</a:t>
            </a:r>
          </a:p>
          <a:p>
            <a:pPr algn="ctr"/>
            <a:r>
              <a:rPr lang="en-US" sz="2000">
                <a:latin typeface="Helvetica" panose="020B0604020202020204" pitchFamily="34" charset="0"/>
                <a:cs typeface="Helvetica" panose="020B0604020202020204" pitchFamily="34" charset="0"/>
              </a:rPr>
              <a:t>depuis 2022</a:t>
            </a:r>
            <a:endParaRPr lang="fr-FR" sz="2000">
              <a:latin typeface="Helvetica" panose="020B0604020202020204" pitchFamily="34" charset="0"/>
              <a:cs typeface="Helvetica" panose="020B0604020202020204" pitchFamily="34" charset="0"/>
            </a:endParaRPr>
          </a:p>
        </p:txBody>
      </p:sp>
      <p:grpSp>
        <p:nvGrpSpPr>
          <p:cNvPr id="22" name="Groupe 21">
            <a:extLst>
              <a:ext uri="{FF2B5EF4-FFF2-40B4-BE49-F238E27FC236}">
                <a16:creationId xmlns:a16="http://schemas.microsoft.com/office/drawing/2014/main" id="{CCB226E0-56A0-734A-EC38-A7FB94811456}"/>
              </a:ext>
            </a:extLst>
          </p:cNvPr>
          <p:cNvGrpSpPr/>
          <p:nvPr/>
        </p:nvGrpSpPr>
        <p:grpSpPr>
          <a:xfrm>
            <a:off x="1453891" y="986124"/>
            <a:ext cx="975588" cy="844766"/>
            <a:chOff x="5743546" y="3084079"/>
            <a:chExt cx="764218" cy="696200"/>
          </a:xfrm>
          <a:solidFill>
            <a:schemeClr val="accent3"/>
          </a:solidFill>
        </p:grpSpPr>
        <p:grpSp>
          <p:nvGrpSpPr>
            <p:cNvPr id="23" name="Graphique 28" descr="Double itinéraire avec un chemin contour">
              <a:extLst>
                <a:ext uri="{FF2B5EF4-FFF2-40B4-BE49-F238E27FC236}">
                  <a16:creationId xmlns:a16="http://schemas.microsoft.com/office/drawing/2014/main" id="{4C77C724-F8DD-BC99-5AAC-3CD2B6B26CC6}"/>
                </a:ext>
              </a:extLst>
            </p:cNvPr>
            <p:cNvGrpSpPr/>
            <p:nvPr/>
          </p:nvGrpSpPr>
          <p:grpSpPr>
            <a:xfrm>
              <a:off x="5743546" y="3337992"/>
              <a:ext cx="635287" cy="442287"/>
              <a:chOff x="5743546" y="3337992"/>
              <a:chExt cx="635287" cy="442287"/>
            </a:xfrm>
            <a:grpFill/>
          </p:grpSpPr>
          <p:sp>
            <p:nvSpPr>
              <p:cNvPr id="27" name="Forme libre : forme 26">
                <a:extLst>
                  <a:ext uri="{FF2B5EF4-FFF2-40B4-BE49-F238E27FC236}">
                    <a16:creationId xmlns:a16="http://schemas.microsoft.com/office/drawing/2014/main" id="{1C78A290-E0A7-6378-2D4F-D2CA60B229B7}"/>
                  </a:ext>
                </a:extLst>
              </p:cNvPr>
              <p:cNvSpPr/>
              <p:nvPr/>
            </p:nvSpPr>
            <p:spPr>
              <a:xfrm>
                <a:off x="5743546" y="3385102"/>
                <a:ext cx="243333" cy="395177"/>
              </a:xfrm>
              <a:custGeom>
                <a:avLst/>
                <a:gdLst>
                  <a:gd name="connsiteX0" fmla="*/ 21133 w 243333"/>
                  <a:gd name="connsiteY0" fmla="*/ 53477 h 395177"/>
                  <a:gd name="connsiteX1" fmla="*/ 8348 w 243333"/>
                  <a:gd name="connsiteY1" fmla="*/ 166796 h 395177"/>
                  <a:gd name="connsiteX2" fmla="*/ 63554 w 243333"/>
                  <a:gd name="connsiteY2" fmla="*/ 288830 h 395177"/>
                  <a:gd name="connsiteX3" fmla="*/ 111207 w 243333"/>
                  <a:gd name="connsiteY3" fmla="*/ 388782 h 395177"/>
                  <a:gd name="connsiteX4" fmla="*/ 127026 w 243333"/>
                  <a:gd name="connsiteY4" fmla="*/ 393883 h 395177"/>
                  <a:gd name="connsiteX5" fmla="*/ 132126 w 243333"/>
                  <a:gd name="connsiteY5" fmla="*/ 388782 h 395177"/>
                  <a:gd name="connsiteX6" fmla="*/ 179779 w 243333"/>
                  <a:gd name="connsiteY6" fmla="*/ 288830 h 395177"/>
                  <a:gd name="connsiteX7" fmla="*/ 234986 w 243333"/>
                  <a:gd name="connsiteY7" fmla="*/ 166796 h 395177"/>
                  <a:gd name="connsiteX8" fmla="*/ 222201 w 243333"/>
                  <a:gd name="connsiteY8" fmla="*/ 53477 h 395177"/>
                  <a:gd name="connsiteX9" fmla="*/ 53879 w 243333"/>
                  <a:gd name="connsiteY9" fmla="*/ 20731 h 395177"/>
                  <a:gd name="connsiteX10" fmla="*/ 21133 w 243333"/>
                  <a:gd name="connsiteY10" fmla="*/ 53477 h 395177"/>
                  <a:gd name="connsiteX11" fmla="*/ 206479 w 243333"/>
                  <a:gd name="connsiteY11" fmla="*/ 64235 h 395177"/>
                  <a:gd name="connsiteX12" fmla="*/ 217392 w 243333"/>
                  <a:gd name="connsiteY12" fmla="*/ 159466 h 395177"/>
                  <a:gd name="connsiteX13" fmla="*/ 162583 w 243333"/>
                  <a:gd name="connsiteY13" fmla="*/ 280633 h 395177"/>
                  <a:gd name="connsiteX14" fmla="*/ 121753 w 243333"/>
                  <a:gd name="connsiteY14" fmla="*/ 366275 h 395177"/>
                  <a:gd name="connsiteX15" fmla="*/ 121580 w 243333"/>
                  <a:gd name="connsiteY15" fmla="*/ 366275 h 395177"/>
                  <a:gd name="connsiteX16" fmla="*/ 80909 w 243333"/>
                  <a:gd name="connsiteY16" fmla="*/ 280977 h 395177"/>
                  <a:gd name="connsiteX17" fmla="*/ 25937 w 243333"/>
                  <a:gd name="connsiteY17" fmla="*/ 159466 h 395177"/>
                  <a:gd name="connsiteX18" fmla="*/ 36938 w 243333"/>
                  <a:gd name="connsiteY18" fmla="*/ 64107 h 395177"/>
                  <a:gd name="connsiteX19" fmla="*/ 178822 w 243333"/>
                  <a:gd name="connsiteY19" fmla="*/ 36540 h 395177"/>
                  <a:gd name="connsiteX20" fmla="*/ 206476 w 243333"/>
                  <a:gd name="connsiteY20" fmla="*/ 64235 h 39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333" h="395177">
                    <a:moveTo>
                      <a:pt x="21133" y="53477"/>
                    </a:moveTo>
                    <a:cubicBezTo>
                      <a:pt x="-1492" y="86854"/>
                      <a:pt x="-6271" y="129217"/>
                      <a:pt x="8348" y="166796"/>
                    </a:cubicBezTo>
                    <a:lnTo>
                      <a:pt x="63554" y="288830"/>
                    </a:lnTo>
                    <a:lnTo>
                      <a:pt x="111207" y="388782"/>
                    </a:lnTo>
                    <a:cubicBezTo>
                      <a:pt x="114166" y="394559"/>
                      <a:pt x="121249" y="396842"/>
                      <a:pt x="127026" y="393883"/>
                    </a:cubicBezTo>
                    <a:cubicBezTo>
                      <a:pt x="129218" y="392759"/>
                      <a:pt x="131002" y="390975"/>
                      <a:pt x="132126" y="388782"/>
                    </a:cubicBezTo>
                    <a:lnTo>
                      <a:pt x="179779" y="288830"/>
                    </a:lnTo>
                    <a:lnTo>
                      <a:pt x="234986" y="166796"/>
                    </a:lnTo>
                    <a:cubicBezTo>
                      <a:pt x="249604" y="129217"/>
                      <a:pt x="244824" y="86854"/>
                      <a:pt x="222201" y="53477"/>
                    </a:cubicBezTo>
                    <a:cubicBezTo>
                      <a:pt x="184762" y="-2046"/>
                      <a:pt x="109402" y="-16707"/>
                      <a:pt x="53879" y="20731"/>
                    </a:cubicBezTo>
                    <a:cubicBezTo>
                      <a:pt x="40961" y="29442"/>
                      <a:pt x="29842" y="40559"/>
                      <a:pt x="21133" y="53477"/>
                    </a:cubicBezTo>
                    <a:close/>
                    <a:moveTo>
                      <a:pt x="206479" y="64235"/>
                    </a:moveTo>
                    <a:cubicBezTo>
                      <a:pt x="225471" y="92283"/>
                      <a:pt x="229547" y="127847"/>
                      <a:pt x="217392" y="159466"/>
                    </a:cubicBezTo>
                    <a:lnTo>
                      <a:pt x="162583" y="280633"/>
                    </a:lnTo>
                    <a:lnTo>
                      <a:pt x="121753" y="366275"/>
                    </a:lnTo>
                    <a:cubicBezTo>
                      <a:pt x="121705" y="366371"/>
                      <a:pt x="121628" y="366371"/>
                      <a:pt x="121580" y="366275"/>
                    </a:cubicBezTo>
                    <a:lnTo>
                      <a:pt x="80909" y="280977"/>
                    </a:lnTo>
                    <a:lnTo>
                      <a:pt x="25937" y="159466"/>
                    </a:lnTo>
                    <a:cubicBezTo>
                      <a:pt x="13774" y="127795"/>
                      <a:pt x="17884" y="92176"/>
                      <a:pt x="36938" y="64107"/>
                    </a:cubicBezTo>
                    <a:cubicBezTo>
                      <a:pt x="68506" y="17315"/>
                      <a:pt x="132029" y="4972"/>
                      <a:pt x="178822" y="36540"/>
                    </a:cubicBezTo>
                    <a:cubicBezTo>
                      <a:pt x="189738" y="43904"/>
                      <a:pt x="199128" y="53308"/>
                      <a:pt x="206476" y="64235"/>
                    </a:cubicBezTo>
                    <a:close/>
                  </a:path>
                </a:pathLst>
              </a:custGeom>
              <a:grpFill/>
              <a:ln w="9525"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8AF14118-CD41-C69C-2628-0E35E004FA74}"/>
                  </a:ext>
                </a:extLst>
              </p:cNvPr>
              <p:cNvSpPr/>
              <p:nvPr/>
            </p:nvSpPr>
            <p:spPr>
              <a:xfrm>
                <a:off x="6056369" y="3741762"/>
                <a:ext cx="28942" cy="19548"/>
              </a:xfrm>
              <a:custGeom>
                <a:avLst/>
                <a:gdLst>
                  <a:gd name="connsiteX0" fmla="*/ 224 w 28942"/>
                  <a:gd name="connsiteY0" fmla="*/ 19548 h 19548"/>
                  <a:gd name="connsiteX1" fmla="*/ 28943 w 28942"/>
                  <a:gd name="connsiteY1" fmla="*/ 19045 h 19548"/>
                  <a:gd name="connsiteX2" fmla="*/ 28486 w 28942"/>
                  <a:gd name="connsiteY2" fmla="*/ 0 h 19548"/>
                  <a:gd name="connsiteX3" fmla="*/ 0 w 28942"/>
                  <a:gd name="connsiteY3" fmla="*/ 498 h 19548"/>
                </a:gdLst>
                <a:ahLst/>
                <a:cxnLst>
                  <a:cxn ang="0">
                    <a:pos x="connsiteX0" y="connsiteY0"/>
                  </a:cxn>
                  <a:cxn ang="0">
                    <a:pos x="connsiteX1" y="connsiteY1"/>
                  </a:cxn>
                  <a:cxn ang="0">
                    <a:pos x="connsiteX2" y="connsiteY2"/>
                  </a:cxn>
                  <a:cxn ang="0">
                    <a:pos x="connsiteX3" y="connsiteY3"/>
                  </a:cxn>
                </a:cxnLst>
                <a:rect l="l" t="t" r="r" b="b"/>
                <a:pathLst>
                  <a:path w="28942" h="19548">
                    <a:moveTo>
                      <a:pt x="224" y="19548"/>
                    </a:moveTo>
                    <a:cubicBezTo>
                      <a:pt x="9654" y="19439"/>
                      <a:pt x="19251" y="19276"/>
                      <a:pt x="28943" y="19045"/>
                    </a:cubicBezTo>
                    <a:lnTo>
                      <a:pt x="28486" y="0"/>
                    </a:lnTo>
                    <a:cubicBezTo>
                      <a:pt x="18878" y="231"/>
                      <a:pt x="9357" y="389"/>
                      <a:pt x="0" y="498"/>
                    </a:cubicBezTo>
                    <a:close/>
                  </a:path>
                </a:pathLst>
              </a:custGeom>
              <a:grpFill/>
              <a:ln w="9525"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43BD60BE-10F6-7825-5778-FB45B0BD09A2}"/>
                  </a:ext>
                </a:extLst>
              </p:cNvPr>
              <p:cNvSpPr/>
              <p:nvPr/>
            </p:nvSpPr>
            <p:spPr>
              <a:xfrm>
                <a:off x="6098000" y="3376850"/>
                <a:ext cx="34392" cy="31051"/>
              </a:xfrm>
              <a:custGeom>
                <a:avLst/>
                <a:gdLst>
                  <a:gd name="connsiteX0" fmla="*/ 34393 w 34392"/>
                  <a:gd name="connsiteY0" fmla="*/ 17027 h 31051"/>
                  <a:gd name="connsiteX1" fmla="*/ 25854 w 34392"/>
                  <a:gd name="connsiteY1" fmla="*/ 0 h 31051"/>
                  <a:gd name="connsiteX2" fmla="*/ 0 w 34392"/>
                  <a:gd name="connsiteY2" fmla="*/ 15996 h 31051"/>
                  <a:gd name="connsiteX3" fmla="*/ 11674 w 34392"/>
                  <a:gd name="connsiteY3" fmla="*/ 31051 h 31051"/>
                  <a:gd name="connsiteX4" fmla="*/ 34393 w 34392"/>
                  <a:gd name="connsiteY4" fmla="*/ 17027 h 3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2" h="31051">
                    <a:moveTo>
                      <a:pt x="34393" y="17027"/>
                    </a:moveTo>
                    <a:lnTo>
                      <a:pt x="25854" y="0"/>
                    </a:lnTo>
                    <a:cubicBezTo>
                      <a:pt x="16740" y="4485"/>
                      <a:pt x="8082" y="9842"/>
                      <a:pt x="0" y="15996"/>
                    </a:cubicBezTo>
                    <a:lnTo>
                      <a:pt x="11674" y="31051"/>
                    </a:lnTo>
                    <a:cubicBezTo>
                      <a:pt x="18779" y="25657"/>
                      <a:pt x="26387" y="20961"/>
                      <a:pt x="34393" y="17027"/>
                    </a:cubicBezTo>
                    <a:close/>
                  </a:path>
                </a:pathLst>
              </a:custGeom>
              <a:grpFill/>
              <a:ln w="9525" cap="flat">
                <a:noFill/>
                <a:prstDash val="solid"/>
                <a:miter/>
              </a:ln>
            </p:spPr>
            <p:txBody>
              <a:bodyPr rtlCol="0" anchor="ctr"/>
              <a:lstStyle/>
              <a:p>
                <a:endParaRPr lang="fr-FR"/>
              </a:p>
            </p:txBody>
          </p:sp>
          <p:sp>
            <p:nvSpPr>
              <p:cNvPr id="30" name="Forme libre : forme 29">
                <a:extLst>
                  <a:ext uri="{FF2B5EF4-FFF2-40B4-BE49-F238E27FC236}">
                    <a16:creationId xmlns:a16="http://schemas.microsoft.com/office/drawing/2014/main" id="{716646EC-7575-600C-200E-2D641EBB5229}"/>
                  </a:ext>
                </a:extLst>
              </p:cNvPr>
              <p:cNvSpPr/>
              <p:nvPr/>
            </p:nvSpPr>
            <p:spPr>
              <a:xfrm>
                <a:off x="6066085" y="3415950"/>
                <a:ext cx="26342" cy="32341"/>
              </a:xfrm>
              <a:custGeom>
                <a:avLst/>
                <a:gdLst>
                  <a:gd name="connsiteX0" fmla="*/ 26342 w 26342"/>
                  <a:gd name="connsiteY0" fmla="*/ 10203 h 32341"/>
                  <a:gd name="connsiteX1" fmla="*/ 10259 w 26342"/>
                  <a:gd name="connsiteY1" fmla="*/ 0 h 32341"/>
                  <a:gd name="connsiteX2" fmla="*/ 0 w 26342"/>
                  <a:gd name="connsiteY2" fmla="*/ 31198 h 32341"/>
                  <a:gd name="connsiteX3" fmla="*/ 19013 w 26342"/>
                  <a:gd name="connsiteY3" fmla="*/ 32341 h 32341"/>
                  <a:gd name="connsiteX4" fmla="*/ 26342 w 26342"/>
                  <a:gd name="connsiteY4" fmla="*/ 10203 h 32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2" h="32341">
                    <a:moveTo>
                      <a:pt x="26342" y="10203"/>
                    </a:moveTo>
                    <a:lnTo>
                      <a:pt x="10259" y="0"/>
                    </a:lnTo>
                    <a:cubicBezTo>
                      <a:pt x="4223" y="9349"/>
                      <a:pt x="691" y="20092"/>
                      <a:pt x="0" y="31198"/>
                    </a:cubicBezTo>
                    <a:lnTo>
                      <a:pt x="19013" y="32341"/>
                    </a:lnTo>
                    <a:cubicBezTo>
                      <a:pt x="19492" y="24451"/>
                      <a:pt x="22018" y="16821"/>
                      <a:pt x="26342" y="10203"/>
                    </a:cubicBezTo>
                    <a:close/>
                  </a:path>
                </a:pathLst>
              </a:custGeom>
              <a:grpFill/>
              <a:ln w="9525" cap="flat">
                <a:noFill/>
                <a:prstDash val="solid"/>
                <a:miter/>
              </a:ln>
            </p:spPr>
            <p:txBody>
              <a:bodyPr rtlCol="0" anchor="ctr"/>
              <a:lstStyle/>
              <a:p>
                <a:endParaRPr lang="fr-FR"/>
              </a:p>
            </p:txBody>
          </p:sp>
          <p:sp>
            <p:nvSpPr>
              <p:cNvPr id="31" name="Forme libre : forme 30">
                <a:extLst>
                  <a:ext uri="{FF2B5EF4-FFF2-40B4-BE49-F238E27FC236}">
                    <a16:creationId xmlns:a16="http://schemas.microsoft.com/office/drawing/2014/main" id="{061B75AB-57EE-67E5-FC6A-CAB5FE5CD472}"/>
                  </a:ext>
                </a:extLst>
              </p:cNvPr>
              <p:cNvSpPr/>
              <p:nvPr/>
            </p:nvSpPr>
            <p:spPr>
              <a:xfrm>
                <a:off x="5999254" y="3742429"/>
                <a:ext cx="28641" cy="19088"/>
              </a:xfrm>
              <a:custGeom>
                <a:avLst/>
                <a:gdLst>
                  <a:gd name="connsiteX0" fmla="*/ 28604 w 28641"/>
                  <a:gd name="connsiteY0" fmla="*/ 29 h 19088"/>
                  <a:gd name="connsiteX1" fmla="*/ 18945 w 28641"/>
                  <a:gd name="connsiteY1" fmla="*/ 38 h 19088"/>
                  <a:gd name="connsiteX2" fmla="*/ 76 w 28641"/>
                  <a:gd name="connsiteY2" fmla="*/ 0 h 19088"/>
                  <a:gd name="connsiteX3" fmla="*/ 0 w 28641"/>
                  <a:gd name="connsiteY3" fmla="*/ 19050 h 19088"/>
                  <a:gd name="connsiteX4" fmla="*/ 18945 w 28641"/>
                  <a:gd name="connsiteY4" fmla="*/ 19088 h 19088"/>
                  <a:gd name="connsiteX5" fmla="*/ 28642 w 28641"/>
                  <a:gd name="connsiteY5" fmla="*/ 19079 h 19088"/>
                  <a:gd name="connsiteX6" fmla="*/ 28604 w 28641"/>
                  <a:gd name="connsiteY6" fmla="*/ 29 h 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1" h="19088">
                    <a:moveTo>
                      <a:pt x="28604" y="29"/>
                    </a:moveTo>
                    <a:lnTo>
                      <a:pt x="18945" y="38"/>
                    </a:lnTo>
                    <a:lnTo>
                      <a:pt x="76" y="0"/>
                    </a:lnTo>
                    <a:lnTo>
                      <a:pt x="0" y="19050"/>
                    </a:lnTo>
                    <a:lnTo>
                      <a:pt x="18945" y="19088"/>
                    </a:lnTo>
                    <a:lnTo>
                      <a:pt x="28642" y="19079"/>
                    </a:lnTo>
                    <a:lnTo>
                      <a:pt x="28604" y="29"/>
                    </a:lnTo>
                    <a:close/>
                  </a:path>
                </a:pathLst>
              </a:custGeom>
              <a:grpFill/>
              <a:ln w="9525" cap="flat">
                <a:noFill/>
                <a:prstDash val="solid"/>
                <a:miter/>
              </a:ln>
            </p:spPr>
            <p:txBody>
              <a:bodyPr rtlCol="0" anchor="ctr"/>
              <a:lstStyle/>
              <a:p>
                <a:endParaRPr lang="fr-FR"/>
              </a:p>
            </p:txBody>
          </p:sp>
          <p:sp>
            <p:nvSpPr>
              <p:cNvPr id="32" name="Forme libre : forme 31">
                <a:extLst>
                  <a:ext uri="{FF2B5EF4-FFF2-40B4-BE49-F238E27FC236}">
                    <a16:creationId xmlns:a16="http://schemas.microsoft.com/office/drawing/2014/main" id="{DF5D2275-6F90-D941-059A-D50485878793}"/>
                  </a:ext>
                </a:extLst>
              </p:cNvPr>
              <p:cNvSpPr/>
              <p:nvPr/>
            </p:nvSpPr>
            <p:spPr>
              <a:xfrm>
                <a:off x="6174433" y="3521034"/>
                <a:ext cx="32532" cy="25589"/>
              </a:xfrm>
              <a:custGeom>
                <a:avLst/>
                <a:gdLst>
                  <a:gd name="connsiteX0" fmla="*/ 32533 w 32532"/>
                  <a:gd name="connsiteY0" fmla="*/ 7111 h 25589"/>
                  <a:gd name="connsiteX1" fmla="*/ 4976 w 32532"/>
                  <a:gd name="connsiteY1" fmla="*/ 0 h 25589"/>
                  <a:gd name="connsiteX2" fmla="*/ 0 w 32532"/>
                  <a:gd name="connsiteY2" fmla="*/ 18390 h 25589"/>
                  <a:gd name="connsiteX3" fmla="*/ 27891 w 32532"/>
                  <a:gd name="connsiteY3" fmla="*/ 25590 h 25589"/>
                </a:gdLst>
                <a:ahLst/>
                <a:cxnLst>
                  <a:cxn ang="0">
                    <a:pos x="connsiteX0" y="connsiteY0"/>
                  </a:cxn>
                  <a:cxn ang="0">
                    <a:pos x="connsiteX1" y="connsiteY1"/>
                  </a:cxn>
                  <a:cxn ang="0">
                    <a:pos x="connsiteX2" y="connsiteY2"/>
                  </a:cxn>
                  <a:cxn ang="0">
                    <a:pos x="connsiteX3" y="connsiteY3"/>
                  </a:cxn>
                </a:cxnLst>
                <a:rect l="l" t="t" r="r" b="b"/>
                <a:pathLst>
                  <a:path w="32532" h="25589">
                    <a:moveTo>
                      <a:pt x="32533" y="7111"/>
                    </a:moveTo>
                    <a:cubicBezTo>
                      <a:pt x="23198" y="4767"/>
                      <a:pt x="13959" y="2433"/>
                      <a:pt x="4976" y="0"/>
                    </a:cubicBezTo>
                    <a:lnTo>
                      <a:pt x="0" y="18390"/>
                    </a:lnTo>
                    <a:cubicBezTo>
                      <a:pt x="9097" y="20850"/>
                      <a:pt x="18445" y="23217"/>
                      <a:pt x="27891" y="25590"/>
                    </a:cubicBezTo>
                    <a:close/>
                  </a:path>
                </a:pathLst>
              </a:custGeom>
              <a:grpFill/>
              <a:ln w="9525" cap="flat">
                <a:noFill/>
                <a:prstDash val="solid"/>
                <a:miter/>
              </a:ln>
            </p:spPr>
            <p:txBody>
              <a:bodyPr rtlCol="0" anchor="ctr"/>
              <a:lstStyle/>
              <a:p>
                <a:endParaRPr lang="fr-FR"/>
              </a:p>
            </p:txBody>
          </p:sp>
          <p:sp>
            <p:nvSpPr>
              <p:cNvPr id="33" name="Forme libre : forme 32">
                <a:extLst>
                  <a:ext uri="{FF2B5EF4-FFF2-40B4-BE49-F238E27FC236}">
                    <a16:creationId xmlns:a16="http://schemas.microsoft.com/office/drawing/2014/main" id="{3DF65DE7-5494-E896-7C19-696237D44FE4}"/>
                  </a:ext>
                </a:extLst>
              </p:cNvPr>
              <p:cNvSpPr/>
              <p:nvPr/>
            </p:nvSpPr>
            <p:spPr>
              <a:xfrm>
                <a:off x="5942139" y="3742181"/>
                <a:ext cx="28630" cy="19156"/>
              </a:xfrm>
              <a:custGeom>
                <a:avLst/>
                <a:gdLst>
                  <a:gd name="connsiteX0" fmla="*/ 0 w 28630"/>
                  <a:gd name="connsiteY0" fmla="*/ 0 h 19156"/>
                  <a:gd name="connsiteX1" fmla="*/ 0 w 28630"/>
                  <a:gd name="connsiteY1" fmla="*/ 19050 h 19156"/>
                  <a:gd name="connsiteX2" fmla="*/ 28519 w 28630"/>
                  <a:gd name="connsiteY2" fmla="*/ 19157 h 19156"/>
                  <a:gd name="connsiteX3" fmla="*/ 28630 w 28630"/>
                  <a:gd name="connsiteY3" fmla="*/ 107 h 19156"/>
                  <a:gd name="connsiteX4" fmla="*/ 0 w 28630"/>
                  <a:gd name="connsiteY4" fmla="*/ 0 h 1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 h="19156">
                    <a:moveTo>
                      <a:pt x="0" y="0"/>
                    </a:moveTo>
                    <a:lnTo>
                      <a:pt x="0" y="19050"/>
                    </a:lnTo>
                    <a:cubicBezTo>
                      <a:pt x="8730" y="19050"/>
                      <a:pt x="18288" y="19099"/>
                      <a:pt x="28519" y="19157"/>
                    </a:cubicBezTo>
                    <a:lnTo>
                      <a:pt x="28630" y="107"/>
                    </a:lnTo>
                    <a:cubicBezTo>
                      <a:pt x="18357" y="44"/>
                      <a:pt x="8767" y="0"/>
                      <a:pt x="0" y="0"/>
                    </a:cubicBezTo>
                    <a:close/>
                  </a:path>
                </a:pathLst>
              </a:custGeom>
              <a:grpFill/>
              <a:ln w="9525" cap="flat">
                <a:noFill/>
                <a:prstDash val="solid"/>
                <a:miter/>
              </a:ln>
            </p:spPr>
            <p:txBody>
              <a:bodyPr rtlCol="0" anchor="ctr"/>
              <a:lstStyle/>
              <a:p>
                <a:endParaRPr lang="fr-FR"/>
              </a:p>
            </p:txBody>
          </p:sp>
          <p:sp>
            <p:nvSpPr>
              <p:cNvPr id="34" name="Forme libre : forme 33">
                <a:extLst>
                  <a:ext uri="{FF2B5EF4-FFF2-40B4-BE49-F238E27FC236}">
                    <a16:creationId xmlns:a16="http://schemas.microsoft.com/office/drawing/2014/main" id="{856C6C64-249E-458A-8127-2660320C3905}"/>
                  </a:ext>
                </a:extLst>
              </p:cNvPr>
              <p:cNvSpPr/>
              <p:nvPr/>
            </p:nvSpPr>
            <p:spPr>
              <a:xfrm>
                <a:off x="6072020" y="3471237"/>
                <a:ext cx="32369" cy="33256"/>
              </a:xfrm>
              <a:custGeom>
                <a:avLst/>
                <a:gdLst>
                  <a:gd name="connsiteX0" fmla="*/ 20435 w 32369"/>
                  <a:gd name="connsiteY0" fmla="*/ 33257 h 33256"/>
                  <a:gd name="connsiteX1" fmla="*/ 32370 w 32369"/>
                  <a:gd name="connsiteY1" fmla="*/ 18411 h 33256"/>
                  <a:gd name="connsiteX2" fmla="*/ 17240 w 32369"/>
                  <a:gd name="connsiteY2" fmla="*/ 0 h 33256"/>
                  <a:gd name="connsiteX3" fmla="*/ 0 w 32369"/>
                  <a:gd name="connsiteY3" fmla="*/ 8111 h 33256"/>
                  <a:gd name="connsiteX4" fmla="*/ 20435 w 32369"/>
                  <a:gd name="connsiteY4" fmla="*/ 33257 h 3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69" h="33256">
                    <a:moveTo>
                      <a:pt x="20435" y="33257"/>
                    </a:moveTo>
                    <a:lnTo>
                      <a:pt x="32370" y="18411"/>
                    </a:lnTo>
                    <a:cubicBezTo>
                      <a:pt x="25974" y="13524"/>
                      <a:pt x="20795" y="7222"/>
                      <a:pt x="17240" y="0"/>
                    </a:cubicBezTo>
                    <a:lnTo>
                      <a:pt x="0" y="8111"/>
                    </a:lnTo>
                    <a:cubicBezTo>
                      <a:pt x="4804" y="17942"/>
                      <a:pt x="11795" y="26543"/>
                      <a:pt x="20435" y="33257"/>
                    </a:cubicBezTo>
                    <a:close/>
                  </a:path>
                </a:pathLst>
              </a:custGeom>
              <a:grpFill/>
              <a:ln w="9525" cap="flat">
                <a:noFill/>
                <a:prstDash val="solid"/>
                <a:miter/>
              </a:ln>
            </p:spPr>
            <p:txBody>
              <a:bodyPr rtlCol="0" anchor="ctr"/>
              <a:lstStyle/>
              <a:p>
                <a:endParaRPr lang="fr-FR"/>
              </a:p>
            </p:txBody>
          </p:sp>
          <p:sp>
            <p:nvSpPr>
              <p:cNvPr id="35" name="Forme libre : forme 34">
                <a:extLst>
                  <a:ext uri="{FF2B5EF4-FFF2-40B4-BE49-F238E27FC236}">
                    <a16:creationId xmlns:a16="http://schemas.microsoft.com/office/drawing/2014/main" id="{1E9693DB-3EC1-9AD6-1E37-3957AF8A8D76}"/>
                  </a:ext>
                </a:extLst>
              </p:cNvPr>
              <p:cNvSpPr/>
              <p:nvPr/>
            </p:nvSpPr>
            <p:spPr>
              <a:xfrm>
                <a:off x="6207681" y="3344487"/>
                <a:ext cx="31602" cy="23859"/>
              </a:xfrm>
              <a:custGeom>
                <a:avLst/>
                <a:gdLst>
                  <a:gd name="connsiteX0" fmla="*/ 0 w 31602"/>
                  <a:gd name="connsiteY0" fmla="*/ 5208 h 23859"/>
                  <a:gd name="connsiteX1" fmla="*/ 3879 w 31602"/>
                  <a:gd name="connsiteY1" fmla="*/ 23859 h 23859"/>
                  <a:gd name="connsiteX2" fmla="*/ 31603 w 31602"/>
                  <a:gd name="connsiteY2" fmla="*/ 18818 h 23859"/>
                  <a:gd name="connsiteX3" fmla="*/ 28635 w 31602"/>
                  <a:gd name="connsiteY3" fmla="*/ 0 h 23859"/>
                  <a:gd name="connsiteX4" fmla="*/ 0 w 31602"/>
                  <a:gd name="connsiteY4" fmla="*/ 5208 h 23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2" h="23859">
                    <a:moveTo>
                      <a:pt x="0" y="5208"/>
                    </a:moveTo>
                    <a:lnTo>
                      <a:pt x="3879" y="23859"/>
                    </a:lnTo>
                    <a:cubicBezTo>
                      <a:pt x="12753" y="22015"/>
                      <a:pt x="22083" y="20320"/>
                      <a:pt x="31603" y="18818"/>
                    </a:cubicBezTo>
                    <a:lnTo>
                      <a:pt x="28635" y="0"/>
                    </a:lnTo>
                    <a:cubicBezTo>
                      <a:pt x="18811" y="1550"/>
                      <a:pt x="9176" y="3302"/>
                      <a:pt x="0" y="5208"/>
                    </a:cubicBezTo>
                    <a:close/>
                  </a:path>
                </a:pathLst>
              </a:custGeom>
              <a:grpFill/>
              <a:ln w="9525" cap="flat">
                <a:noFill/>
                <a:prstDash val="solid"/>
                <a:miter/>
              </a:ln>
            </p:spPr>
            <p:txBody>
              <a:bodyPr rtlCol="0" anchor="ctr"/>
              <a:lstStyle/>
              <a:p>
                <a:endParaRPr lang="fr-FR"/>
              </a:p>
            </p:txBody>
          </p:sp>
          <p:sp>
            <p:nvSpPr>
              <p:cNvPr id="36" name="Forme libre : forme 35">
                <a:extLst>
                  <a:ext uri="{FF2B5EF4-FFF2-40B4-BE49-F238E27FC236}">
                    <a16:creationId xmlns:a16="http://schemas.microsoft.com/office/drawing/2014/main" id="{0728C03A-1E26-AFEB-67C3-8A8070C95D2B}"/>
                  </a:ext>
                </a:extLst>
              </p:cNvPr>
              <p:cNvSpPr/>
              <p:nvPr/>
            </p:nvSpPr>
            <p:spPr>
              <a:xfrm>
                <a:off x="6265133" y="3337992"/>
                <a:ext cx="29938" cy="21519"/>
              </a:xfrm>
              <a:custGeom>
                <a:avLst/>
                <a:gdLst>
                  <a:gd name="connsiteX0" fmla="*/ 0 w 29938"/>
                  <a:gd name="connsiteY0" fmla="*/ 2591 h 21519"/>
                  <a:gd name="connsiteX1" fmla="*/ 2149 w 29938"/>
                  <a:gd name="connsiteY1" fmla="*/ 21520 h 21519"/>
                  <a:gd name="connsiteX2" fmla="*/ 29938 w 29938"/>
                  <a:gd name="connsiteY2" fmla="*/ 19022 h 21519"/>
                  <a:gd name="connsiteX3" fmla="*/ 28910 w 29938"/>
                  <a:gd name="connsiteY3" fmla="*/ 0 h 21519"/>
                  <a:gd name="connsiteX4" fmla="*/ 0 w 29938"/>
                  <a:gd name="connsiteY4" fmla="*/ 2591 h 2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8" h="21519">
                    <a:moveTo>
                      <a:pt x="0" y="2591"/>
                    </a:moveTo>
                    <a:lnTo>
                      <a:pt x="2149" y="21520"/>
                    </a:lnTo>
                    <a:cubicBezTo>
                      <a:pt x="18650" y="19642"/>
                      <a:pt x="29486" y="19043"/>
                      <a:pt x="29938" y="19022"/>
                    </a:cubicBezTo>
                    <a:lnTo>
                      <a:pt x="28910" y="0"/>
                    </a:lnTo>
                    <a:cubicBezTo>
                      <a:pt x="27715" y="65"/>
                      <a:pt x="16767" y="684"/>
                      <a:pt x="0" y="2591"/>
                    </a:cubicBezTo>
                    <a:close/>
                  </a:path>
                </a:pathLst>
              </a:custGeom>
              <a:grpFill/>
              <a:ln w="9525" cap="flat">
                <a:noFill/>
                <a:prstDash val="solid"/>
                <a:miter/>
              </a:ln>
            </p:spPr>
            <p:txBody>
              <a:bodyPr rtlCol="0" anchor="ctr"/>
              <a:lstStyle/>
              <a:p>
                <a:endParaRPr lang="fr-FR"/>
              </a:p>
            </p:txBody>
          </p:sp>
          <p:sp>
            <p:nvSpPr>
              <p:cNvPr id="37" name="Forme libre : forme 36">
                <a:extLst>
                  <a:ext uri="{FF2B5EF4-FFF2-40B4-BE49-F238E27FC236}">
                    <a16:creationId xmlns:a16="http://schemas.microsoft.com/office/drawing/2014/main" id="{3F177BDF-B0B8-8162-57F4-07E58F57F5AE}"/>
                  </a:ext>
                </a:extLst>
              </p:cNvPr>
              <p:cNvSpPr/>
              <p:nvPr/>
            </p:nvSpPr>
            <p:spPr>
              <a:xfrm>
                <a:off x="6357546" y="3633751"/>
                <a:ext cx="21287" cy="31411"/>
              </a:xfrm>
              <a:custGeom>
                <a:avLst/>
                <a:gdLst>
                  <a:gd name="connsiteX0" fmla="*/ 21286 w 21287"/>
                  <a:gd name="connsiteY0" fmla="*/ 24721 h 31411"/>
                  <a:gd name="connsiteX1" fmla="*/ 18548 w 21287"/>
                  <a:gd name="connsiteY1" fmla="*/ 0 h 31411"/>
                  <a:gd name="connsiteX2" fmla="*/ 0 w 21287"/>
                  <a:gd name="connsiteY2" fmla="*/ 4343 h 31411"/>
                  <a:gd name="connsiteX3" fmla="*/ 2236 w 21287"/>
                  <a:gd name="connsiteY3" fmla="*/ 24698 h 31411"/>
                  <a:gd name="connsiteX4" fmla="*/ 1986 w 21287"/>
                  <a:gd name="connsiteY4" fmla="*/ 29305 h 31411"/>
                  <a:gd name="connsiteX5" fmla="*/ 20915 w 21287"/>
                  <a:gd name="connsiteY5" fmla="*/ 31412 h 31411"/>
                  <a:gd name="connsiteX6" fmla="*/ 21286 w 21287"/>
                  <a:gd name="connsiteY6" fmla="*/ 24721 h 3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87" h="31411">
                    <a:moveTo>
                      <a:pt x="21286" y="24721"/>
                    </a:moveTo>
                    <a:cubicBezTo>
                      <a:pt x="21324" y="16403"/>
                      <a:pt x="20405" y="8109"/>
                      <a:pt x="18548" y="0"/>
                    </a:cubicBezTo>
                    <a:lnTo>
                      <a:pt x="0" y="4343"/>
                    </a:lnTo>
                    <a:cubicBezTo>
                      <a:pt x="1521" y="11020"/>
                      <a:pt x="2272" y="17850"/>
                      <a:pt x="2236" y="24698"/>
                    </a:cubicBezTo>
                    <a:cubicBezTo>
                      <a:pt x="2236" y="26238"/>
                      <a:pt x="2153" y="27775"/>
                      <a:pt x="1986" y="29305"/>
                    </a:cubicBezTo>
                    <a:lnTo>
                      <a:pt x="20915" y="31412"/>
                    </a:lnTo>
                    <a:cubicBezTo>
                      <a:pt x="21161" y="29190"/>
                      <a:pt x="21285" y="26957"/>
                      <a:pt x="21286" y="24721"/>
                    </a:cubicBezTo>
                    <a:close/>
                  </a:path>
                </a:pathLst>
              </a:custGeom>
              <a:grpFill/>
              <a:ln w="9525" cap="flat">
                <a:noFill/>
                <a:prstDash val="solid"/>
                <a:miter/>
              </a:ln>
            </p:spPr>
            <p:txBody>
              <a:bodyPr rtlCol="0" anchor="ctr"/>
              <a:lstStyle/>
              <a:p>
                <a:endParaRPr lang="fr-FR"/>
              </a:p>
            </p:txBody>
          </p:sp>
          <p:sp>
            <p:nvSpPr>
              <p:cNvPr id="38" name="Forme libre : forme 37">
                <a:extLst>
                  <a:ext uri="{FF2B5EF4-FFF2-40B4-BE49-F238E27FC236}">
                    <a16:creationId xmlns:a16="http://schemas.microsoft.com/office/drawing/2014/main" id="{FE9F4E83-2B73-41DB-5C58-36AF3EB4ADAB}"/>
                  </a:ext>
                </a:extLst>
              </p:cNvPr>
              <p:cNvSpPr/>
              <p:nvPr/>
            </p:nvSpPr>
            <p:spPr>
              <a:xfrm>
                <a:off x="6281206" y="3711858"/>
                <a:ext cx="33128" cy="26879"/>
              </a:xfrm>
              <a:custGeom>
                <a:avLst/>
                <a:gdLst>
                  <a:gd name="connsiteX0" fmla="*/ 0 w 33128"/>
                  <a:gd name="connsiteY0" fmla="*/ 8490 h 26879"/>
                  <a:gd name="connsiteX1" fmla="*/ 4977 w 33128"/>
                  <a:gd name="connsiteY1" fmla="*/ 26880 h 26879"/>
                  <a:gd name="connsiteX2" fmla="*/ 33129 w 33128"/>
                  <a:gd name="connsiteY2" fmla="*/ 17756 h 26879"/>
                  <a:gd name="connsiteX3" fmla="*/ 26227 w 33128"/>
                  <a:gd name="connsiteY3" fmla="*/ 0 h 26879"/>
                  <a:gd name="connsiteX4" fmla="*/ 0 w 33128"/>
                  <a:gd name="connsiteY4" fmla="*/ 8490 h 2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8" h="26879">
                    <a:moveTo>
                      <a:pt x="0" y="8490"/>
                    </a:moveTo>
                    <a:lnTo>
                      <a:pt x="4977" y="26880"/>
                    </a:lnTo>
                    <a:cubicBezTo>
                      <a:pt x="14515" y="24335"/>
                      <a:pt x="23912" y="21290"/>
                      <a:pt x="33129" y="17756"/>
                    </a:cubicBezTo>
                    <a:lnTo>
                      <a:pt x="26227" y="0"/>
                    </a:lnTo>
                    <a:cubicBezTo>
                      <a:pt x="17640" y="3290"/>
                      <a:pt x="8886" y="6124"/>
                      <a:pt x="0" y="8490"/>
                    </a:cubicBezTo>
                    <a:close/>
                  </a:path>
                </a:pathLst>
              </a:custGeom>
              <a:grpFill/>
              <a:ln w="9525" cap="flat">
                <a:noFill/>
                <a:prstDash val="solid"/>
                <a:miter/>
              </a:ln>
            </p:spPr>
            <p:txBody>
              <a:bodyPr rtlCol="0" anchor="ctr"/>
              <a:lstStyle/>
              <a:p>
                <a:endParaRPr lang="fr-FR"/>
              </a:p>
            </p:txBody>
          </p:sp>
          <p:sp>
            <p:nvSpPr>
              <p:cNvPr id="39" name="Forme libre : forme 38">
                <a:extLst>
                  <a:ext uri="{FF2B5EF4-FFF2-40B4-BE49-F238E27FC236}">
                    <a16:creationId xmlns:a16="http://schemas.microsoft.com/office/drawing/2014/main" id="{61072C4B-B5B5-F279-A131-324186E10B35}"/>
                  </a:ext>
                </a:extLst>
              </p:cNvPr>
              <p:cNvSpPr/>
              <p:nvPr/>
            </p:nvSpPr>
            <p:spPr>
              <a:xfrm>
                <a:off x="6331562" y="3683949"/>
                <a:ext cx="34027" cy="32437"/>
              </a:xfrm>
              <a:custGeom>
                <a:avLst/>
                <a:gdLst>
                  <a:gd name="connsiteX0" fmla="*/ 0 w 34027"/>
                  <a:gd name="connsiteY0" fmla="*/ 16215 h 32437"/>
                  <a:gd name="connsiteX1" fmla="*/ 9992 w 34027"/>
                  <a:gd name="connsiteY1" fmla="*/ 32437 h 32437"/>
                  <a:gd name="connsiteX2" fmla="*/ 34027 w 34027"/>
                  <a:gd name="connsiteY2" fmla="*/ 11856 h 32437"/>
                  <a:gd name="connsiteX3" fmla="*/ 19117 w 34027"/>
                  <a:gd name="connsiteY3" fmla="*/ 0 h 32437"/>
                  <a:gd name="connsiteX4" fmla="*/ 0 w 34027"/>
                  <a:gd name="connsiteY4" fmla="*/ 16215 h 3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7" h="32437">
                    <a:moveTo>
                      <a:pt x="0" y="16215"/>
                    </a:moveTo>
                    <a:lnTo>
                      <a:pt x="9992" y="32437"/>
                    </a:lnTo>
                    <a:cubicBezTo>
                      <a:pt x="19132" y="27017"/>
                      <a:pt x="27264" y="20053"/>
                      <a:pt x="34027" y="11856"/>
                    </a:cubicBezTo>
                    <a:lnTo>
                      <a:pt x="19117" y="0"/>
                    </a:lnTo>
                    <a:cubicBezTo>
                      <a:pt x="13725" y="6465"/>
                      <a:pt x="7258" y="11950"/>
                      <a:pt x="0" y="16215"/>
                    </a:cubicBezTo>
                    <a:close/>
                  </a:path>
                </a:pathLst>
              </a:custGeom>
              <a:grpFill/>
              <a:ln w="9525" cap="flat">
                <a:noFill/>
                <a:prstDash val="solid"/>
                <a:miter/>
              </a:ln>
            </p:spPr>
            <p:txBody>
              <a:bodyPr rtlCol="0" anchor="ctr"/>
              <a:lstStyle/>
              <a:p>
                <a:endParaRPr lang="fr-FR"/>
              </a:p>
            </p:txBody>
          </p:sp>
          <p:sp>
            <p:nvSpPr>
              <p:cNvPr id="40" name="Forme libre : forme 39">
                <a:extLst>
                  <a:ext uri="{FF2B5EF4-FFF2-40B4-BE49-F238E27FC236}">
                    <a16:creationId xmlns:a16="http://schemas.microsoft.com/office/drawing/2014/main" id="{3ED01CEB-98E0-91C0-A566-F5F1B05C7D8F}"/>
                  </a:ext>
                </a:extLst>
              </p:cNvPr>
              <p:cNvSpPr/>
              <p:nvPr/>
            </p:nvSpPr>
            <p:spPr>
              <a:xfrm>
                <a:off x="6283634" y="3552464"/>
                <a:ext cx="33958" cy="29047"/>
              </a:xfrm>
              <a:custGeom>
                <a:avLst/>
                <a:gdLst>
                  <a:gd name="connsiteX0" fmla="*/ 6837 w 33958"/>
                  <a:gd name="connsiteY0" fmla="*/ 0 h 29047"/>
                  <a:gd name="connsiteX1" fmla="*/ 0 w 33958"/>
                  <a:gd name="connsiteY1" fmla="*/ 17780 h 29047"/>
                  <a:gd name="connsiteX2" fmla="*/ 24963 w 33958"/>
                  <a:gd name="connsiteY2" fmla="*/ 29047 h 29047"/>
                  <a:gd name="connsiteX3" fmla="*/ 33958 w 33958"/>
                  <a:gd name="connsiteY3" fmla="*/ 12253 h 29047"/>
                  <a:gd name="connsiteX4" fmla="*/ 6837 w 33958"/>
                  <a:gd name="connsiteY4" fmla="*/ 0 h 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8" h="29047">
                    <a:moveTo>
                      <a:pt x="6837" y="0"/>
                    </a:moveTo>
                    <a:lnTo>
                      <a:pt x="0" y="17780"/>
                    </a:lnTo>
                    <a:cubicBezTo>
                      <a:pt x="8548" y="21012"/>
                      <a:pt x="16885" y="24775"/>
                      <a:pt x="24963" y="29047"/>
                    </a:cubicBezTo>
                    <a:lnTo>
                      <a:pt x="33958" y="12253"/>
                    </a:lnTo>
                    <a:cubicBezTo>
                      <a:pt x="25181" y="7609"/>
                      <a:pt x="16124" y="3517"/>
                      <a:pt x="6837" y="0"/>
                    </a:cubicBezTo>
                    <a:close/>
                  </a:path>
                </a:pathLst>
              </a:custGeom>
              <a:grpFill/>
              <a:ln w="9525" cap="flat">
                <a:noFill/>
                <a:prstDash val="solid"/>
                <a:miter/>
              </a:ln>
            </p:spPr>
            <p:txBody>
              <a:bodyPr rtlCol="0" anchor="ctr"/>
              <a:lstStyle/>
              <a:p>
                <a:endParaRPr lang="fr-FR"/>
              </a:p>
            </p:txBody>
          </p:sp>
          <p:sp>
            <p:nvSpPr>
              <p:cNvPr id="41" name="Forme libre : forme 40">
                <a:extLst>
                  <a:ext uri="{FF2B5EF4-FFF2-40B4-BE49-F238E27FC236}">
                    <a16:creationId xmlns:a16="http://schemas.microsoft.com/office/drawing/2014/main" id="{8FC20257-409A-E792-38C9-E84E515F846C}"/>
                  </a:ext>
                </a:extLst>
              </p:cNvPr>
              <p:cNvSpPr/>
              <p:nvPr/>
            </p:nvSpPr>
            <p:spPr>
              <a:xfrm>
                <a:off x="6330756" y="3581535"/>
                <a:ext cx="33061" cy="33558"/>
              </a:xfrm>
              <a:custGeom>
                <a:avLst/>
                <a:gdLst>
                  <a:gd name="connsiteX0" fmla="*/ 12192 w 33061"/>
                  <a:gd name="connsiteY0" fmla="*/ 0 h 33558"/>
                  <a:gd name="connsiteX1" fmla="*/ 0 w 33061"/>
                  <a:gd name="connsiteY1" fmla="*/ 14637 h 33558"/>
                  <a:gd name="connsiteX2" fmla="*/ 17059 w 33061"/>
                  <a:gd name="connsiteY2" fmla="*/ 33558 h 33558"/>
                  <a:gd name="connsiteX3" fmla="*/ 33061 w 33061"/>
                  <a:gd name="connsiteY3" fmla="*/ 23220 h 33558"/>
                  <a:gd name="connsiteX4" fmla="*/ 12192 w 33061"/>
                  <a:gd name="connsiteY4" fmla="*/ 0 h 3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61" h="33558">
                    <a:moveTo>
                      <a:pt x="12192" y="0"/>
                    </a:moveTo>
                    <a:lnTo>
                      <a:pt x="0" y="14637"/>
                    </a:lnTo>
                    <a:cubicBezTo>
                      <a:pt x="6607" y="20049"/>
                      <a:pt x="12359" y="26428"/>
                      <a:pt x="17059" y="33558"/>
                    </a:cubicBezTo>
                    <a:lnTo>
                      <a:pt x="33061" y="23220"/>
                    </a:lnTo>
                    <a:cubicBezTo>
                      <a:pt x="27317" y="14471"/>
                      <a:pt x="20281" y="6643"/>
                      <a:pt x="12192" y="0"/>
                    </a:cubicBezTo>
                    <a:close/>
                  </a:path>
                </a:pathLst>
              </a:custGeom>
              <a:grpFill/>
              <a:ln w="9525" cap="flat">
                <a:noFill/>
                <a:prstDash val="solid"/>
                <a:miter/>
              </a:ln>
            </p:spPr>
            <p:txBody>
              <a:bodyPr rtlCol="0" anchor="ctr"/>
              <a:lstStyle/>
              <a:p>
                <a:endParaRPr lang="fr-FR"/>
              </a:p>
            </p:txBody>
          </p:sp>
          <p:sp>
            <p:nvSpPr>
              <p:cNvPr id="42" name="Forme libre : forme 41">
                <a:extLst>
                  <a:ext uri="{FF2B5EF4-FFF2-40B4-BE49-F238E27FC236}">
                    <a16:creationId xmlns:a16="http://schemas.microsoft.com/office/drawing/2014/main" id="{40313302-2CA0-6AC7-7535-25E313519322}"/>
                  </a:ext>
                </a:extLst>
              </p:cNvPr>
              <p:cNvSpPr/>
              <p:nvPr/>
            </p:nvSpPr>
            <p:spPr>
              <a:xfrm>
                <a:off x="6226266" y="3726640"/>
                <a:ext cx="31416" cy="23577"/>
              </a:xfrm>
              <a:custGeom>
                <a:avLst/>
                <a:gdLst>
                  <a:gd name="connsiteX0" fmla="*/ 0 w 31416"/>
                  <a:gd name="connsiteY0" fmla="*/ 4727 h 23577"/>
                  <a:gd name="connsiteX1" fmla="*/ 2762 w 31416"/>
                  <a:gd name="connsiteY1" fmla="*/ 23577 h 23577"/>
                  <a:gd name="connsiteX2" fmla="*/ 31416 w 31416"/>
                  <a:gd name="connsiteY2" fmla="*/ 18692 h 23577"/>
                  <a:gd name="connsiteX3" fmla="*/ 27733 w 31416"/>
                  <a:gd name="connsiteY3" fmla="*/ 0 h 23577"/>
                  <a:gd name="connsiteX4" fmla="*/ 0 w 31416"/>
                  <a:gd name="connsiteY4" fmla="*/ 4727 h 2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6" h="23577">
                    <a:moveTo>
                      <a:pt x="0" y="4727"/>
                    </a:moveTo>
                    <a:lnTo>
                      <a:pt x="2762" y="23577"/>
                    </a:lnTo>
                    <a:cubicBezTo>
                      <a:pt x="12785" y="22108"/>
                      <a:pt x="22427" y="20464"/>
                      <a:pt x="31416" y="18692"/>
                    </a:cubicBezTo>
                    <a:lnTo>
                      <a:pt x="27733" y="0"/>
                    </a:lnTo>
                    <a:cubicBezTo>
                      <a:pt x="19045" y="1714"/>
                      <a:pt x="9716" y="3304"/>
                      <a:pt x="0" y="4727"/>
                    </a:cubicBezTo>
                    <a:close/>
                  </a:path>
                </a:pathLst>
              </a:custGeom>
              <a:grpFill/>
              <a:ln w="9525" cap="flat">
                <a:noFill/>
                <a:prstDash val="solid"/>
                <a:miter/>
              </a:ln>
            </p:spPr>
            <p:txBody>
              <a:bodyPr rtlCol="0" anchor="ctr"/>
              <a:lstStyle/>
              <a:p>
                <a:endParaRPr lang="fr-FR"/>
              </a:p>
            </p:txBody>
          </p:sp>
          <p:sp>
            <p:nvSpPr>
              <p:cNvPr id="43" name="Forme libre : forme 42">
                <a:extLst>
                  <a:ext uri="{FF2B5EF4-FFF2-40B4-BE49-F238E27FC236}">
                    <a16:creationId xmlns:a16="http://schemas.microsoft.com/office/drawing/2014/main" id="{B4C29D22-A53B-82D1-8798-C740BA3F35C1}"/>
                  </a:ext>
                </a:extLst>
              </p:cNvPr>
              <p:cNvSpPr/>
              <p:nvPr/>
            </p:nvSpPr>
            <p:spPr>
              <a:xfrm>
                <a:off x="6118799" y="3503125"/>
                <a:ext cx="33657" cy="28028"/>
              </a:xfrm>
              <a:custGeom>
                <a:avLst/>
                <a:gdLst>
                  <a:gd name="connsiteX0" fmla="*/ 0 w 33657"/>
                  <a:gd name="connsiteY0" fmla="*/ 17265 h 28028"/>
                  <a:gd name="connsiteX1" fmla="*/ 27686 w 33657"/>
                  <a:gd name="connsiteY1" fmla="*/ 28028 h 28028"/>
                  <a:gd name="connsiteX2" fmla="*/ 33658 w 33657"/>
                  <a:gd name="connsiteY2" fmla="*/ 9941 h 28028"/>
                  <a:gd name="connsiteX3" fmla="*/ 8035 w 33657"/>
                  <a:gd name="connsiteY3" fmla="*/ 0 h 28028"/>
                </a:gdLst>
                <a:ahLst/>
                <a:cxnLst>
                  <a:cxn ang="0">
                    <a:pos x="connsiteX0" y="connsiteY0"/>
                  </a:cxn>
                  <a:cxn ang="0">
                    <a:pos x="connsiteX1" y="connsiteY1"/>
                  </a:cxn>
                  <a:cxn ang="0">
                    <a:pos x="connsiteX2" y="connsiteY2"/>
                  </a:cxn>
                  <a:cxn ang="0">
                    <a:pos x="connsiteX3" y="connsiteY3"/>
                  </a:cxn>
                </a:cxnLst>
                <a:rect l="l" t="t" r="r" b="b"/>
                <a:pathLst>
                  <a:path w="33657" h="28028">
                    <a:moveTo>
                      <a:pt x="0" y="17265"/>
                    </a:moveTo>
                    <a:cubicBezTo>
                      <a:pt x="9011" y="21390"/>
                      <a:pt x="18256" y="24984"/>
                      <a:pt x="27686" y="28028"/>
                    </a:cubicBezTo>
                    <a:lnTo>
                      <a:pt x="33658" y="9941"/>
                    </a:lnTo>
                    <a:cubicBezTo>
                      <a:pt x="24931" y="7128"/>
                      <a:pt x="16376" y="3808"/>
                      <a:pt x="8035" y="0"/>
                    </a:cubicBezTo>
                    <a:close/>
                  </a:path>
                </a:pathLst>
              </a:custGeom>
              <a:grpFill/>
              <a:ln w="9525"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5ACC3FE4-5CBE-2E38-2C51-1950C457DBD1}"/>
                  </a:ext>
                </a:extLst>
              </p:cNvPr>
              <p:cNvSpPr/>
              <p:nvPr/>
            </p:nvSpPr>
            <p:spPr>
              <a:xfrm>
                <a:off x="6113310" y="3739514"/>
                <a:ext cx="29491" cy="20393"/>
              </a:xfrm>
              <a:custGeom>
                <a:avLst/>
                <a:gdLst>
                  <a:gd name="connsiteX0" fmla="*/ 29491 w 29491"/>
                  <a:gd name="connsiteY0" fmla="*/ 19021 h 20393"/>
                  <a:gd name="connsiteX1" fmla="*/ 28393 w 29491"/>
                  <a:gd name="connsiteY1" fmla="*/ 0 h 20393"/>
                  <a:gd name="connsiteX2" fmla="*/ 0 w 29491"/>
                  <a:gd name="connsiteY2" fmla="*/ 1358 h 20393"/>
                  <a:gd name="connsiteX3" fmla="*/ 744 w 29491"/>
                  <a:gd name="connsiteY3" fmla="*/ 20394 h 20393"/>
                  <a:gd name="connsiteX4" fmla="*/ 29491 w 29491"/>
                  <a:gd name="connsiteY4" fmla="*/ 19021 h 2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1" h="20393">
                    <a:moveTo>
                      <a:pt x="29491" y="19021"/>
                    </a:moveTo>
                    <a:lnTo>
                      <a:pt x="28393" y="0"/>
                    </a:lnTo>
                    <a:cubicBezTo>
                      <a:pt x="18943" y="544"/>
                      <a:pt x="9459" y="991"/>
                      <a:pt x="0" y="1358"/>
                    </a:cubicBezTo>
                    <a:lnTo>
                      <a:pt x="744" y="20394"/>
                    </a:lnTo>
                    <a:cubicBezTo>
                      <a:pt x="10312" y="20026"/>
                      <a:pt x="19920" y="19575"/>
                      <a:pt x="29491" y="19021"/>
                    </a:cubicBezTo>
                    <a:close/>
                  </a:path>
                </a:pathLst>
              </a:custGeom>
              <a:grpFill/>
              <a:ln w="9525"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AF11C85C-E8DE-0A78-2432-4F76F5871768}"/>
                  </a:ext>
                </a:extLst>
              </p:cNvPr>
              <p:cNvSpPr/>
              <p:nvPr/>
            </p:nvSpPr>
            <p:spPr>
              <a:xfrm>
                <a:off x="6151225" y="3356457"/>
                <a:ext cx="33044" cy="26699"/>
              </a:xfrm>
              <a:custGeom>
                <a:avLst/>
                <a:gdLst>
                  <a:gd name="connsiteX0" fmla="*/ 0 w 33044"/>
                  <a:gd name="connsiteY0" fmla="*/ 8774 h 26699"/>
                  <a:gd name="connsiteX1" fmla="*/ 6455 w 33044"/>
                  <a:gd name="connsiteY1" fmla="*/ 26700 h 26699"/>
                  <a:gd name="connsiteX2" fmla="*/ 33044 w 33044"/>
                  <a:gd name="connsiteY2" fmla="*/ 18383 h 26699"/>
                  <a:gd name="connsiteX3" fmla="*/ 28049 w 33044"/>
                  <a:gd name="connsiteY3" fmla="*/ 0 h 26699"/>
                  <a:gd name="connsiteX4" fmla="*/ 0 w 33044"/>
                  <a:gd name="connsiteY4" fmla="*/ 8774 h 2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4" h="26699">
                    <a:moveTo>
                      <a:pt x="0" y="8774"/>
                    </a:moveTo>
                    <a:lnTo>
                      <a:pt x="6455" y="26700"/>
                    </a:lnTo>
                    <a:cubicBezTo>
                      <a:pt x="14647" y="23747"/>
                      <a:pt x="23593" y="20948"/>
                      <a:pt x="33044" y="18383"/>
                    </a:cubicBezTo>
                    <a:lnTo>
                      <a:pt x="28049" y="0"/>
                    </a:lnTo>
                    <a:cubicBezTo>
                      <a:pt x="18110" y="2698"/>
                      <a:pt x="8673" y="5652"/>
                      <a:pt x="0" y="8774"/>
                    </a:cubicBezTo>
                    <a:close/>
                  </a:path>
                </a:pathLst>
              </a:custGeom>
              <a:grpFill/>
              <a:ln w="9525"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0EAE1E91-2FB1-197F-798E-0B1AFAA39311}"/>
                  </a:ext>
                </a:extLst>
              </p:cNvPr>
              <p:cNvSpPr/>
              <p:nvPr/>
            </p:nvSpPr>
            <p:spPr>
              <a:xfrm>
                <a:off x="6170033" y="3734928"/>
                <a:ext cx="30272" cy="21644"/>
              </a:xfrm>
              <a:custGeom>
                <a:avLst/>
                <a:gdLst>
                  <a:gd name="connsiteX0" fmla="*/ 1525 w 30272"/>
                  <a:gd name="connsiteY0" fmla="*/ 21645 h 21644"/>
                  <a:gd name="connsiteX1" fmla="*/ 30272 w 30272"/>
                  <a:gd name="connsiteY1" fmla="*/ 18939 h 21644"/>
                  <a:gd name="connsiteX2" fmla="*/ 28207 w 30272"/>
                  <a:gd name="connsiteY2" fmla="*/ 0 h 21644"/>
                  <a:gd name="connsiteX3" fmla="*/ 0 w 30272"/>
                  <a:gd name="connsiteY3" fmla="*/ 2656 h 21644"/>
                </a:gdLst>
                <a:ahLst/>
                <a:cxnLst>
                  <a:cxn ang="0">
                    <a:pos x="connsiteX0" y="connsiteY0"/>
                  </a:cxn>
                  <a:cxn ang="0">
                    <a:pos x="connsiteX1" y="connsiteY1"/>
                  </a:cxn>
                  <a:cxn ang="0">
                    <a:pos x="connsiteX2" y="connsiteY2"/>
                  </a:cxn>
                  <a:cxn ang="0">
                    <a:pos x="connsiteX3" y="connsiteY3"/>
                  </a:cxn>
                </a:cxnLst>
                <a:rect l="l" t="t" r="r" b="b"/>
                <a:pathLst>
                  <a:path w="30272" h="21644">
                    <a:moveTo>
                      <a:pt x="1525" y="21645"/>
                    </a:moveTo>
                    <a:cubicBezTo>
                      <a:pt x="11227" y="20866"/>
                      <a:pt x="20831" y="19968"/>
                      <a:pt x="30272" y="18939"/>
                    </a:cubicBezTo>
                    <a:lnTo>
                      <a:pt x="28207" y="0"/>
                    </a:lnTo>
                    <a:cubicBezTo>
                      <a:pt x="18942" y="1012"/>
                      <a:pt x="9515" y="1891"/>
                      <a:pt x="0" y="2656"/>
                    </a:cubicBezTo>
                    <a:close/>
                  </a:path>
                </a:pathLst>
              </a:custGeom>
              <a:grpFill/>
              <a:ln w="9525"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8E6B0F9F-26A9-4460-4CA1-100CC8C2BBC9}"/>
                  </a:ext>
                </a:extLst>
              </p:cNvPr>
              <p:cNvSpPr/>
              <p:nvPr/>
            </p:nvSpPr>
            <p:spPr>
              <a:xfrm>
                <a:off x="6229977" y="3535224"/>
                <a:ext cx="32746" cy="26046"/>
              </a:xfrm>
              <a:custGeom>
                <a:avLst/>
                <a:gdLst>
                  <a:gd name="connsiteX0" fmla="*/ 4828 w 32746"/>
                  <a:gd name="connsiteY0" fmla="*/ 0 h 26046"/>
                  <a:gd name="connsiteX1" fmla="*/ 0 w 32746"/>
                  <a:gd name="connsiteY1" fmla="*/ 18426 h 26046"/>
                  <a:gd name="connsiteX2" fmla="*/ 27221 w 32746"/>
                  <a:gd name="connsiteY2" fmla="*/ 26046 h 26046"/>
                  <a:gd name="connsiteX3" fmla="*/ 32746 w 32746"/>
                  <a:gd name="connsiteY3" fmla="*/ 7814 h 26046"/>
                  <a:gd name="connsiteX4" fmla="*/ 4828 w 32746"/>
                  <a:gd name="connsiteY4" fmla="*/ 0 h 2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6" h="26046">
                    <a:moveTo>
                      <a:pt x="4828" y="0"/>
                    </a:moveTo>
                    <a:lnTo>
                      <a:pt x="0" y="18426"/>
                    </a:lnTo>
                    <a:cubicBezTo>
                      <a:pt x="9176" y="20831"/>
                      <a:pt x="18297" y="23338"/>
                      <a:pt x="27221" y="26046"/>
                    </a:cubicBezTo>
                    <a:lnTo>
                      <a:pt x="32746" y="7814"/>
                    </a:lnTo>
                    <a:cubicBezTo>
                      <a:pt x="23599" y="5037"/>
                      <a:pt x="14236" y="2465"/>
                      <a:pt x="4828" y="0"/>
                    </a:cubicBezTo>
                    <a:close/>
                  </a:path>
                </a:pathLst>
              </a:custGeom>
              <a:grpFill/>
              <a:ln w="9525"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F4F33479-1D84-FFC2-DC80-F9FA2FC4D105}"/>
                  </a:ext>
                </a:extLst>
              </p:cNvPr>
              <p:cNvSpPr/>
              <p:nvPr/>
            </p:nvSpPr>
            <p:spPr>
              <a:xfrm>
                <a:off x="5812910" y="3454849"/>
                <a:ext cx="104604" cy="104603"/>
              </a:xfrm>
              <a:custGeom>
                <a:avLst/>
                <a:gdLst>
                  <a:gd name="connsiteX0" fmla="*/ 1 w 104604"/>
                  <a:gd name="connsiteY0" fmla="*/ 52300 h 104603"/>
                  <a:gd name="connsiteX1" fmla="*/ 52301 w 104604"/>
                  <a:gd name="connsiteY1" fmla="*/ 104604 h 104603"/>
                  <a:gd name="connsiteX2" fmla="*/ 104604 w 104604"/>
                  <a:gd name="connsiteY2" fmla="*/ 52304 h 104603"/>
                  <a:gd name="connsiteX3" fmla="*/ 52304 w 104604"/>
                  <a:gd name="connsiteY3" fmla="*/ 0 h 104603"/>
                  <a:gd name="connsiteX4" fmla="*/ 52299 w 104604"/>
                  <a:gd name="connsiteY4" fmla="*/ 0 h 104603"/>
                  <a:gd name="connsiteX5" fmla="*/ 1 w 104604"/>
                  <a:gd name="connsiteY5" fmla="*/ 51869 h 104603"/>
                  <a:gd name="connsiteX6" fmla="*/ 1 w 104604"/>
                  <a:gd name="connsiteY6" fmla="*/ 52300 h 104603"/>
                  <a:gd name="connsiteX7" fmla="*/ 85553 w 104604"/>
                  <a:gd name="connsiteY7" fmla="*/ 52300 h 104603"/>
                  <a:gd name="connsiteX8" fmla="*/ 52303 w 104604"/>
                  <a:gd name="connsiteY8" fmla="*/ 85554 h 104603"/>
                  <a:gd name="connsiteX9" fmla="*/ 19050 w 104604"/>
                  <a:gd name="connsiteY9" fmla="*/ 52304 h 104603"/>
                  <a:gd name="connsiteX10" fmla="*/ 52300 w 104604"/>
                  <a:gd name="connsiteY10" fmla="*/ 19050 h 104603"/>
                  <a:gd name="connsiteX11" fmla="*/ 52302 w 104604"/>
                  <a:gd name="connsiteY11" fmla="*/ 19050 h 104603"/>
                  <a:gd name="connsiteX12" fmla="*/ 85553 w 104604"/>
                  <a:gd name="connsiteY12" fmla="*/ 51592 h 104603"/>
                  <a:gd name="connsiteX13" fmla="*/ 85553 w 104604"/>
                  <a:gd name="connsiteY13" fmla="*/ 52300 h 10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04" h="104603">
                    <a:moveTo>
                      <a:pt x="1" y="52300"/>
                    </a:moveTo>
                    <a:cubicBezTo>
                      <a:pt x="0" y="81186"/>
                      <a:pt x="23415" y="104603"/>
                      <a:pt x="52301" y="104604"/>
                    </a:cubicBezTo>
                    <a:cubicBezTo>
                      <a:pt x="81186" y="104605"/>
                      <a:pt x="104603" y="81190"/>
                      <a:pt x="104604" y="52304"/>
                    </a:cubicBezTo>
                    <a:cubicBezTo>
                      <a:pt x="104605" y="23419"/>
                      <a:pt x="81190" y="1"/>
                      <a:pt x="52304" y="0"/>
                    </a:cubicBezTo>
                    <a:cubicBezTo>
                      <a:pt x="52302" y="0"/>
                      <a:pt x="52301" y="0"/>
                      <a:pt x="52299" y="0"/>
                    </a:cubicBezTo>
                    <a:cubicBezTo>
                      <a:pt x="23534" y="-118"/>
                      <a:pt x="120" y="23104"/>
                      <a:pt x="1" y="51869"/>
                    </a:cubicBezTo>
                    <a:cubicBezTo>
                      <a:pt x="0" y="52013"/>
                      <a:pt x="0" y="52156"/>
                      <a:pt x="1" y="52300"/>
                    </a:cubicBezTo>
                    <a:close/>
                    <a:moveTo>
                      <a:pt x="85553" y="52300"/>
                    </a:moveTo>
                    <a:cubicBezTo>
                      <a:pt x="85554" y="70665"/>
                      <a:pt x="70668" y="85553"/>
                      <a:pt x="52303" y="85554"/>
                    </a:cubicBezTo>
                    <a:cubicBezTo>
                      <a:pt x="33939" y="85555"/>
                      <a:pt x="19051" y="70668"/>
                      <a:pt x="19050" y="52304"/>
                    </a:cubicBezTo>
                    <a:cubicBezTo>
                      <a:pt x="19049" y="33940"/>
                      <a:pt x="33935" y="19051"/>
                      <a:pt x="52300" y="19050"/>
                    </a:cubicBezTo>
                    <a:cubicBezTo>
                      <a:pt x="52301" y="19050"/>
                      <a:pt x="52301" y="19050"/>
                      <a:pt x="52302" y="19050"/>
                    </a:cubicBezTo>
                    <a:cubicBezTo>
                      <a:pt x="70470" y="18854"/>
                      <a:pt x="85357" y="33424"/>
                      <a:pt x="85553" y="51592"/>
                    </a:cubicBezTo>
                    <a:cubicBezTo>
                      <a:pt x="85556" y="51828"/>
                      <a:pt x="85556" y="52064"/>
                      <a:pt x="85553" y="52300"/>
                    </a:cubicBezTo>
                    <a:close/>
                  </a:path>
                </a:pathLst>
              </a:custGeom>
              <a:grpFill/>
              <a:ln w="9525" cap="flat">
                <a:noFill/>
                <a:prstDash val="solid"/>
                <a:miter/>
              </a:ln>
            </p:spPr>
            <p:txBody>
              <a:bodyPr rtlCol="0" anchor="ctr"/>
              <a:lstStyle/>
              <a:p>
                <a:endParaRPr lang="fr-FR"/>
              </a:p>
            </p:txBody>
          </p:sp>
        </p:grpSp>
        <p:grpSp>
          <p:nvGrpSpPr>
            <p:cNvPr id="24" name="Groupe 23">
              <a:extLst>
                <a:ext uri="{FF2B5EF4-FFF2-40B4-BE49-F238E27FC236}">
                  <a16:creationId xmlns:a16="http://schemas.microsoft.com/office/drawing/2014/main" id="{F003F62A-DFE1-E1D4-3FA6-C5A3A9E2055B}"/>
                </a:ext>
              </a:extLst>
            </p:cNvPr>
            <p:cNvGrpSpPr/>
            <p:nvPr/>
          </p:nvGrpSpPr>
          <p:grpSpPr>
            <a:xfrm rot="20265906" flipH="1">
              <a:off x="6286904" y="3084079"/>
              <a:ext cx="220860" cy="236489"/>
              <a:chOff x="6220830" y="2962227"/>
              <a:chExt cx="220860" cy="236489"/>
            </a:xfrm>
            <a:grpFill/>
          </p:grpSpPr>
          <p:sp>
            <p:nvSpPr>
              <p:cNvPr id="25" name="Forme libre : forme 24">
                <a:extLst>
                  <a:ext uri="{FF2B5EF4-FFF2-40B4-BE49-F238E27FC236}">
                    <a16:creationId xmlns:a16="http://schemas.microsoft.com/office/drawing/2014/main" id="{89E51D40-4C6F-1DBC-F0AC-C068EA057DC5}"/>
                  </a:ext>
                </a:extLst>
              </p:cNvPr>
              <p:cNvSpPr/>
              <p:nvPr/>
            </p:nvSpPr>
            <p:spPr>
              <a:xfrm>
                <a:off x="6220830" y="2962227"/>
                <a:ext cx="196639" cy="198348"/>
              </a:xfrm>
              <a:custGeom>
                <a:avLst/>
                <a:gdLst>
                  <a:gd name="connsiteX0" fmla="*/ 389668 w 389667"/>
                  <a:gd name="connsiteY0" fmla="*/ 259802 h 354308"/>
                  <a:gd name="connsiteX1" fmla="*/ 284512 w 389667"/>
                  <a:gd name="connsiteY1" fmla="*/ 3170 h 354308"/>
                  <a:gd name="connsiteX2" fmla="*/ 260423 w 389667"/>
                  <a:gd name="connsiteY2" fmla="*/ 36 h 354308"/>
                  <a:gd name="connsiteX3" fmla="*/ 199606 w 389667"/>
                  <a:gd name="connsiteY3" fmla="*/ 13266 h 354308"/>
                  <a:gd name="connsiteX4" fmla="*/ 0 w 389667"/>
                  <a:gd name="connsiteY4" fmla="*/ 96581 h 354308"/>
                  <a:gd name="connsiteX5" fmla="*/ 105223 w 389667"/>
                  <a:gd name="connsiteY5" fmla="*/ 353356 h 354308"/>
                  <a:gd name="connsiteX6" fmla="*/ 123053 w 389667"/>
                  <a:gd name="connsiteY6" fmla="*/ 354309 h 354308"/>
                  <a:gd name="connsiteX7" fmla="*/ 304829 w 389667"/>
                  <a:gd name="connsiteY7" fmla="*/ 270013 h 354308"/>
                  <a:gd name="connsiteX8" fmla="*/ 365893 w 389667"/>
                  <a:gd name="connsiteY8" fmla="*/ 256678 h 354308"/>
                  <a:gd name="connsiteX9" fmla="*/ 389668 w 389667"/>
                  <a:gd name="connsiteY9" fmla="*/ 259802 h 354308"/>
                  <a:gd name="connsiteX10" fmla="*/ 99679 w 389667"/>
                  <a:gd name="connsiteY10" fmla="*/ 264479 h 354308"/>
                  <a:gd name="connsiteX11" fmla="*/ 72171 w 389667"/>
                  <a:gd name="connsiteY11" fmla="*/ 197356 h 354308"/>
                  <a:gd name="connsiteX12" fmla="*/ 122492 w 389667"/>
                  <a:gd name="connsiteY12" fmla="*/ 180697 h 354308"/>
                  <a:gd name="connsiteX13" fmla="*/ 149447 w 389667"/>
                  <a:gd name="connsiteY13" fmla="*/ 247086 h 354308"/>
                  <a:gd name="connsiteX14" fmla="*/ 140579 w 389667"/>
                  <a:gd name="connsiteY14" fmla="*/ 251067 h 354308"/>
                  <a:gd name="connsiteX15" fmla="*/ 99679 w 389667"/>
                  <a:gd name="connsiteY15" fmla="*/ 264479 h 354308"/>
                  <a:gd name="connsiteX16" fmla="*/ 293989 w 389667"/>
                  <a:gd name="connsiteY16" fmla="*/ 243600 h 354308"/>
                  <a:gd name="connsiteX17" fmla="*/ 291856 w 389667"/>
                  <a:gd name="connsiteY17" fmla="*/ 244552 h 354308"/>
                  <a:gd name="connsiteX18" fmla="*/ 265776 w 389667"/>
                  <a:gd name="connsiteY18" fmla="*/ 180925 h 354308"/>
                  <a:gd name="connsiteX19" fmla="*/ 215370 w 389667"/>
                  <a:gd name="connsiteY19" fmla="*/ 209967 h 354308"/>
                  <a:gd name="connsiteX20" fmla="*/ 208074 w 389667"/>
                  <a:gd name="connsiteY20" fmla="*/ 214625 h 354308"/>
                  <a:gd name="connsiteX21" fmla="*/ 234115 w 389667"/>
                  <a:gd name="connsiteY21" fmla="*/ 278166 h 354308"/>
                  <a:gd name="connsiteX22" fmla="*/ 228829 w 389667"/>
                  <a:gd name="connsiteY22" fmla="*/ 281766 h 354308"/>
                  <a:gd name="connsiteX23" fmla="*/ 176975 w 389667"/>
                  <a:gd name="connsiteY23" fmla="*/ 313256 h 354308"/>
                  <a:gd name="connsiteX24" fmla="*/ 149933 w 389667"/>
                  <a:gd name="connsiteY24" fmla="*/ 247315 h 354308"/>
                  <a:gd name="connsiteX25" fmla="*/ 208036 w 389667"/>
                  <a:gd name="connsiteY25" fmla="*/ 214672 h 354308"/>
                  <a:gd name="connsiteX26" fmla="*/ 180413 w 389667"/>
                  <a:gd name="connsiteY26" fmla="*/ 147359 h 354308"/>
                  <a:gd name="connsiteX27" fmla="*/ 178308 w 389667"/>
                  <a:gd name="connsiteY27" fmla="*/ 148712 h 354308"/>
                  <a:gd name="connsiteX28" fmla="*/ 122472 w 389667"/>
                  <a:gd name="connsiteY28" fmla="*/ 180487 h 354308"/>
                  <a:gd name="connsiteX29" fmla="*/ 92173 w 389667"/>
                  <a:gd name="connsiteY29" fmla="*/ 106545 h 354308"/>
                  <a:gd name="connsiteX30" fmla="*/ 150657 w 389667"/>
                  <a:gd name="connsiteY30" fmla="*/ 74750 h 354308"/>
                  <a:gd name="connsiteX31" fmla="*/ 180413 w 389667"/>
                  <a:gd name="connsiteY31" fmla="*/ 147359 h 354308"/>
                  <a:gd name="connsiteX32" fmla="*/ 238411 w 389667"/>
                  <a:gd name="connsiteY32" fmla="*/ 114384 h 354308"/>
                  <a:gd name="connsiteX33" fmla="*/ 208217 w 389667"/>
                  <a:gd name="connsiteY33" fmla="*/ 40698 h 354308"/>
                  <a:gd name="connsiteX34" fmla="*/ 210360 w 389667"/>
                  <a:gd name="connsiteY34" fmla="*/ 39746 h 354308"/>
                  <a:gd name="connsiteX35" fmla="*/ 260347 w 389667"/>
                  <a:gd name="connsiteY35" fmla="*/ 28659 h 354308"/>
                  <a:gd name="connsiteX36" fmla="*/ 264014 w 389667"/>
                  <a:gd name="connsiteY36" fmla="*/ 28735 h 354308"/>
                  <a:gd name="connsiteX37" fmla="*/ 292046 w 389667"/>
                  <a:gd name="connsiteY37" fmla="*/ 97143 h 354308"/>
                  <a:gd name="connsiteX38" fmla="*/ 247802 w 389667"/>
                  <a:gd name="connsiteY38" fmla="*/ 110335 h 354308"/>
                  <a:gd name="connsiteX39" fmla="*/ 238411 w 389667"/>
                  <a:gd name="connsiteY39" fmla="*/ 114422 h 354308"/>
                  <a:gd name="connsiteX40" fmla="*/ 265700 w 389667"/>
                  <a:gd name="connsiteY40" fmla="*/ 181011 h 354308"/>
                  <a:gd name="connsiteX41" fmla="*/ 275006 w 389667"/>
                  <a:gd name="connsiteY41" fmla="*/ 176725 h 354308"/>
                  <a:gd name="connsiteX42" fmla="*/ 319773 w 389667"/>
                  <a:gd name="connsiteY42" fmla="*/ 164790 h 354308"/>
                  <a:gd name="connsiteX43" fmla="*/ 346272 w 389667"/>
                  <a:gd name="connsiteY43" fmla="*/ 229446 h 354308"/>
                  <a:gd name="connsiteX44" fmla="*/ 293989 w 389667"/>
                  <a:gd name="connsiteY44" fmla="*/ 243600 h 35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9667" h="354308">
                    <a:moveTo>
                      <a:pt x="389668" y="259802"/>
                    </a:moveTo>
                    <a:lnTo>
                      <a:pt x="284512" y="3170"/>
                    </a:lnTo>
                    <a:cubicBezTo>
                      <a:pt x="276701" y="844"/>
                      <a:pt x="268569" y="-215"/>
                      <a:pt x="260423" y="36"/>
                    </a:cubicBezTo>
                    <a:cubicBezTo>
                      <a:pt x="239483" y="446"/>
                      <a:pt x="218825" y="4940"/>
                      <a:pt x="199606" y="13266"/>
                    </a:cubicBezTo>
                    <a:cubicBezTo>
                      <a:pt x="135598" y="39489"/>
                      <a:pt x="107213" y="91666"/>
                      <a:pt x="0" y="96581"/>
                    </a:cubicBezTo>
                    <a:lnTo>
                      <a:pt x="105223" y="353356"/>
                    </a:lnTo>
                    <a:cubicBezTo>
                      <a:pt x="111144" y="353995"/>
                      <a:pt x="117097" y="354313"/>
                      <a:pt x="123053" y="354309"/>
                    </a:cubicBezTo>
                    <a:cubicBezTo>
                      <a:pt x="202301" y="354309"/>
                      <a:pt x="245154" y="294463"/>
                      <a:pt x="304829" y="270013"/>
                    </a:cubicBezTo>
                    <a:cubicBezTo>
                      <a:pt x="324121" y="261635"/>
                      <a:pt x="344864" y="257106"/>
                      <a:pt x="365893" y="256678"/>
                    </a:cubicBezTo>
                    <a:cubicBezTo>
                      <a:pt x="373933" y="256452"/>
                      <a:pt x="381958" y="257507"/>
                      <a:pt x="389668" y="259802"/>
                    </a:cubicBezTo>
                    <a:close/>
                    <a:moveTo>
                      <a:pt x="99679" y="264479"/>
                    </a:moveTo>
                    <a:lnTo>
                      <a:pt x="72171" y="197356"/>
                    </a:lnTo>
                    <a:cubicBezTo>
                      <a:pt x="89485" y="193591"/>
                      <a:pt x="106351" y="188006"/>
                      <a:pt x="122492" y="180697"/>
                    </a:cubicBezTo>
                    <a:lnTo>
                      <a:pt x="149447" y="247086"/>
                    </a:lnTo>
                    <a:cubicBezTo>
                      <a:pt x="146495" y="248419"/>
                      <a:pt x="143675" y="249801"/>
                      <a:pt x="140579" y="251067"/>
                    </a:cubicBezTo>
                    <a:cubicBezTo>
                      <a:pt x="127273" y="256480"/>
                      <a:pt x="113607" y="260962"/>
                      <a:pt x="99679" y="264479"/>
                    </a:cubicBezTo>
                    <a:close/>
                    <a:moveTo>
                      <a:pt x="293989" y="243600"/>
                    </a:moveTo>
                    <a:cubicBezTo>
                      <a:pt x="293256" y="243905"/>
                      <a:pt x="292579" y="244295"/>
                      <a:pt x="291856" y="244552"/>
                    </a:cubicBezTo>
                    <a:lnTo>
                      <a:pt x="265776" y="180925"/>
                    </a:lnTo>
                    <a:cubicBezTo>
                      <a:pt x="248351" y="189483"/>
                      <a:pt x="231513" y="199185"/>
                      <a:pt x="215370" y="209967"/>
                    </a:cubicBezTo>
                    <a:lnTo>
                      <a:pt x="208074" y="214625"/>
                    </a:lnTo>
                    <a:lnTo>
                      <a:pt x="234115" y="278166"/>
                    </a:lnTo>
                    <a:cubicBezTo>
                      <a:pt x="232362" y="279366"/>
                      <a:pt x="230572" y="280566"/>
                      <a:pt x="228829" y="281766"/>
                    </a:cubicBezTo>
                    <a:cubicBezTo>
                      <a:pt x="212487" y="293742"/>
                      <a:pt x="195137" y="304279"/>
                      <a:pt x="176975" y="313256"/>
                    </a:cubicBezTo>
                    <a:lnTo>
                      <a:pt x="149933" y="247315"/>
                    </a:lnTo>
                    <a:cubicBezTo>
                      <a:pt x="170074" y="237872"/>
                      <a:pt x="189494" y="226962"/>
                      <a:pt x="208036" y="214672"/>
                    </a:cubicBezTo>
                    <a:lnTo>
                      <a:pt x="180413" y="147359"/>
                    </a:lnTo>
                    <a:lnTo>
                      <a:pt x="178308" y="148712"/>
                    </a:lnTo>
                    <a:cubicBezTo>
                      <a:pt x="160478" y="160623"/>
                      <a:pt x="141819" y="171241"/>
                      <a:pt x="122472" y="180487"/>
                    </a:cubicBezTo>
                    <a:lnTo>
                      <a:pt x="92173" y="106545"/>
                    </a:lnTo>
                    <a:cubicBezTo>
                      <a:pt x="112729" y="98026"/>
                      <a:pt x="132332" y="87370"/>
                      <a:pt x="150657" y="74750"/>
                    </a:cubicBezTo>
                    <a:lnTo>
                      <a:pt x="180413" y="147359"/>
                    </a:lnTo>
                    <a:cubicBezTo>
                      <a:pt x="198925" y="134982"/>
                      <a:pt x="218308" y="123962"/>
                      <a:pt x="238411" y="114384"/>
                    </a:cubicBezTo>
                    <a:lnTo>
                      <a:pt x="208217" y="40698"/>
                    </a:lnTo>
                    <a:cubicBezTo>
                      <a:pt x="208950" y="40393"/>
                      <a:pt x="209626" y="40012"/>
                      <a:pt x="210360" y="39746"/>
                    </a:cubicBezTo>
                    <a:cubicBezTo>
                      <a:pt x="226148" y="32851"/>
                      <a:pt x="243124" y="29085"/>
                      <a:pt x="260347" y="28659"/>
                    </a:cubicBezTo>
                    <a:cubicBezTo>
                      <a:pt x="261652" y="28659"/>
                      <a:pt x="262871" y="28659"/>
                      <a:pt x="264014" y="28735"/>
                    </a:cubicBezTo>
                    <a:lnTo>
                      <a:pt x="292046" y="97143"/>
                    </a:lnTo>
                    <a:cubicBezTo>
                      <a:pt x="276886" y="100017"/>
                      <a:pt x="262060" y="104438"/>
                      <a:pt x="247802" y="110335"/>
                    </a:cubicBezTo>
                    <a:cubicBezTo>
                      <a:pt x="244590" y="111650"/>
                      <a:pt x="241459" y="113012"/>
                      <a:pt x="238411" y="114422"/>
                    </a:cubicBezTo>
                    <a:lnTo>
                      <a:pt x="265700" y="181011"/>
                    </a:lnTo>
                    <a:cubicBezTo>
                      <a:pt x="268776" y="179554"/>
                      <a:pt x="271796" y="178039"/>
                      <a:pt x="275006" y="176725"/>
                    </a:cubicBezTo>
                    <a:cubicBezTo>
                      <a:pt x="289291" y="170658"/>
                      <a:pt x="304363" y="166640"/>
                      <a:pt x="319773" y="164790"/>
                    </a:cubicBezTo>
                    <a:lnTo>
                      <a:pt x="346272" y="229446"/>
                    </a:lnTo>
                    <a:cubicBezTo>
                      <a:pt x="328295" y="231833"/>
                      <a:pt x="310715" y="236592"/>
                      <a:pt x="293989" y="243600"/>
                    </a:cubicBezTo>
                    <a:close/>
                  </a:path>
                </a:pathLst>
              </a:custGeom>
              <a:grpFill/>
              <a:ln w="9525" cap="flat">
                <a:noFill/>
                <a:prstDash val="solid"/>
                <a:miter/>
              </a:ln>
            </p:spPr>
            <p:txBody>
              <a:bodyPr rtlCol="0" anchor="ctr"/>
              <a:lstStyle/>
              <a:p>
                <a:endParaRPr lang="fr-FR"/>
              </a:p>
            </p:txBody>
          </p:sp>
          <p:cxnSp>
            <p:nvCxnSpPr>
              <p:cNvPr id="26" name="Connecteur droit 25">
                <a:extLst>
                  <a:ext uri="{FF2B5EF4-FFF2-40B4-BE49-F238E27FC236}">
                    <a16:creationId xmlns:a16="http://schemas.microsoft.com/office/drawing/2014/main" id="{DF06FFEA-85B9-F890-F53E-D4C97BFF7ABB}"/>
                  </a:ext>
                </a:extLst>
              </p:cNvPr>
              <p:cNvCxnSpPr>
                <a:cxnSpLocks/>
              </p:cNvCxnSpPr>
              <p:nvPr/>
            </p:nvCxnSpPr>
            <p:spPr>
              <a:xfrm>
                <a:off x="6403182" y="3098841"/>
                <a:ext cx="38508" cy="99875"/>
              </a:xfrm>
              <a:prstGeom prst="line">
                <a:avLst/>
              </a:prstGeom>
              <a:grpFill/>
              <a:ln>
                <a:solidFill>
                  <a:schemeClr val="accent3"/>
                </a:solidFill>
              </a:ln>
            </p:spPr>
            <p:style>
              <a:lnRef idx="2">
                <a:schemeClr val="dk1"/>
              </a:lnRef>
              <a:fillRef idx="0">
                <a:schemeClr val="dk1"/>
              </a:fillRef>
              <a:effectRef idx="1">
                <a:schemeClr val="dk1"/>
              </a:effectRef>
              <a:fontRef idx="minor">
                <a:schemeClr val="tx1"/>
              </a:fontRef>
            </p:style>
          </p:cxnSp>
        </p:grpSp>
      </p:grpSp>
      <p:grpSp>
        <p:nvGrpSpPr>
          <p:cNvPr id="49" name="Groupe 48">
            <a:extLst>
              <a:ext uri="{FF2B5EF4-FFF2-40B4-BE49-F238E27FC236}">
                <a16:creationId xmlns:a16="http://schemas.microsoft.com/office/drawing/2014/main" id="{2D9E50DE-6835-865C-DF47-C226CDCD3E4B}"/>
              </a:ext>
            </a:extLst>
          </p:cNvPr>
          <p:cNvGrpSpPr/>
          <p:nvPr/>
        </p:nvGrpSpPr>
        <p:grpSpPr>
          <a:xfrm>
            <a:off x="5404273" y="1213377"/>
            <a:ext cx="1265061" cy="832258"/>
            <a:chOff x="547915" y="610828"/>
            <a:chExt cx="1774371" cy="1121229"/>
          </a:xfrm>
          <a:solidFill>
            <a:schemeClr val="accent3"/>
          </a:solidFill>
        </p:grpSpPr>
        <p:pic>
          <p:nvPicPr>
            <p:cNvPr id="50" name="Graphique 49" descr="Femme médecin contour">
              <a:extLst>
                <a:ext uri="{FF2B5EF4-FFF2-40B4-BE49-F238E27FC236}">
                  <a16:creationId xmlns:a16="http://schemas.microsoft.com/office/drawing/2014/main" id="{D4EC3340-0165-3F14-9A13-47FFF3B19C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07886" y="610828"/>
              <a:ext cx="914400" cy="914400"/>
            </a:xfrm>
            <a:prstGeom prst="rect">
              <a:avLst/>
            </a:prstGeom>
          </p:spPr>
        </p:pic>
        <p:pic>
          <p:nvPicPr>
            <p:cNvPr id="51" name="Graphique 50" descr="Homme médecin contour">
              <a:extLst>
                <a:ext uri="{FF2B5EF4-FFF2-40B4-BE49-F238E27FC236}">
                  <a16:creationId xmlns:a16="http://schemas.microsoft.com/office/drawing/2014/main" id="{AC7CB6DD-5836-1C36-555C-661C3D55763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7915" y="610828"/>
              <a:ext cx="914400" cy="914400"/>
            </a:xfrm>
            <a:prstGeom prst="rect">
              <a:avLst/>
            </a:prstGeom>
          </p:spPr>
        </p:pic>
        <p:pic>
          <p:nvPicPr>
            <p:cNvPr id="52" name="Graphique 51" descr="Femme médecin avec un remplissage uni">
              <a:extLst>
                <a:ext uri="{FF2B5EF4-FFF2-40B4-BE49-F238E27FC236}">
                  <a16:creationId xmlns:a16="http://schemas.microsoft.com/office/drawing/2014/main" id="{A968117C-5DA3-FAA1-30A4-81B4F419A48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1700" y="610828"/>
              <a:ext cx="1121229" cy="1121229"/>
            </a:xfrm>
            <a:prstGeom prst="rect">
              <a:avLst/>
            </a:prstGeom>
          </p:spPr>
        </p:pic>
      </p:grpSp>
      <p:sp>
        <p:nvSpPr>
          <p:cNvPr id="3" name="ZoneTexte 2">
            <a:extLst>
              <a:ext uri="{FF2B5EF4-FFF2-40B4-BE49-F238E27FC236}">
                <a16:creationId xmlns:a16="http://schemas.microsoft.com/office/drawing/2014/main" id="{33A42C40-2ABA-D577-B9BD-4B0DC3F6B448}"/>
              </a:ext>
            </a:extLst>
          </p:cNvPr>
          <p:cNvSpPr txBox="1"/>
          <p:nvPr/>
        </p:nvSpPr>
        <p:spPr>
          <a:xfrm>
            <a:off x="9077156" y="2050109"/>
            <a:ext cx="2136889" cy="1261884"/>
          </a:xfrm>
          <a:prstGeom prst="rect">
            <a:avLst/>
          </a:prstGeom>
          <a:noFill/>
        </p:spPr>
        <p:txBody>
          <a:bodyPr wrap="square" rtlCol="0">
            <a:spAutoFit/>
          </a:bodyPr>
          <a:lstStyle/>
          <a:p>
            <a:pPr algn="ctr"/>
            <a:r>
              <a:rPr lang="en-US" sz="3600" b="1">
                <a:solidFill>
                  <a:schemeClr val="accent3"/>
                </a:solidFill>
                <a:latin typeface="Helvetica" panose="020B0604020202020204" pitchFamily="34" charset="0"/>
                <a:cs typeface="Helvetica" panose="020B0604020202020204" pitchFamily="34" charset="0"/>
              </a:rPr>
              <a:t>1 270</a:t>
            </a:r>
          </a:p>
          <a:p>
            <a:pPr algn="ctr"/>
            <a:r>
              <a:rPr lang="en-US" sz="2000">
                <a:latin typeface="Helvetica" panose="020B0604020202020204" pitchFamily="34" charset="0"/>
                <a:cs typeface="Helvetica" panose="020B0604020202020204" pitchFamily="34" charset="0"/>
              </a:rPr>
              <a:t>Nouveaux patients en 2025</a:t>
            </a:r>
            <a:endParaRPr lang="fr-FR" sz="2000">
              <a:latin typeface="Helvetica" panose="020B0604020202020204" pitchFamily="34" charset="0"/>
              <a:cs typeface="Helvetica" panose="020B0604020202020204" pitchFamily="34" charset="0"/>
            </a:endParaRPr>
          </a:p>
        </p:txBody>
      </p:sp>
      <p:pic>
        <p:nvPicPr>
          <p:cNvPr id="4" name="Graphique 3" descr="Croissance de l'activité contour">
            <a:extLst>
              <a:ext uri="{FF2B5EF4-FFF2-40B4-BE49-F238E27FC236}">
                <a16:creationId xmlns:a16="http://schemas.microsoft.com/office/drawing/2014/main" id="{BCC123EB-9FCB-E860-4F10-D6D99C156DB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44127" y="1027127"/>
            <a:ext cx="1002949" cy="1002949"/>
          </a:xfrm>
          <a:prstGeom prst="rect">
            <a:avLst/>
          </a:prstGeom>
        </p:spPr>
      </p:pic>
      <p:sp>
        <p:nvSpPr>
          <p:cNvPr id="16" name="ZoneTexte 15">
            <a:extLst>
              <a:ext uri="{FF2B5EF4-FFF2-40B4-BE49-F238E27FC236}">
                <a16:creationId xmlns:a16="http://schemas.microsoft.com/office/drawing/2014/main" id="{8456D29F-20F3-5E99-ECB0-7E0CBE172108}"/>
              </a:ext>
            </a:extLst>
          </p:cNvPr>
          <p:cNvSpPr txBox="1"/>
          <p:nvPr/>
        </p:nvSpPr>
        <p:spPr>
          <a:xfrm>
            <a:off x="5059495" y="2166400"/>
            <a:ext cx="1993421" cy="1323439"/>
          </a:xfrm>
          <a:prstGeom prst="rect">
            <a:avLst/>
          </a:prstGeom>
          <a:noFill/>
        </p:spPr>
        <p:txBody>
          <a:bodyPr wrap="square" rtlCol="0">
            <a:spAutoFit/>
          </a:bodyPr>
          <a:lstStyle/>
          <a:p>
            <a:pPr algn="ctr"/>
            <a:r>
              <a:rPr lang="en-US" sz="2000">
                <a:latin typeface="Helvetica" panose="020B0604020202020204" pitchFamily="34" charset="0"/>
                <a:cs typeface="Helvetica" panose="020B0604020202020204" pitchFamily="34" charset="0"/>
              </a:rPr>
              <a:t>Centres mémoire de Franche-Comté</a:t>
            </a:r>
          </a:p>
          <a:p>
            <a:pPr algn="ctr"/>
            <a:endParaRPr lang="fr-FR" sz="2000">
              <a:latin typeface="Helvetica" panose="020B0604020202020204" pitchFamily="34" charset="0"/>
              <a:cs typeface="Helvetica" panose="020B0604020202020204" pitchFamily="34" charset="0"/>
            </a:endParaRPr>
          </a:p>
        </p:txBody>
      </p:sp>
      <p:pic>
        <p:nvPicPr>
          <p:cNvPr id="5" name="Image 4" descr="Une image contenant Police, Graphique, logo, graphisme&#10;&#10;Description générée automatiquement">
            <a:extLst>
              <a:ext uri="{FF2B5EF4-FFF2-40B4-BE49-F238E27FC236}">
                <a16:creationId xmlns:a16="http://schemas.microsoft.com/office/drawing/2014/main" id="{D864145F-FD8C-7B0D-FC1D-18C6615B761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971745" y="256"/>
            <a:ext cx="2200275" cy="934593"/>
          </a:xfrm>
          <a:prstGeom prst="rect">
            <a:avLst/>
          </a:prstGeom>
        </p:spPr>
      </p:pic>
      <p:pic>
        <p:nvPicPr>
          <p:cNvPr id="7" name="Image 6" descr="Une image contenant carte, texte, atlas&#10;&#10;Le contenu généré par l’IA peut être incorrect.">
            <a:extLst>
              <a:ext uri="{FF2B5EF4-FFF2-40B4-BE49-F238E27FC236}">
                <a16:creationId xmlns:a16="http://schemas.microsoft.com/office/drawing/2014/main" id="{212E4E64-FD57-6F6F-E379-690FDE2D1712}"/>
              </a:ext>
            </a:extLst>
          </p:cNvPr>
          <p:cNvPicPr>
            <a:picLocks noChangeAspect="1"/>
          </p:cNvPicPr>
          <p:nvPr/>
        </p:nvPicPr>
        <p:blipFill>
          <a:blip r:embed="rId12"/>
          <a:stretch>
            <a:fillRect/>
          </a:stretch>
        </p:blipFill>
        <p:spPr>
          <a:xfrm>
            <a:off x="4202635" y="3533676"/>
            <a:ext cx="3629532" cy="2743583"/>
          </a:xfrm>
          <a:prstGeom prst="rect">
            <a:avLst/>
          </a:prstGeom>
        </p:spPr>
      </p:pic>
    </p:spTree>
    <p:extLst>
      <p:ext uri="{BB962C8B-B14F-4D97-AF65-F5344CB8AC3E}">
        <p14:creationId xmlns:p14="http://schemas.microsoft.com/office/powerpoint/2010/main" val="783612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5E2E4-D9D3-C119-1FCF-17B8AF977A9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5D089F1-E33E-CB13-655C-6B9E472D5F43}"/>
              </a:ext>
            </a:extLst>
          </p:cNvPr>
          <p:cNvSpPr>
            <a:spLocks noGrp="1"/>
          </p:cNvSpPr>
          <p:nvPr>
            <p:ph type="title"/>
          </p:nvPr>
        </p:nvSpPr>
        <p:spPr/>
        <p:txBody>
          <a:bodyPr/>
          <a:lstStyle/>
          <a:p>
            <a:r>
              <a:rPr lang="en-US"/>
              <a:t>Parcours VigilanS</a:t>
            </a:r>
            <a:endParaRPr lang="fr-FR"/>
          </a:p>
        </p:txBody>
      </p:sp>
      <p:sp>
        <p:nvSpPr>
          <p:cNvPr id="40" name="Rectangle : coins arrondis 39">
            <a:extLst>
              <a:ext uri="{FF2B5EF4-FFF2-40B4-BE49-F238E27FC236}">
                <a16:creationId xmlns:a16="http://schemas.microsoft.com/office/drawing/2014/main" id="{B2856E95-D34A-6696-E9BB-BAB29FB43471}"/>
              </a:ext>
            </a:extLst>
          </p:cNvPr>
          <p:cNvSpPr/>
          <p:nvPr/>
        </p:nvSpPr>
        <p:spPr>
          <a:xfrm>
            <a:off x="171474" y="2550452"/>
            <a:ext cx="11849051" cy="4248000"/>
          </a:xfrm>
          <a:prstGeom prst="roundRect">
            <a:avLst>
              <a:gd name="adj" fmla="val 9677"/>
            </a:avLst>
          </a:prstGeom>
          <a:noFill/>
          <a:ln>
            <a:solidFill>
              <a:schemeClr val="accent6"/>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ZoneTexte 40">
            <a:extLst>
              <a:ext uri="{FF2B5EF4-FFF2-40B4-BE49-F238E27FC236}">
                <a16:creationId xmlns:a16="http://schemas.microsoft.com/office/drawing/2014/main" id="{521989EC-30B2-D7CB-7B51-96B16A0D16FC}"/>
              </a:ext>
            </a:extLst>
          </p:cNvPr>
          <p:cNvSpPr txBox="1"/>
          <p:nvPr/>
        </p:nvSpPr>
        <p:spPr>
          <a:xfrm>
            <a:off x="5106838" y="2311852"/>
            <a:ext cx="1896303" cy="400110"/>
          </a:xfrm>
          <a:prstGeom prst="rect">
            <a:avLst/>
          </a:prstGeom>
          <a:solidFill>
            <a:schemeClr val="bg1"/>
          </a:solidFill>
        </p:spPr>
        <p:txBody>
          <a:bodyPr wrap="square" rtlCol="0">
            <a:spAutoFit/>
          </a:bodyPr>
          <a:lstStyle/>
          <a:p>
            <a:r>
              <a:rPr lang="en-US" sz="2000" b="1">
                <a:solidFill>
                  <a:schemeClr val="accent6"/>
                </a:solidFill>
                <a:latin typeface="Helvetica" panose="020B0604020202020204" pitchFamily="34" charset="0"/>
                <a:cs typeface="Helvetica" panose="020B0604020202020204" pitchFamily="34" charset="0"/>
              </a:rPr>
              <a:t>Les bénéfices</a:t>
            </a:r>
            <a:endParaRPr lang="fr-FR" sz="2000" b="1">
              <a:solidFill>
                <a:schemeClr val="accent6"/>
              </a:solidFill>
              <a:latin typeface="Helvetica" panose="020B0604020202020204" pitchFamily="34" charset="0"/>
              <a:cs typeface="Helvetica" panose="020B0604020202020204" pitchFamily="34" charset="0"/>
            </a:endParaRPr>
          </a:p>
        </p:txBody>
      </p:sp>
      <p:grpSp>
        <p:nvGrpSpPr>
          <p:cNvPr id="42" name="Groupe 41">
            <a:extLst>
              <a:ext uri="{FF2B5EF4-FFF2-40B4-BE49-F238E27FC236}">
                <a16:creationId xmlns:a16="http://schemas.microsoft.com/office/drawing/2014/main" id="{6D20D775-E21D-8EC7-1ADA-0803F58470C5}"/>
              </a:ext>
            </a:extLst>
          </p:cNvPr>
          <p:cNvGrpSpPr/>
          <p:nvPr/>
        </p:nvGrpSpPr>
        <p:grpSpPr>
          <a:xfrm>
            <a:off x="376811" y="2692347"/>
            <a:ext cx="468000" cy="396000"/>
            <a:chOff x="4509362" y="2651504"/>
            <a:chExt cx="3047516" cy="2516165"/>
          </a:xfrm>
          <a:solidFill>
            <a:schemeClr val="accent6"/>
          </a:solidFill>
        </p:grpSpPr>
        <p:sp>
          <p:nvSpPr>
            <p:cNvPr id="43" name="Forme libre : forme 42">
              <a:extLst>
                <a:ext uri="{FF2B5EF4-FFF2-40B4-BE49-F238E27FC236}">
                  <a16:creationId xmlns:a16="http://schemas.microsoft.com/office/drawing/2014/main" id="{592B8651-EE96-34DB-9156-72B4668AEF5A}"/>
                </a:ext>
              </a:extLst>
            </p:cNvPr>
            <p:cNvSpPr/>
            <p:nvPr/>
          </p:nvSpPr>
          <p:spPr>
            <a:xfrm rot="648516">
              <a:off x="5912596" y="3029968"/>
              <a:ext cx="64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7C071726-3E71-69B0-44F2-A1637EE5BA63}"/>
                </a:ext>
              </a:extLst>
            </p:cNvPr>
            <p:cNvSpPr/>
            <p:nvPr/>
          </p:nvSpPr>
          <p:spPr>
            <a:xfrm>
              <a:off x="5605583" y="4318415"/>
              <a:ext cx="828410" cy="82841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EFF5BBCD-1B4F-37DF-89FA-4A57BA37CBEE}"/>
                </a:ext>
              </a:extLst>
            </p:cNvPr>
            <p:cNvSpPr/>
            <p:nvPr/>
          </p:nvSpPr>
          <p:spPr>
            <a:xfrm>
              <a:off x="4509362" y="3429000"/>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EB053FA2-294E-D267-0FC3-0DBE1BB50BDF}"/>
                </a:ext>
              </a:extLst>
            </p:cNvPr>
            <p:cNvSpPr/>
            <p:nvPr/>
          </p:nvSpPr>
          <p:spPr>
            <a:xfrm>
              <a:off x="6512878" y="2849504"/>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76C94283-C022-3B75-D86D-BB120CB872C7}"/>
                </a:ext>
              </a:extLst>
            </p:cNvPr>
            <p:cNvSpPr/>
            <p:nvPr/>
          </p:nvSpPr>
          <p:spPr>
            <a:xfrm>
              <a:off x="5391123" y="2651504"/>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21D66271-E43B-CC70-81D8-A08B5C100410}"/>
                </a:ext>
              </a:extLst>
            </p:cNvPr>
            <p:cNvSpPr/>
            <p:nvPr/>
          </p:nvSpPr>
          <p:spPr>
            <a:xfrm>
              <a:off x="4515819" y="4591669"/>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9" name="Forme libre : forme 48">
              <a:extLst>
                <a:ext uri="{FF2B5EF4-FFF2-40B4-BE49-F238E27FC236}">
                  <a16:creationId xmlns:a16="http://schemas.microsoft.com/office/drawing/2014/main" id="{88283472-58CB-7EB0-9C55-0A1E0E9F3028}"/>
                </a:ext>
              </a:extLst>
            </p:cNvPr>
            <p:cNvSpPr/>
            <p:nvPr/>
          </p:nvSpPr>
          <p:spPr>
            <a:xfrm>
              <a:off x="6980878" y="3860725"/>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50" name="Forme libre : forme 49">
              <a:extLst>
                <a:ext uri="{FF2B5EF4-FFF2-40B4-BE49-F238E27FC236}">
                  <a16:creationId xmlns:a16="http://schemas.microsoft.com/office/drawing/2014/main" id="{13AD6CCD-035E-C707-B4B8-C64B66EDEF22}"/>
                </a:ext>
              </a:extLst>
            </p:cNvPr>
            <p:cNvSpPr/>
            <p:nvPr/>
          </p:nvSpPr>
          <p:spPr>
            <a:xfrm rot="2001047">
              <a:off x="5096691" y="4229347"/>
              <a:ext cx="720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1" name="Forme libre : forme 50">
              <a:extLst>
                <a:ext uri="{FF2B5EF4-FFF2-40B4-BE49-F238E27FC236}">
                  <a16:creationId xmlns:a16="http://schemas.microsoft.com/office/drawing/2014/main" id="{054853FC-6D3F-2177-7E4C-0E21A5BD6452}"/>
                </a:ext>
              </a:extLst>
            </p:cNvPr>
            <p:cNvSpPr/>
            <p:nvPr/>
          </p:nvSpPr>
          <p:spPr>
            <a:xfrm rot="7165004">
              <a:off x="5985131" y="3960361"/>
              <a:ext cx="100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2" name="Forme libre : forme 51">
              <a:extLst>
                <a:ext uri="{FF2B5EF4-FFF2-40B4-BE49-F238E27FC236}">
                  <a16:creationId xmlns:a16="http://schemas.microsoft.com/office/drawing/2014/main" id="{347C6657-5CCD-AD8D-76E5-38CE1591C7AB}"/>
                </a:ext>
              </a:extLst>
            </p:cNvPr>
            <p:cNvSpPr/>
            <p:nvPr/>
          </p:nvSpPr>
          <p:spPr>
            <a:xfrm rot="7757291">
              <a:off x="5003823" y="3269798"/>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3" name="Forme libre : forme 52">
              <a:extLst>
                <a:ext uri="{FF2B5EF4-FFF2-40B4-BE49-F238E27FC236}">
                  <a16:creationId xmlns:a16="http://schemas.microsoft.com/office/drawing/2014/main" id="{D0EC76D1-3444-26E2-470D-BE8E7D8541B8}"/>
                </a:ext>
              </a:extLst>
            </p:cNvPr>
            <p:cNvSpPr/>
            <p:nvPr/>
          </p:nvSpPr>
          <p:spPr>
            <a:xfrm rot="9199839">
              <a:off x="6327343" y="4422887"/>
              <a:ext cx="75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4" name="Forme libre : forme 53">
              <a:extLst>
                <a:ext uri="{FF2B5EF4-FFF2-40B4-BE49-F238E27FC236}">
                  <a16:creationId xmlns:a16="http://schemas.microsoft.com/office/drawing/2014/main" id="{AB4612A0-D485-6CD7-8D5C-D57B5F427E51}"/>
                </a:ext>
              </a:extLst>
            </p:cNvPr>
            <p:cNvSpPr/>
            <p:nvPr/>
          </p:nvSpPr>
          <p:spPr>
            <a:xfrm rot="3552656">
              <a:off x="6943666" y="3691988"/>
              <a:ext cx="39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5" name="Forme libre : forme 54">
              <a:extLst>
                <a:ext uri="{FF2B5EF4-FFF2-40B4-BE49-F238E27FC236}">
                  <a16:creationId xmlns:a16="http://schemas.microsoft.com/office/drawing/2014/main" id="{B699FEE9-C895-C01F-505C-BE4D3000EA7A}"/>
                </a:ext>
              </a:extLst>
            </p:cNvPr>
            <p:cNvSpPr/>
            <p:nvPr/>
          </p:nvSpPr>
          <p:spPr>
            <a:xfrm rot="5763531">
              <a:off x="4595418" y="4362443"/>
              <a:ext cx="432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6" name="Forme libre : forme 55">
              <a:extLst>
                <a:ext uri="{FF2B5EF4-FFF2-40B4-BE49-F238E27FC236}">
                  <a16:creationId xmlns:a16="http://schemas.microsoft.com/office/drawing/2014/main" id="{4CB5846C-84A9-21F8-1E34-B7EC142DBE30}"/>
                </a:ext>
              </a:extLst>
            </p:cNvPr>
            <p:cNvSpPr/>
            <p:nvPr/>
          </p:nvSpPr>
          <p:spPr>
            <a:xfrm rot="10503974">
              <a:off x="5052485" y="4847854"/>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grpSp>
      <p:grpSp>
        <p:nvGrpSpPr>
          <p:cNvPr id="57" name="Groupe 56">
            <a:extLst>
              <a:ext uri="{FF2B5EF4-FFF2-40B4-BE49-F238E27FC236}">
                <a16:creationId xmlns:a16="http://schemas.microsoft.com/office/drawing/2014/main" id="{E1102250-B12C-071A-DE4F-8C0550C7930F}"/>
              </a:ext>
            </a:extLst>
          </p:cNvPr>
          <p:cNvGrpSpPr/>
          <p:nvPr/>
        </p:nvGrpSpPr>
        <p:grpSpPr>
          <a:xfrm>
            <a:off x="5831672" y="2755642"/>
            <a:ext cx="634873" cy="423427"/>
            <a:chOff x="547915" y="610828"/>
            <a:chExt cx="1774371" cy="1121229"/>
          </a:xfrm>
          <a:solidFill>
            <a:schemeClr val="accent6"/>
          </a:solidFill>
        </p:grpSpPr>
        <p:pic>
          <p:nvPicPr>
            <p:cNvPr id="58" name="Graphique 57" descr="Femme médecin contour">
              <a:extLst>
                <a:ext uri="{FF2B5EF4-FFF2-40B4-BE49-F238E27FC236}">
                  <a16:creationId xmlns:a16="http://schemas.microsoft.com/office/drawing/2014/main" id="{C765C44A-4451-3711-7F25-A8F040F363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07886" y="610828"/>
              <a:ext cx="914400" cy="914400"/>
            </a:xfrm>
            <a:prstGeom prst="rect">
              <a:avLst/>
            </a:prstGeom>
          </p:spPr>
        </p:pic>
        <p:pic>
          <p:nvPicPr>
            <p:cNvPr id="59" name="Graphique 58" descr="Homme médecin contour">
              <a:extLst>
                <a:ext uri="{FF2B5EF4-FFF2-40B4-BE49-F238E27FC236}">
                  <a16:creationId xmlns:a16="http://schemas.microsoft.com/office/drawing/2014/main" id="{DDAF6391-6823-A80E-273A-A3BD145E21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915" y="610828"/>
              <a:ext cx="914400" cy="914400"/>
            </a:xfrm>
            <a:prstGeom prst="rect">
              <a:avLst/>
            </a:prstGeom>
          </p:spPr>
        </p:pic>
        <p:pic>
          <p:nvPicPr>
            <p:cNvPr id="60" name="Graphique 59" descr="Femme médecin avec un remplissage uni">
              <a:extLst>
                <a:ext uri="{FF2B5EF4-FFF2-40B4-BE49-F238E27FC236}">
                  <a16:creationId xmlns:a16="http://schemas.microsoft.com/office/drawing/2014/main" id="{9645B519-7ED4-9D84-ED2E-B1FADFA48D7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1700" y="610828"/>
              <a:ext cx="1121229" cy="1121229"/>
            </a:xfrm>
            <a:prstGeom prst="rect">
              <a:avLst/>
            </a:prstGeom>
          </p:spPr>
        </p:pic>
      </p:grpSp>
      <p:grpSp>
        <p:nvGrpSpPr>
          <p:cNvPr id="61" name="Groupe 60">
            <a:extLst>
              <a:ext uri="{FF2B5EF4-FFF2-40B4-BE49-F238E27FC236}">
                <a16:creationId xmlns:a16="http://schemas.microsoft.com/office/drawing/2014/main" id="{ADFC476A-0599-66A9-D89B-D382DB8DD768}"/>
              </a:ext>
            </a:extLst>
          </p:cNvPr>
          <p:cNvGrpSpPr/>
          <p:nvPr/>
        </p:nvGrpSpPr>
        <p:grpSpPr>
          <a:xfrm>
            <a:off x="365839" y="4846921"/>
            <a:ext cx="457200" cy="500400"/>
            <a:chOff x="5490157" y="4262130"/>
            <a:chExt cx="914400" cy="996889"/>
          </a:xfrm>
          <a:solidFill>
            <a:schemeClr val="accent6"/>
          </a:solidFill>
        </p:grpSpPr>
        <p:grpSp>
          <p:nvGrpSpPr>
            <p:cNvPr id="62" name="Groupe 61">
              <a:extLst>
                <a:ext uri="{FF2B5EF4-FFF2-40B4-BE49-F238E27FC236}">
                  <a16:creationId xmlns:a16="http://schemas.microsoft.com/office/drawing/2014/main" id="{024EFB44-82F1-5FDD-071B-286C73D47150}"/>
                </a:ext>
              </a:extLst>
            </p:cNvPr>
            <p:cNvGrpSpPr/>
            <p:nvPr/>
          </p:nvGrpSpPr>
          <p:grpSpPr>
            <a:xfrm>
              <a:off x="5843796" y="4801819"/>
              <a:ext cx="207121" cy="213429"/>
              <a:chOff x="6971664" y="1985511"/>
              <a:chExt cx="450727" cy="439011"/>
            </a:xfrm>
            <a:grpFill/>
          </p:grpSpPr>
          <p:sp>
            <p:nvSpPr>
              <p:cNvPr id="67" name="Forme libre : forme 66">
                <a:extLst>
                  <a:ext uri="{FF2B5EF4-FFF2-40B4-BE49-F238E27FC236}">
                    <a16:creationId xmlns:a16="http://schemas.microsoft.com/office/drawing/2014/main" id="{7C056CD4-1A38-498C-F1B2-5079ECD981A1}"/>
                  </a:ext>
                </a:extLst>
              </p:cNvPr>
              <p:cNvSpPr/>
              <p:nvPr/>
            </p:nvSpPr>
            <p:spPr>
              <a:xfrm>
                <a:off x="6971664" y="2221208"/>
                <a:ext cx="450727" cy="203314"/>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fr-FR"/>
              </a:p>
            </p:txBody>
          </p:sp>
          <p:sp>
            <p:nvSpPr>
              <p:cNvPr id="68" name="Forme libre : forme 67">
                <a:extLst>
                  <a:ext uri="{FF2B5EF4-FFF2-40B4-BE49-F238E27FC236}">
                    <a16:creationId xmlns:a16="http://schemas.microsoft.com/office/drawing/2014/main" id="{F06A453C-DA39-3AA4-15E1-72AE0FABE808}"/>
                  </a:ext>
                </a:extLst>
              </p:cNvPr>
              <p:cNvSpPr/>
              <p:nvPr/>
            </p:nvSpPr>
            <p:spPr>
              <a:xfrm>
                <a:off x="7084350" y="1985511"/>
                <a:ext cx="225357" cy="215273"/>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fr-FR"/>
              </a:p>
            </p:txBody>
          </p:sp>
        </p:grpSp>
        <p:pic>
          <p:nvPicPr>
            <p:cNvPr id="63" name="Graphique 62" descr="Dossier ouvert contour">
              <a:extLst>
                <a:ext uri="{FF2B5EF4-FFF2-40B4-BE49-F238E27FC236}">
                  <a16:creationId xmlns:a16="http://schemas.microsoft.com/office/drawing/2014/main" id="{C2190792-66BB-633C-5BBA-B317B8BBAA6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90157" y="4344619"/>
              <a:ext cx="914400" cy="914400"/>
            </a:xfrm>
            <a:prstGeom prst="rect">
              <a:avLst/>
            </a:prstGeom>
          </p:spPr>
        </p:pic>
        <p:grpSp>
          <p:nvGrpSpPr>
            <p:cNvPr id="64" name="Groupe 63">
              <a:extLst>
                <a:ext uri="{FF2B5EF4-FFF2-40B4-BE49-F238E27FC236}">
                  <a16:creationId xmlns:a16="http://schemas.microsoft.com/office/drawing/2014/main" id="{8809D9E8-6C77-8C7F-BEB0-FDCDE5B45C9C}"/>
                </a:ext>
              </a:extLst>
            </p:cNvPr>
            <p:cNvGrpSpPr/>
            <p:nvPr/>
          </p:nvGrpSpPr>
          <p:grpSpPr>
            <a:xfrm>
              <a:off x="5568543" y="4262130"/>
              <a:ext cx="790524" cy="493226"/>
              <a:chOff x="5705528" y="3611821"/>
              <a:chExt cx="790524" cy="493226"/>
            </a:xfrm>
            <a:grpFill/>
          </p:grpSpPr>
          <p:sp>
            <p:nvSpPr>
              <p:cNvPr id="65" name="Rectangle 64">
                <a:extLst>
                  <a:ext uri="{FF2B5EF4-FFF2-40B4-BE49-F238E27FC236}">
                    <a16:creationId xmlns:a16="http://schemas.microsoft.com/office/drawing/2014/main" id="{84A2EA70-82F4-05F7-D4AE-F549127AF76C}"/>
                  </a:ext>
                </a:extLst>
              </p:cNvPr>
              <p:cNvSpPr/>
              <p:nvPr/>
            </p:nvSpPr>
            <p:spPr>
              <a:xfrm>
                <a:off x="5847916" y="3611821"/>
                <a:ext cx="505747" cy="457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6" name="Graphique 65" descr="Document contour">
                <a:extLst>
                  <a:ext uri="{FF2B5EF4-FFF2-40B4-BE49-F238E27FC236}">
                    <a16:creationId xmlns:a16="http://schemas.microsoft.com/office/drawing/2014/main" id="{05D03156-E7F9-FA4D-F1F7-BD899C39E93B}"/>
                  </a:ext>
                </a:extLst>
              </p:cNvPr>
              <p:cNvPicPr>
                <a:picLocks noChangeAspect="1"/>
              </p:cNvPicPr>
              <p:nvPr/>
            </p:nvPicPr>
            <p:blipFill>
              <a:blip r:embed="rId10">
                <a:extLst>
                  <a:ext uri="{96DAC541-7B7A-43D3-8B79-37D633B846F1}">
                    <asvg:svgBlip xmlns:asvg="http://schemas.microsoft.com/office/drawing/2016/SVG/main" r:embed="rId11"/>
                  </a:ext>
                </a:extLst>
              </a:blip>
              <a:srcRect b="39058"/>
              <a:stretch/>
            </p:blipFill>
            <p:spPr>
              <a:xfrm>
                <a:off x="5705528" y="3623282"/>
                <a:ext cx="790524" cy="481765"/>
              </a:xfrm>
              <a:prstGeom prst="rect">
                <a:avLst/>
              </a:prstGeom>
            </p:spPr>
          </p:pic>
        </p:grpSp>
      </p:grpSp>
      <p:sp>
        <p:nvSpPr>
          <p:cNvPr id="69" name="ZoneTexte 68">
            <a:extLst>
              <a:ext uri="{FF2B5EF4-FFF2-40B4-BE49-F238E27FC236}">
                <a16:creationId xmlns:a16="http://schemas.microsoft.com/office/drawing/2014/main" id="{9C59E6CD-B154-6D12-110D-4EFD3A258D94}"/>
              </a:ext>
            </a:extLst>
          </p:cNvPr>
          <p:cNvSpPr txBox="1"/>
          <p:nvPr/>
        </p:nvSpPr>
        <p:spPr>
          <a:xfrm>
            <a:off x="558911" y="2697336"/>
            <a:ext cx="5275211" cy="1938992"/>
          </a:xfrm>
          <a:prstGeom prst="rect">
            <a:avLst/>
          </a:prstGeom>
          <a:noFill/>
        </p:spPr>
        <p:txBody>
          <a:bodyPr wrap="square">
            <a:spAutoFit/>
          </a:bodyPr>
          <a:lstStyle/>
          <a:p>
            <a:pPr>
              <a:buClr>
                <a:schemeClr val="accent3"/>
              </a:buClr>
            </a:pPr>
            <a:r>
              <a:rPr lang="fr-FR" sz="2000" b="1">
                <a:effectLst/>
                <a:latin typeface="Helvetica" panose="020B0604020202020204" pitchFamily="34" charset="0"/>
                <a:cs typeface="Helvetica" panose="020B0604020202020204" pitchFamily="34" charset="0"/>
              </a:rPr>
              <a:t>     Pour le réseau</a:t>
            </a:r>
          </a:p>
          <a:p>
            <a:pPr marL="285750" indent="-285750">
              <a:buClr>
                <a:schemeClr val="accent6"/>
              </a:buClr>
              <a:buFont typeface="Arial" panose="020B0604020202020204" pitchFamily="34" charset="0"/>
              <a:buChar char="•"/>
            </a:pPr>
            <a:r>
              <a:rPr lang="fr-FR" sz="2000">
                <a:latin typeface="Helvetica" panose="020B0604020202020204" pitchFamily="34" charset="0"/>
                <a:cs typeface="Helvetica" panose="020B0604020202020204" pitchFamily="34" charset="0"/>
              </a:rPr>
              <a:t>S</a:t>
            </a:r>
            <a:r>
              <a:rPr lang="fr-FR" sz="2000">
                <a:effectLst/>
                <a:latin typeface="Helvetica" panose="020B0604020202020204" pitchFamily="34" charset="0"/>
                <a:cs typeface="Helvetica" panose="020B0604020202020204" pitchFamily="34" charset="0"/>
              </a:rPr>
              <a:t>tructurer le suivi et la prévention à l’échelle territoriale</a:t>
            </a:r>
          </a:p>
          <a:p>
            <a:pPr marL="285750" indent="-285750">
              <a:buClr>
                <a:schemeClr val="accent6"/>
              </a:buClr>
              <a:buFont typeface="Arial" panose="020B0604020202020204" pitchFamily="34" charset="0"/>
              <a:buChar char="•"/>
            </a:pPr>
            <a:r>
              <a:rPr lang="fr-FR" sz="2000">
                <a:latin typeface="Helvetica" panose="020B0604020202020204" pitchFamily="34" charset="0"/>
                <a:cs typeface="Helvetica" panose="020B0604020202020204" pitchFamily="34" charset="0"/>
              </a:rPr>
              <a:t>A</a:t>
            </a:r>
            <a:r>
              <a:rPr lang="fr-FR" sz="2000">
                <a:effectLst/>
                <a:latin typeface="Helvetica" panose="020B0604020202020204" pitchFamily="34" charset="0"/>
                <a:cs typeface="Helvetica" panose="020B0604020202020204" pitchFamily="34" charset="0"/>
              </a:rPr>
              <a:t>juster les stratégies d’accompagnement et de prévention</a:t>
            </a:r>
          </a:p>
          <a:p>
            <a:pPr marL="285750" indent="-285750">
              <a:buClr>
                <a:schemeClr val="accent6"/>
              </a:buClr>
              <a:buFont typeface="Arial" panose="020B0604020202020204" pitchFamily="34" charset="0"/>
              <a:buChar char="•"/>
            </a:pPr>
            <a:r>
              <a:rPr lang="fr-FR" sz="2000">
                <a:effectLst/>
                <a:latin typeface="Helvetica" panose="020B0604020202020204" pitchFamily="34" charset="0"/>
                <a:cs typeface="Helvetica" panose="020B0604020202020204" pitchFamily="34" charset="0"/>
              </a:rPr>
              <a:t>Renforcer les liens entre les acteurs</a:t>
            </a:r>
            <a:endParaRPr lang="fr-FR" sz="2000" b="1">
              <a:effectLst/>
              <a:latin typeface="Helvetica" panose="020B0604020202020204" pitchFamily="34" charset="0"/>
              <a:cs typeface="Helvetica" panose="020B0604020202020204" pitchFamily="34" charset="0"/>
            </a:endParaRPr>
          </a:p>
        </p:txBody>
      </p:sp>
      <p:sp>
        <p:nvSpPr>
          <p:cNvPr id="70" name="ZoneTexte 69">
            <a:extLst>
              <a:ext uri="{FF2B5EF4-FFF2-40B4-BE49-F238E27FC236}">
                <a16:creationId xmlns:a16="http://schemas.microsoft.com/office/drawing/2014/main" id="{363DBA84-86D3-18C3-6911-A6A0A52893F4}"/>
              </a:ext>
            </a:extLst>
          </p:cNvPr>
          <p:cNvSpPr txBox="1"/>
          <p:nvPr/>
        </p:nvSpPr>
        <p:spPr>
          <a:xfrm>
            <a:off x="6076686" y="2743215"/>
            <a:ext cx="5759937" cy="2246769"/>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professionnels de santé de terrain</a:t>
            </a:r>
          </a:p>
          <a:p>
            <a:pPr marL="285750" indent="-285750">
              <a:buClr>
                <a:schemeClr val="accent6"/>
              </a:buClr>
              <a:buFont typeface="Arial" panose="020B0604020202020204" pitchFamily="34" charset="0"/>
              <a:buChar char="•"/>
            </a:pPr>
            <a:r>
              <a:rPr lang="fr-FR" sz="2000">
                <a:latin typeface="Helvetica" panose="020B0604020202020204" pitchFamily="34" charset="0"/>
                <a:cs typeface="Helvetica" panose="020B0604020202020204" pitchFamily="34" charset="0"/>
              </a:rPr>
              <a:t>Anticiper les risques de récidive et adapter l’accompagnement</a:t>
            </a:r>
          </a:p>
          <a:p>
            <a:pPr marL="285750" indent="-285750">
              <a:buClr>
                <a:schemeClr val="accent6"/>
              </a:buClr>
              <a:buFont typeface="Arial" panose="020B0604020202020204" pitchFamily="34" charset="0"/>
              <a:buChar char="•"/>
            </a:pPr>
            <a:r>
              <a:rPr lang="fr-FR" sz="2000">
                <a:latin typeface="Helvetica" panose="020B0604020202020204" pitchFamily="34" charset="0"/>
                <a:cs typeface="Helvetica" panose="020B0604020202020204" pitchFamily="34" charset="0"/>
              </a:rPr>
              <a:t>Bénéficier des protocoles et recommandations adaptés</a:t>
            </a:r>
          </a:p>
          <a:p>
            <a:pPr marL="285750" indent="-285750">
              <a:buClr>
                <a:schemeClr val="accent6"/>
              </a:buClr>
              <a:buFont typeface="Arial" panose="020B0604020202020204" pitchFamily="34" charset="0"/>
              <a:buChar char="•"/>
            </a:pPr>
            <a:r>
              <a:rPr lang="fr-FR" sz="2000">
                <a:latin typeface="Helvetica" panose="020B0604020202020204" pitchFamily="34" charset="0"/>
                <a:cs typeface="Helvetica" panose="020B0604020202020204" pitchFamily="34" charset="0"/>
              </a:rPr>
              <a:t>Réduire la charge administrative</a:t>
            </a:r>
          </a:p>
          <a:p>
            <a:pPr marL="285750" indent="-285750">
              <a:buClr>
                <a:schemeClr val="accent6"/>
              </a:buClr>
              <a:buFont typeface="Arial" panose="020B0604020202020204" pitchFamily="34" charset="0"/>
              <a:buChar char="•"/>
            </a:pPr>
            <a:r>
              <a:rPr lang="fr-FR" sz="2000">
                <a:latin typeface="Helvetica" panose="020B0604020202020204" pitchFamily="34" charset="0"/>
                <a:cs typeface="Helvetica" panose="020B0604020202020204" pitchFamily="34" charset="0"/>
              </a:rPr>
              <a:t>Améliorer l’organisation du suivi post-crise</a:t>
            </a:r>
            <a:endParaRPr lang="fr-FR" sz="2000" b="1">
              <a:latin typeface="Helvetica" panose="020B0604020202020204" pitchFamily="34" charset="0"/>
              <a:cs typeface="Helvetica" panose="020B0604020202020204" pitchFamily="34" charset="0"/>
            </a:endParaRPr>
          </a:p>
        </p:txBody>
      </p:sp>
      <p:sp>
        <p:nvSpPr>
          <p:cNvPr id="71" name="ZoneTexte 70">
            <a:extLst>
              <a:ext uri="{FF2B5EF4-FFF2-40B4-BE49-F238E27FC236}">
                <a16:creationId xmlns:a16="http://schemas.microsoft.com/office/drawing/2014/main" id="{16C8117F-E2D0-0125-532F-524C62345837}"/>
              </a:ext>
            </a:extLst>
          </p:cNvPr>
          <p:cNvSpPr txBox="1"/>
          <p:nvPr/>
        </p:nvSpPr>
        <p:spPr>
          <a:xfrm>
            <a:off x="481463" y="4913826"/>
            <a:ext cx="10663865" cy="1938992"/>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patients</a:t>
            </a:r>
            <a:endParaRPr lang="fr-FR" sz="2000">
              <a:latin typeface="Helvetica" panose="020B0604020202020204" pitchFamily="34" charset="0"/>
              <a:cs typeface="Helvetica" panose="020B0604020202020204" pitchFamily="34" charset="0"/>
            </a:endParaRPr>
          </a:p>
          <a:p>
            <a:pPr marL="285750" indent="-285750">
              <a:buClr>
                <a:schemeClr val="accent6"/>
              </a:buClr>
              <a:buFont typeface="Arial" panose="020B0604020202020204" pitchFamily="34" charset="0"/>
              <a:buChar char="•"/>
            </a:pPr>
            <a:r>
              <a:rPr lang="fr-FR" sz="2000">
                <a:effectLst/>
                <a:latin typeface="Helvetica" panose="020B0604020202020204" pitchFamily="34" charset="0"/>
                <a:cs typeface="Helvetica" panose="020B0604020202020204" pitchFamily="34" charset="0"/>
              </a:rPr>
              <a:t>Limiter le risque de récidive, éviter les pertes de chance </a:t>
            </a:r>
          </a:p>
          <a:p>
            <a:pPr marL="285750" indent="-285750">
              <a:buClr>
                <a:schemeClr val="accent6"/>
              </a:buClr>
              <a:buFont typeface="Arial" panose="020B0604020202020204" pitchFamily="34" charset="0"/>
              <a:buChar char="•"/>
            </a:pPr>
            <a:r>
              <a:rPr lang="fr-FR" sz="2000">
                <a:effectLst/>
                <a:latin typeface="Helvetica" panose="020B0604020202020204" pitchFamily="34" charset="0"/>
                <a:cs typeface="Helvetica" panose="020B0604020202020204" pitchFamily="34" charset="0"/>
              </a:rPr>
              <a:t>Maintenir le lien avec un professionnel de santé </a:t>
            </a:r>
          </a:p>
          <a:p>
            <a:pPr marL="285750" indent="-285750">
              <a:buClr>
                <a:schemeClr val="accent6"/>
              </a:buClr>
              <a:buFont typeface="Arial" panose="020B0604020202020204" pitchFamily="34" charset="0"/>
              <a:buChar char="•"/>
            </a:pPr>
            <a:r>
              <a:rPr lang="fr-FR" sz="2000">
                <a:effectLst/>
                <a:latin typeface="Helvetica" panose="020B0604020202020204" pitchFamily="34" charset="0"/>
                <a:cs typeface="Helvetica" panose="020B0604020202020204" pitchFamily="34" charset="0"/>
              </a:rPr>
              <a:t>Accéder facilement aux ressources de soutien </a:t>
            </a:r>
          </a:p>
          <a:p>
            <a:pPr marL="285750" indent="-285750">
              <a:buClr>
                <a:schemeClr val="accent6"/>
              </a:buClr>
              <a:buFont typeface="Arial" panose="020B0604020202020204" pitchFamily="34" charset="0"/>
              <a:buChar char="•"/>
            </a:pPr>
            <a:r>
              <a:rPr lang="fr-FR" sz="2000">
                <a:effectLst/>
                <a:latin typeface="Helvetica" panose="020B0604020202020204" pitchFamily="34" charset="0"/>
                <a:cs typeface="Helvetica" panose="020B0604020202020204" pitchFamily="34" charset="0"/>
              </a:rPr>
              <a:t>Être inscrit dans le parcours même sans passer par l’hôpital</a:t>
            </a:r>
          </a:p>
          <a:p>
            <a:pPr marL="285750" indent="-285750">
              <a:buClr>
                <a:schemeClr val="accent6"/>
              </a:buClr>
              <a:buFont typeface="Arial" panose="020B0604020202020204" pitchFamily="34" charset="0"/>
              <a:buChar char="•"/>
            </a:pPr>
            <a:r>
              <a:rPr lang="fr-FR" sz="2000">
                <a:latin typeface="Helvetica" panose="020B0604020202020204" pitchFamily="34" charset="0"/>
                <a:cs typeface="Helvetica" panose="020B0604020202020204" pitchFamily="34" charset="0"/>
              </a:rPr>
              <a:t>F</a:t>
            </a:r>
            <a:r>
              <a:rPr lang="fr-FR" sz="2000">
                <a:effectLst/>
                <a:latin typeface="Helvetica" panose="020B0604020202020204" pitchFamily="34" charset="0"/>
                <a:cs typeface="Helvetica" panose="020B0604020202020204" pitchFamily="34" charset="0"/>
              </a:rPr>
              <a:t>avoriser le rétablissement et la réinsertion </a:t>
            </a:r>
          </a:p>
        </p:txBody>
      </p:sp>
      <p:pic>
        <p:nvPicPr>
          <p:cNvPr id="5" name="Image 4" descr="Une image contenant Police, Graphique, logo, texte&#10;&#10;Description générée automatiquement">
            <a:extLst>
              <a:ext uri="{FF2B5EF4-FFF2-40B4-BE49-F238E27FC236}">
                <a16:creationId xmlns:a16="http://schemas.microsoft.com/office/drawing/2014/main" id="{4468D57A-FFE3-B9E4-0113-033BAC725CC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506309" y="23096"/>
            <a:ext cx="2571879" cy="791609"/>
          </a:xfrm>
          <a:prstGeom prst="rect">
            <a:avLst/>
          </a:prstGeom>
        </p:spPr>
      </p:pic>
      <p:sp>
        <p:nvSpPr>
          <p:cNvPr id="6" name="ZoneTexte 5">
            <a:extLst>
              <a:ext uri="{FF2B5EF4-FFF2-40B4-BE49-F238E27FC236}">
                <a16:creationId xmlns:a16="http://schemas.microsoft.com/office/drawing/2014/main" id="{F78C52D3-38CB-E312-ED60-D927EE1FF92F}"/>
              </a:ext>
            </a:extLst>
          </p:cNvPr>
          <p:cNvSpPr txBox="1"/>
          <p:nvPr/>
        </p:nvSpPr>
        <p:spPr>
          <a:xfrm>
            <a:off x="226008" y="754566"/>
            <a:ext cx="11379198" cy="1631216"/>
          </a:xfrm>
          <a:prstGeom prst="rect">
            <a:avLst/>
          </a:prstGeom>
          <a:noFill/>
        </p:spPr>
        <p:txBody>
          <a:bodyPr wrap="square">
            <a:spAutoFit/>
          </a:bodyPr>
          <a:lstStyle/>
          <a:p>
            <a:pPr algn="l"/>
            <a:r>
              <a:rPr lang="fr-FR" sz="2000" b="0" i="0">
                <a:effectLst/>
                <a:latin typeface="Helvetica" panose="020B0604020202020204" pitchFamily="34" charset="0"/>
                <a:cs typeface="Helvetica" panose="020B0604020202020204" pitchFamily="34" charset="0"/>
              </a:rPr>
              <a:t>Le dispositif VigilanS, porté en BFC par le CHU de Dijon et les CHS de Sevrey et St Ylie, a pour objectif général de contribuer à faire baisser le nombre de suicides et le nombre de récidives de tentative de suicide. Il consiste en un </a:t>
            </a:r>
            <a:r>
              <a:rPr lang="fr-FR" sz="2000" i="0">
                <a:effectLst/>
                <a:latin typeface="Helvetica" panose="020B0604020202020204" pitchFamily="34" charset="0"/>
                <a:cs typeface="Helvetica" panose="020B0604020202020204" pitchFamily="34" charset="0"/>
              </a:rPr>
              <a:t>système de recontact et d’alerte, avec l’appui du parcours eTICSS, </a:t>
            </a:r>
            <a:r>
              <a:rPr lang="fr-FR" sz="2000" b="0" i="0">
                <a:effectLst/>
                <a:latin typeface="Helvetica" panose="020B0604020202020204" pitchFamily="34" charset="0"/>
                <a:cs typeface="Helvetica" panose="020B0604020202020204" pitchFamily="34" charset="0"/>
              </a:rPr>
              <a:t>en organisant autour de la personne ayant fait une tentative de suicide un réseau de professionnels de santé qui garderont le contact avec elle. </a:t>
            </a:r>
          </a:p>
        </p:txBody>
      </p:sp>
    </p:spTree>
    <p:extLst>
      <p:ext uri="{BB962C8B-B14F-4D97-AF65-F5344CB8AC3E}">
        <p14:creationId xmlns:p14="http://schemas.microsoft.com/office/powerpoint/2010/main" val="697788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1384D-DC85-1816-DE5B-1BB4E7FD5C5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2CA7EAC-9D9D-1EA1-83FE-B0D4049BBB04}"/>
              </a:ext>
            </a:extLst>
          </p:cNvPr>
          <p:cNvSpPr>
            <a:spLocks noGrp="1"/>
          </p:cNvSpPr>
          <p:nvPr>
            <p:ph type="title"/>
          </p:nvPr>
        </p:nvSpPr>
        <p:spPr/>
        <p:txBody>
          <a:bodyPr/>
          <a:lstStyle/>
          <a:p>
            <a:r>
              <a:rPr lang="en-US"/>
              <a:t>Parcours VigilanS</a:t>
            </a:r>
            <a:endParaRPr lang="fr-FR"/>
          </a:p>
        </p:txBody>
      </p:sp>
      <p:sp>
        <p:nvSpPr>
          <p:cNvPr id="10" name="ZoneTexte 9">
            <a:extLst>
              <a:ext uri="{FF2B5EF4-FFF2-40B4-BE49-F238E27FC236}">
                <a16:creationId xmlns:a16="http://schemas.microsoft.com/office/drawing/2014/main" id="{120AF8A1-CBF8-22EB-8466-614575F23650}"/>
              </a:ext>
            </a:extLst>
          </p:cNvPr>
          <p:cNvSpPr txBox="1"/>
          <p:nvPr/>
        </p:nvSpPr>
        <p:spPr>
          <a:xfrm>
            <a:off x="698097" y="2045635"/>
            <a:ext cx="1993421" cy="1261884"/>
          </a:xfrm>
          <a:prstGeom prst="rect">
            <a:avLst/>
          </a:prstGeom>
          <a:noFill/>
        </p:spPr>
        <p:txBody>
          <a:bodyPr wrap="square" rtlCol="0">
            <a:spAutoFit/>
          </a:bodyPr>
          <a:lstStyle/>
          <a:p>
            <a:pPr algn="ctr"/>
            <a:r>
              <a:rPr lang="en-US" sz="3600" b="1">
                <a:solidFill>
                  <a:schemeClr val="accent6"/>
                </a:solidFill>
                <a:latin typeface="Helvetica" panose="020B0604020202020204" pitchFamily="34" charset="0"/>
                <a:cs typeface="Helvetica" panose="020B0604020202020204" pitchFamily="34" charset="0"/>
              </a:rPr>
              <a:t>5 800</a:t>
            </a:r>
          </a:p>
          <a:p>
            <a:pPr algn="ctr"/>
            <a:r>
              <a:rPr lang="en-US" sz="2000">
                <a:latin typeface="Helvetica" panose="020B0604020202020204" pitchFamily="34" charset="0"/>
                <a:cs typeface="Helvetica" panose="020B0604020202020204" pitchFamily="34" charset="0"/>
              </a:rPr>
              <a:t>Parcours initiés</a:t>
            </a:r>
          </a:p>
          <a:p>
            <a:pPr algn="ctr"/>
            <a:r>
              <a:rPr lang="en-US" sz="2000">
                <a:latin typeface="Helvetica" panose="020B0604020202020204" pitchFamily="34" charset="0"/>
                <a:cs typeface="Helvetica" panose="020B0604020202020204" pitchFamily="34" charset="0"/>
              </a:rPr>
              <a:t>depuis 03/2023</a:t>
            </a:r>
            <a:endParaRPr lang="fr-FR" sz="2000">
              <a:latin typeface="Helvetica" panose="020B0604020202020204" pitchFamily="34" charset="0"/>
              <a:cs typeface="Helvetica" panose="020B0604020202020204" pitchFamily="34" charset="0"/>
            </a:endParaRPr>
          </a:p>
        </p:txBody>
      </p:sp>
      <p:grpSp>
        <p:nvGrpSpPr>
          <p:cNvPr id="22" name="Groupe 21">
            <a:extLst>
              <a:ext uri="{FF2B5EF4-FFF2-40B4-BE49-F238E27FC236}">
                <a16:creationId xmlns:a16="http://schemas.microsoft.com/office/drawing/2014/main" id="{105C6419-41EA-E2BD-7F23-C710C35ED924}"/>
              </a:ext>
            </a:extLst>
          </p:cNvPr>
          <p:cNvGrpSpPr/>
          <p:nvPr/>
        </p:nvGrpSpPr>
        <p:grpSpPr>
          <a:xfrm>
            <a:off x="1215766" y="986124"/>
            <a:ext cx="975588" cy="844766"/>
            <a:chOff x="5743546" y="3084079"/>
            <a:chExt cx="764218" cy="696200"/>
          </a:xfrm>
          <a:solidFill>
            <a:schemeClr val="accent6"/>
          </a:solidFill>
        </p:grpSpPr>
        <p:grpSp>
          <p:nvGrpSpPr>
            <p:cNvPr id="23" name="Graphique 28" descr="Double itinéraire avec un chemin contour">
              <a:extLst>
                <a:ext uri="{FF2B5EF4-FFF2-40B4-BE49-F238E27FC236}">
                  <a16:creationId xmlns:a16="http://schemas.microsoft.com/office/drawing/2014/main" id="{9559300D-FB24-BC19-BF7C-F343C4F1EAD6}"/>
                </a:ext>
              </a:extLst>
            </p:cNvPr>
            <p:cNvGrpSpPr/>
            <p:nvPr/>
          </p:nvGrpSpPr>
          <p:grpSpPr>
            <a:xfrm>
              <a:off x="5743546" y="3337992"/>
              <a:ext cx="635287" cy="442287"/>
              <a:chOff x="5743546" y="3337992"/>
              <a:chExt cx="635287" cy="442287"/>
            </a:xfrm>
            <a:grpFill/>
          </p:grpSpPr>
          <p:sp>
            <p:nvSpPr>
              <p:cNvPr id="27" name="Forme libre : forme 26">
                <a:extLst>
                  <a:ext uri="{FF2B5EF4-FFF2-40B4-BE49-F238E27FC236}">
                    <a16:creationId xmlns:a16="http://schemas.microsoft.com/office/drawing/2014/main" id="{7DB786D5-C6B6-054B-62E3-5BAA3620137A}"/>
                  </a:ext>
                </a:extLst>
              </p:cNvPr>
              <p:cNvSpPr/>
              <p:nvPr/>
            </p:nvSpPr>
            <p:spPr>
              <a:xfrm>
                <a:off x="5743546" y="3385102"/>
                <a:ext cx="243333" cy="395177"/>
              </a:xfrm>
              <a:custGeom>
                <a:avLst/>
                <a:gdLst>
                  <a:gd name="connsiteX0" fmla="*/ 21133 w 243333"/>
                  <a:gd name="connsiteY0" fmla="*/ 53477 h 395177"/>
                  <a:gd name="connsiteX1" fmla="*/ 8348 w 243333"/>
                  <a:gd name="connsiteY1" fmla="*/ 166796 h 395177"/>
                  <a:gd name="connsiteX2" fmla="*/ 63554 w 243333"/>
                  <a:gd name="connsiteY2" fmla="*/ 288830 h 395177"/>
                  <a:gd name="connsiteX3" fmla="*/ 111207 w 243333"/>
                  <a:gd name="connsiteY3" fmla="*/ 388782 h 395177"/>
                  <a:gd name="connsiteX4" fmla="*/ 127026 w 243333"/>
                  <a:gd name="connsiteY4" fmla="*/ 393883 h 395177"/>
                  <a:gd name="connsiteX5" fmla="*/ 132126 w 243333"/>
                  <a:gd name="connsiteY5" fmla="*/ 388782 h 395177"/>
                  <a:gd name="connsiteX6" fmla="*/ 179779 w 243333"/>
                  <a:gd name="connsiteY6" fmla="*/ 288830 h 395177"/>
                  <a:gd name="connsiteX7" fmla="*/ 234986 w 243333"/>
                  <a:gd name="connsiteY7" fmla="*/ 166796 h 395177"/>
                  <a:gd name="connsiteX8" fmla="*/ 222201 w 243333"/>
                  <a:gd name="connsiteY8" fmla="*/ 53477 h 395177"/>
                  <a:gd name="connsiteX9" fmla="*/ 53879 w 243333"/>
                  <a:gd name="connsiteY9" fmla="*/ 20731 h 395177"/>
                  <a:gd name="connsiteX10" fmla="*/ 21133 w 243333"/>
                  <a:gd name="connsiteY10" fmla="*/ 53477 h 395177"/>
                  <a:gd name="connsiteX11" fmla="*/ 206479 w 243333"/>
                  <a:gd name="connsiteY11" fmla="*/ 64235 h 395177"/>
                  <a:gd name="connsiteX12" fmla="*/ 217392 w 243333"/>
                  <a:gd name="connsiteY12" fmla="*/ 159466 h 395177"/>
                  <a:gd name="connsiteX13" fmla="*/ 162583 w 243333"/>
                  <a:gd name="connsiteY13" fmla="*/ 280633 h 395177"/>
                  <a:gd name="connsiteX14" fmla="*/ 121753 w 243333"/>
                  <a:gd name="connsiteY14" fmla="*/ 366275 h 395177"/>
                  <a:gd name="connsiteX15" fmla="*/ 121580 w 243333"/>
                  <a:gd name="connsiteY15" fmla="*/ 366275 h 395177"/>
                  <a:gd name="connsiteX16" fmla="*/ 80909 w 243333"/>
                  <a:gd name="connsiteY16" fmla="*/ 280977 h 395177"/>
                  <a:gd name="connsiteX17" fmla="*/ 25937 w 243333"/>
                  <a:gd name="connsiteY17" fmla="*/ 159466 h 395177"/>
                  <a:gd name="connsiteX18" fmla="*/ 36938 w 243333"/>
                  <a:gd name="connsiteY18" fmla="*/ 64107 h 395177"/>
                  <a:gd name="connsiteX19" fmla="*/ 178822 w 243333"/>
                  <a:gd name="connsiteY19" fmla="*/ 36540 h 395177"/>
                  <a:gd name="connsiteX20" fmla="*/ 206476 w 243333"/>
                  <a:gd name="connsiteY20" fmla="*/ 64235 h 39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333" h="395177">
                    <a:moveTo>
                      <a:pt x="21133" y="53477"/>
                    </a:moveTo>
                    <a:cubicBezTo>
                      <a:pt x="-1492" y="86854"/>
                      <a:pt x="-6271" y="129217"/>
                      <a:pt x="8348" y="166796"/>
                    </a:cubicBezTo>
                    <a:lnTo>
                      <a:pt x="63554" y="288830"/>
                    </a:lnTo>
                    <a:lnTo>
                      <a:pt x="111207" y="388782"/>
                    </a:lnTo>
                    <a:cubicBezTo>
                      <a:pt x="114166" y="394559"/>
                      <a:pt x="121249" y="396842"/>
                      <a:pt x="127026" y="393883"/>
                    </a:cubicBezTo>
                    <a:cubicBezTo>
                      <a:pt x="129218" y="392759"/>
                      <a:pt x="131002" y="390975"/>
                      <a:pt x="132126" y="388782"/>
                    </a:cubicBezTo>
                    <a:lnTo>
                      <a:pt x="179779" y="288830"/>
                    </a:lnTo>
                    <a:lnTo>
                      <a:pt x="234986" y="166796"/>
                    </a:lnTo>
                    <a:cubicBezTo>
                      <a:pt x="249604" y="129217"/>
                      <a:pt x="244824" y="86854"/>
                      <a:pt x="222201" y="53477"/>
                    </a:cubicBezTo>
                    <a:cubicBezTo>
                      <a:pt x="184762" y="-2046"/>
                      <a:pt x="109402" y="-16707"/>
                      <a:pt x="53879" y="20731"/>
                    </a:cubicBezTo>
                    <a:cubicBezTo>
                      <a:pt x="40961" y="29442"/>
                      <a:pt x="29842" y="40559"/>
                      <a:pt x="21133" y="53477"/>
                    </a:cubicBezTo>
                    <a:close/>
                    <a:moveTo>
                      <a:pt x="206479" y="64235"/>
                    </a:moveTo>
                    <a:cubicBezTo>
                      <a:pt x="225471" y="92283"/>
                      <a:pt x="229547" y="127847"/>
                      <a:pt x="217392" y="159466"/>
                    </a:cubicBezTo>
                    <a:lnTo>
                      <a:pt x="162583" y="280633"/>
                    </a:lnTo>
                    <a:lnTo>
                      <a:pt x="121753" y="366275"/>
                    </a:lnTo>
                    <a:cubicBezTo>
                      <a:pt x="121705" y="366371"/>
                      <a:pt x="121628" y="366371"/>
                      <a:pt x="121580" y="366275"/>
                    </a:cubicBezTo>
                    <a:lnTo>
                      <a:pt x="80909" y="280977"/>
                    </a:lnTo>
                    <a:lnTo>
                      <a:pt x="25937" y="159466"/>
                    </a:lnTo>
                    <a:cubicBezTo>
                      <a:pt x="13774" y="127795"/>
                      <a:pt x="17884" y="92176"/>
                      <a:pt x="36938" y="64107"/>
                    </a:cubicBezTo>
                    <a:cubicBezTo>
                      <a:pt x="68506" y="17315"/>
                      <a:pt x="132029" y="4972"/>
                      <a:pt x="178822" y="36540"/>
                    </a:cubicBezTo>
                    <a:cubicBezTo>
                      <a:pt x="189738" y="43904"/>
                      <a:pt x="199128" y="53308"/>
                      <a:pt x="206476" y="64235"/>
                    </a:cubicBezTo>
                    <a:close/>
                  </a:path>
                </a:pathLst>
              </a:custGeom>
              <a:grpFill/>
              <a:ln w="9525"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42D5B57B-489F-E505-4629-DE91CC92E80F}"/>
                  </a:ext>
                </a:extLst>
              </p:cNvPr>
              <p:cNvSpPr/>
              <p:nvPr/>
            </p:nvSpPr>
            <p:spPr>
              <a:xfrm>
                <a:off x="6056369" y="3741762"/>
                <a:ext cx="28942" cy="19548"/>
              </a:xfrm>
              <a:custGeom>
                <a:avLst/>
                <a:gdLst>
                  <a:gd name="connsiteX0" fmla="*/ 224 w 28942"/>
                  <a:gd name="connsiteY0" fmla="*/ 19548 h 19548"/>
                  <a:gd name="connsiteX1" fmla="*/ 28943 w 28942"/>
                  <a:gd name="connsiteY1" fmla="*/ 19045 h 19548"/>
                  <a:gd name="connsiteX2" fmla="*/ 28486 w 28942"/>
                  <a:gd name="connsiteY2" fmla="*/ 0 h 19548"/>
                  <a:gd name="connsiteX3" fmla="*/ 0 w 28942"/>
                  <a:gd name="connsiteY3" fmla="*/ 498 h 19548"/>
                </a:gdLst>
                <a:ahLst/>
                <a:cxnLst>
                  <a:cxn ang="0">
                    <a:pos x="connsiteX0" y="connsiteY0"/>
                  </a:cxn>
                  <a:cxn ang="0">
                    <a:pos x="connsiteX1" y="connsiteY1"/>
                  </a:cxn>
                  <a:cxn ang="0">
                    <a:pos x="connsiteX2" y="connsiteY2"/>
                  </a:cxn>
                  <a:cxn ang="0">
                    <a:pos x="connsiteX3" y="connsiteY3"/>
                  </a:cxn>
                </a:cxnLst>
                <a:rect l="l" t="t" r="r" b="b"/>
                <a:pathLst>
                  <a:path w="28942" h="19548">
                    <a:moveTo>
                      <a:pt x="224" y="19548"/>
                    </a:moveTo>
                    <a:cubicBezTo>
                      <a:pt x="9654" y="19439"/>
                      <a:pt x="19251" y="19276"/>
                      <a:pt x="28943" y="19045"/>
                    </a:cubicBezTo>
                    <a:lnTo>
                      <a:pt x="28486" y="0"/>
                    </a:lnTo>
                    <a:cubicBezTo>
                      <a:pt x="18878" y="231"/>
                      <a:pt x="9357" y="389"/>
                      <a:pt x="0" y="498"/>
                    </a:cubicBezTo>
                    <a:close/>
                  </a:path>
                </a:pathLst>
              </a:custGeom>
              <a:grpFill/>
              <a:ln w="9525"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351DC063-DDB7-CC04-2BF5-87E5C2ACA008}"/>
                  </a:ext>
                </a:extLst>
              </p:cNvPr>
              <p:cNvSpPr/>
              <p:nvPr/>
            </p:nvSpPr>
            <p:spPr>
              <a:xfrm>
                <a:off x="6098000" y="3376850"/>
                <a:ext cx="34392" cy="31051"/>
              </a:xfrm>
              <a:custGeom>
                <a:avLst/>
                <a:gdLst>
                  <a:gd name="connsiteX0" fmla="*/ 34393 w 34392"/>
                  <a:gd name="connsiteY0" fmla="*/ 17027 h 31051"/>
                  <a:gd name="connsiteX1" fmla="*/ 25854 w 34392"/>
                  <a:gd name="connsiteY1" fmla="*/ 0 h 31051"/>
                  <a:gd name="connsiteX2" fmla="*/ 0 w 34392"/>
                  <a:gd name="connsiteY2" fmla="*/ 15996 h 31051"/>
                  <a:gd name="connsiteX3" fmla="*/ 11674 w 34392"/>
                  <a:gd name="connsiteY3" fmla="*/ 31051 h 31051"/>
                  <a:gd name="connsiteX4" fmla="*/ 34393 w 34392"/>
                  <a:gd name="connsiteY4" fmla="*/ 17027 h 3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2" h="31051">
                    <a:moveTo>
                      <a:pt x="34393" y="17027"/>
                    </a:moveTo>
                    <a:lnTo>
                      <a:pt x="25854" y="0"/>
                    </a:lnTo>
                    <a:cubicBezTo>
                      <a:pt x="16740" y="4485"/>
                      <a:pt x="8082" y="9842"/>
                      <a:pt x="0" y="15996"/>
                    </a:cubicBezTo>
                    <a:lnTo>
                      <a:pt x="11674" y="31051"/>
                    </a:lnTo>
                    <a:cubicBezTo>
                      <a:pt x="18779" y="25657"/>
                      <a:pt x="26387" y="20961"/>
                      <a:pt x="34393" y="17027"/>
                    </a:cubicBezTo>
                    <a:close/>
                  </a:path>
                </a:pathLst>
              </a:custGeom>
              <a:grpFill/>
              <a:ln w="9525" cap="flat">
                <a:noFill/>
                <a:prstDash val="solid"/>
                <a:miter/>
              </a:ln>
            </p:spPr>
            <p:txBody>
              <a:bodyPr rtlCol="0" anchor="ctr"/>
              <a:lstStyle/>
              <a:p>
                <a:endParaRPr lang="fr-FR"/>
              </a:p>
            </p:txBody>
          </p:sp>
          <p:sp>
            <p:nvSpPr>
              <p:cNvPr id="30" name="Forme libre : forme 29">
                <a:extLst>
                  <a:ext uri="{FF2B5EF4-FFF2-40B4-BE49-F238E27FC236}">
                    <a16:creationId xmlns:a16="http://schemas.microsoft.com/office/drawing/2014/main" id="{0CEC0D95-F04D-73A5-16DC-57AD0047CFE3}"/>
                  </a:ext>
                </a:extLst>
              </p:cNvPr>
              <p:cNvSpPr/>
              <p:nvPr/>
            </p:nvSpPr>
            <p:spPr>
              <a:xfrm>
                <a:off x="6066085" y="3415950"/>
                <a:ext cx="26342" cy="32341"/>
              </a:xfrm>
              <a:custGeom>
                <a:avLst/>
                <a:gdLst>
                  <a:gd name="connsiteX0" fmla="*/ 26342 w 26342"/>
                  <a:gd name="connsiteY0" fmla="*/ 10203 h 32341"/>
                  <a:gd name="connsiteX1" fmla="*/ 10259 w 26342"/>
                  <a:gd name="connsiteY1" fmla="*/ 0 h 32341"/>
                  <a:gd name="connsiteX2" fmla="*/ 0 w 26342"/>
                  <a:gd name="connsiteY2" fmla="*/ 31198 h 32341"/>
                  <a:gd name="connsiteX3" fmla="*/ 19013 w 26342"/>
                  <a:gd name="connsiteY3" fmla="*/ 32341 h 32341"/>
                  <a:gd name="connsiteX4" fmla="*/ 26342 w 26342"/>
                  <a:gd name="connsiteY4" fmla="*/ 10203 h 32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2" h="32341">
                    <a:moveTo>
                      <a:pt x="26342" y="10203"/>
                    </a:moveTo>
                    <a:lnTo>
                      <a:pt x="10259" y="0"/>
                    </a:lnTo>
                    <a:cubicBezTo>
                      <a:pt x="4223" y="9349"/>
                      <a:pt x="691" y="20092"/>
                      <a:pt x="0" y="31198"/>
                    </a:cubicBezTo>
                    <a:lnTo>
                      <a:pt x="19013" y="32341"/>
                    </a:lnTo>
                    <a:cubicBezTo>
                      <a:pt x="19492" y="24451"/>
                      <a:pt x="22018" y="16821"/>
                      <a:pt x="26342" y="10203"/>
                    </a:cubicBezTo>
                    <a:close/>
                  </a:path>
                </a:pathLst>
              </a:custGeom>
              <a:grpFill/>
              <a:ln w="9525" cap="flat">
                <a:noFill/>
                <a:prstDash val="solid"/>
                <a:miter/>
              </a:ln>
            </p:spPr>
            <p:txBody>
              <a:bodyPr rtlCol="0" anchor="ctr"/>
              <a:lstStyle/>
              <a:p>
                <a:endParaRPr lang="fr-FR"/>
              </a:p>
            </p:txBody>
          </p:sp>
          <p:sp>
            <p:nvSpPr>
              <p:cNvPr id="31" name="Forme libre : forme 30">
                <a:extLst>
                  <a:ext uri="{FF2B5EF4-FFF2-40B4-BE49-F238E27FC236}">
                    <a16:creationId xmlns:a16="http://schemas.microsoft.com/office/drawing/2014/main" id="{BADA57B9-7068-AF1B-894C-CFF65E49C020}"/>
                  </a:ext>
                </a:extLst>
              </p:cNvPr>
              <p:cNvSpPr/>
              <p:nvPr/>
            </p:nvSpPr>
            <p:spPr>
              <a:xfrm>
                <a:off x="5999254" y="3742429"/>
                <a:ext cx="28641" cy="19088"/>
              </a:xfrm>
              <a:custGeom>
                <a:avLst/>
                <a:gdLst>
                  <a:gd name="connsiteX0" fmla="*/ 28604 w 28641"/>
                  <a:gd name="connsiteY0" fmla="*/ 29 h 19088"/>
                  <a:gd name="connsiteX1" fmla="*/ 18945 w 28641"/>
                  <a:gd name="connsiteY1" fmla="*/ 38 h 19088"/>
                  <a:gd name="connsiteX2" fmla="*/ 76 w 28641"/>
                  <a:gd name="connsiteY2" fmla="*/ 0 h 19088"/>
                  <a:gd name="connsiteX3" fmla="*/ 0 w 28641"/>
                  <a:gd name="connsiteY3" fmla="*/ 19050 h 19088"/>
                  <a:gd name="connsiteX4" fmla="*/ 18945 w 28641"/>
                  <a:gd name="connsiteY4" fmla="*/ 19088 h 19088"/>
                  <a:gd name="connsiteX5" fmla="*/ 28642 w 28641"/>
                  <a:gd name="connsiteY5" fmla="*/ 19079 h 19088"/>
                  <a:gd name="connsiteX6" fmla="*/ 28604 w 28641"/>
                  <a:gd name="connsiteY6" fmla="*/ 29 h 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1" h="19088">
                    <a:moveTo>
                      <a:pt x="28604" y="29"/>
                    </a:moveTo>
                    <a:lnTo>
                      <a:pt x="18945" y="38"/>
                    </a:lnTo>
                    <a:lnTo>
                      <a:pt x="76" y="0"/>
                    </a:lnTo>
                    <a:lnTo>
                      <a:pt x="0" y="19050"/>
                    </a:lnTo>
                    <a:lnTo>
                      <a:pt x="18945" y="19088"/>
                    </a:lnTo>
                    <a:lnTo>
                      <a:pt x="28642" y="19079"/>
                    </a:lnTo>
                    <a:lnTo>
                      <a:pt x="28604" y="29"/>
                    </a:lnTo>
                    <a:close/>
                  </a:path>
                </a:pathLst>
              </a:custGeom>
              <a:grpFill/>
              <a:ln w="9525" cap="flat">
                <a:noFill/>
                <a:prstDash val="solid"/>
                <a:miter/>
              </a:ln>
            </p:spPr>
            <p:txBody>
              <a:bodyPr rtlCol="0" anchor="ctr"/>
              <a:lstStyle/>
              <a:p>
                <a:endParaRPr lang="fr-FR"/>
              </a:p>
            </p:txBody>
          </p:sp>
          <p:sp>
            <p:nvSpPr>
              <p:cNvPr id="32" name="Forme libre : forme 31">
                <a:extLst>
                  <a:ext uri="{FF2B5EF4-FFF2-40B4-BE49-F238E27FC236}">
                    <a16:creationId xmlns:a16="http://schemas.microsoft.com/office/drawing/2014/main" id="{6F719D3B-82C7-86F9-A64E-081AB5578DFA}"/>
                  </a:ext>
                </a:extLst>
              </p:cNvPr>
              <p:cNvSpPr/>
              <p:nvPr/>
            </p:nvSpPr>
            <p:spPr>
              <a:xfrm>
                <a:off x="6174433" y="3521034"/>
                <a:ext cx="32532" cy="25589"/>
              </a:xfrm>
              <a:custGeom>
                <a:avLst/>
                <a:gdLst>
                  <a:gd name="connsiteX0" fmla="*/ 32533 w 32532"/>
                  <a:gd name="connsiteY0" fmla="*/ 7111 h 25589"/>
                  <a:gd name="connsiteX1" fmla="*/ 4976 w 32532"/>
                  <a:gd name="connsiteY1" fmla="*/ 0 h 25589"/>
                  <a:gd name="connsiteX2" fmla="*/ 0 w 32532"/>
                  <a:gd name="connsiteY2" fmla="*/ 18390 h 25589"/>
                  <a:gd name="connsiteX3" fmla="*/ 27891 w 32532"/>
                  <a:gd name="connsiteY3" fmla="*/ 25590 h 25589"/>
                </a:gdLst>
                <a:ahLst/>
                <a:cxnLst>
                  <a:cxn ang="0">
                    <a:pos x="connsiteX0" y="connsiteY0"/>
                  </a:cxn>
                  <a:cxn ang="0">
                    <a:pos x="connsiteX1" y="connsiteY1"/>
                  </a:cxn>
                  <a:cxn ang="0">
                    <a:pos x="connsiteX2" y="connsiteY2"/>
                  </a:cxn>
                  <a:cxn ang="0">
                    <a:pos x="connsiteX3" y="connsiteY3"/>
                  </a:cxn>
                </a:cxnLst>
                <a:rect l="l" t="t" r="r" b="b"/>
                <a:pathLst>
                  <a:path w="32532" h="25589">
                    <a:moveTo>
                      <a:pt x="32533" y="7111"/>
                    </a:moveTo>
                    <a:cubicBezTo>
                      <a:pt x="23198" y="4767"/>
                      <a:pt x="13959" y="2433"/>
                      <a:pt x="4976" y="0"/>
                    </a:cubicBezTo>
                    <a:lnTo>
                      <a:pt x="0" y="18390"/>
                    </a:lnTo>
                    <a:cubicBezTo>
                      <a:pt x="9097" y="20850"/>
                      <a:pt x="18445" y="23217"/>
                      <a:pt x="27891" y="25590"/>
                    </a:cubicBezTo>
                    <a:close/>
                  </a:path>
                </a:pathLst>
              </a:custGeom>
              <a:grpFill/>
              <a:ln w="9525" cap="flat">
                <a:noFill/>
                <a:prstDash val="solid"/>
                <a:miter/>
              </a:ln>
            </p:spPr>
            <p:txBody>
              <a:bodyPr rtlCol="0" anchor="ctr"/>
              <a:lstStyle/>
              <a:p>
                <a:endParaRPr lang="fr-FR"/>
              </a:p>
            </p:txBody>
          </p:sp>
          <p:sp>
            <p:nvSpPr>
              <p:cNvPr id="33" name="Forme libre : forme 32">
                <a:extLst>
                  <a:ext uri="{FF2B5EF4-FFF2-40B4-BE49-F238E27FC236}">
                    <a16:creationId xmlns:a16="http://schemas.microsoft.com/office/drawing/2014/main" id="{F490BE38-2C9F-A54C-9282-0F8DFE651221}"/>
                  </a:ext>
                </a:extLst>
              </p:cNvPr>
              <p:cNvSpPr/>
              <p:nvPr/>
            </p:nvSpPr>
            <p:spPr>
              <a:xfrm>
                <a:off x="5942139" y="3742181"/>
                <a:ext cx="28630" cy="19156"/>
              </a:xfrm>
              <a:custGeom>
                <a:avLst/>
                <a:gdLst>
                  <a:gd name="connsiteX0" fmla="*/ 0 w 28630"/>
                  <a:gd name="connsiteY0" fmla="*/ 0 h 19156"/>
                  <a:gd name="connsiteX1" fmla="*/ 0 w 28630"/>
                  <a:gd name="connsiteY1" fmla="*/ 19050 h 19156"/>
                  <a:gd name="connsiteX2" fmla="*/ 28519 w 28630"/>
                  <a:gd name="connsiteY2" fmla="*/ 19157 h 19156"/>
                  <a:gd name="connsiteX3" fmla="*/ 28630 w 28630"/>
                  <a:gd name="connsiteY3" fmla="*/ 107 h 19156"/>
                  <a:gd name="connsiteX4" fmla="*/ 0 w 28630"/>
                  <a:gd name="connsiteY4" fmla="*/ 0 h 1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 h="19156">
                    <a:moveTo>
                      <a:pt x="0" y="0"/>
                    </a:moveTo>
                    <a:lnTo>
                      <a:pt x="0" y="19050"/>
                    </a:lnTo>
                    <a:cubicBezTo>
                      <a:pt x="8730" y="19050"/>
                      <a:pt x="18288" y="19099"/>
                      <a:pt x="28519" y="19157"/>
                    </a:cubicBezTo>
                    <a:lnTo>
                      <a:pt x="28630" y="107"/>
                    </a:lnTo>
                    <a:cubicBezTo>
                      <a:pt x="18357" y="44"/>
                      <a:pt x="8767" y="0"/>
                      <a:pt x="0" y="0"/>
                    </a:cubicBezTo>
                    <a:close/>
                  </a:path>
                </a:pathLst>
              </a:custGeom>
              <a:grpFill/>
              <a:ln w="9525" cap="flat">
                <a:noFill/>
                <a:prstDash val="solid"/>
                <a:miter/>
              </a:ln>
            </p:spPr>
            <p:txBody>
              <a:bodyPr rtlCol="0" anchor="ctr"/>
              <a:lstStyle/>
              <a:p>
                <a:endParaRPr lang="fr-FR"/>
              </a:p>
            </p:txBody>
          </p:sp>
          <p:sp>
            <p:nvSpPr>
              <p:cNvPr id="34" name="Forme libre : forme 33">
                <a:extLst>
                  <a:ext uri="{FF2B5EF4-FFF2-40B4-BE49-F238E27FC236}">
                    <a16:creationId xmlns:a16="http://schemas.microsoft.com/office/drawing/2014/main" id="{690AAE3C-440F-16FC-8431-555648CE23F5}"/>
                  </a:ext>
                </a:extLst>
              </p:cNvPr>
              <p:cNvSpPr/>
              <p:nvPr/>
            </p:nvSpPr>
            <p:spPr>
              <a:xfrm>
                <a:off x="6072020" y="3471237"/>
                <a:ext cx="32369" cy="33256"/>
              </a:xfrm>
              <a:custGeom>
                <a:avLst/>
                <a:gdLst>
                  <a:gd name="connsiteX0" fmla="*/ 20435 w 32369"/>
                  <a:gd name="connsiteY0" fmla="*/ 33257 h 33256"/>
                  <a:gd name="connsiteX1" fmla="*/ 32370 w 32369"/>
                  <a:gd name="connsiteY1" fmla="*/ 18411 h 33256"/>
                  <a:gd name="connsiteX2" fmla="*/ 17240 w 32369"/>
                  <a:gd name="connsiteY2" fmla="*/ 0 h 33256"/>
                  <a:gd name="connsiteX3" fmla="*/ 0 w 32369"/>
                  <a:gd name="connsiteY3" fmla="*/ 8111 h 33256"/>
                  <a:gd name="connsiteX4" fmla="*/ 20435 w 32369"/>
                  <a:gd name="connsiteY4" fmla="*/ 33257 h 3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69" h="33256">
                    <a:moveTo>
                      <a:pt x="20435" y="33257"/>
                    </a:moveTo>
                    <a:lnTo>
                      <a:pt x="32370" y="18411"/>
                    </a:lnTo>
                    <a:cubicBezTo>
                      <a:pt x="25974" y="13524"/>
                      <a:pt x="20795" y="7222"/>
                      <a:pt x="17240" y="0"/>
                    </a:cubicBezTo>
                    <a:lnTo>
                      <a:pt x="0" y="8111"/>
                    </a:lnTo>
                    <a:cubicBezTo>
                      <a:pt x="4804" y="17942"/>
                      <a:pt x="11795" y="26543"/>
                      <a:pt x="20435" y="33257"/>
                    </a:cubicBezTo>
                    <a:close/>
                  </a:path>
                </a:pathLst>
              </a:custGeom>
              <a:grpFill/>
              <a:ln w="9525" cap="flat">
                <a:noFill/>
                <a:prstDash val="solid"/>
                <a:miter/>
              </a:ln>
            </p:spPr>
            <p:txBody>
              <a:bodyPr rtlCol="0" anchor="ctr"/>
              <a:lstStyle/>
              <a:p>
                <a:endParaRPr lang="fr-FR"/>
              </a:p>
            </p:txBody>
          </p:sp>
          <p:sp>
            <p:nvSpPr>
              <p:cNvPr id="35" name="Forme libre : forme 34">
                <a:extLst>
                  <a:ext uri="{FF2B5EF4-FFF2-40B4-BE49-F238E27FC236}">
                    <a16:creationId xmlns:a16="http://schemas.microsoft.com/office/drawing/2014/main" id="{727C8860-9684-3B22-663D-DCAD7FE86597}"/>
                  </a:ext>
                </a:extLst>
              </p:cNvPr>
              <p:cNvSpPr/>
              <p:nvPr/>
            </p:nvSpPr>
            <p:spPr>
              <a:xfrm>
                <a:off x="6207681" y="3344487"/>
                <a:ext cx="31602" cy="23859"/>
              </a:xfrm>
              <a:custGeom>
                <a:avLst/>
                <a:gdLst>
                  <a:gd name="connsiteX0" fmla="*/ 0 w 31602"/>
                  <a:gd name="connsiteY0" fmla="*/ 5208 h 23859"/>
                  <a:gd name="connsiteX1" fmla="*/ 3879 w 31602"/>
                  <a:gd name="connsiteY1" fmla="*/ 23859 h 23859"/>
                  <a:gd name="connsiteX2" fmla="*/ 31603 w 31602"/>
                  <a:gd name="connsiteY2" fmla="*/ 18818 h 23859"/>
                  <a:gd name="connsiteX3" fmla="*/ 28635 w 31602"/>
                  <a:gd name="connsiteY3" fmla="*/ 0 h 23859"/>
                  <a:gd name="connsiteX4" fmla="*/ 0 w 31602"/>
                  <a:gd name="connsiteY4" fmla="*/ 5208 h 23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2" h="23859">
                    <a:moveTo>
                      <a:pt x="0" y="5208"/>
                    </a:moveTo>
                    <a:lnTo>
                      <a:pt x="3879" y="23859"/>
                    </a:lnTo>
                    <a:cubicBezTo>
                      <a:pt x="12753" y="22015"/>
                      <a:pt x="22083" y="20320"/>
                      <a:pt x="31603" y="18818"/>
                    </a:cubicBezTo>
                    <a:lnTo>
                      <a:pt x="28635" y="0"/>
                    </a:lnTo>
                    <a:cubicBezTo>
                      <a:pt x="18811" y="1550"/>
                      <a:pt x="9176" y="3302"/>
                      <a:pt x="0" y="5208"/>
                    </a:cubicBezTo>
                    <a:close/>
                  </a:path>
                </a:pathLst>
              </a:custGeom>
              <a:grpFill/>
              <a:ln w="9525" cap="flat">
                <a:noFill/>
                <a:prstDash val="solid"/>
                <a:miter/>
              </a:ln>
            </p:spPr>
            <p:txBody>
              <a:bodyPr rtlCol="0" anchor="ctr"/>
              <a:lstStyle/>
              <a:p>
                <a:endParaRPr lang="fr-FR"/>
              </a:p>
            </p:txBody>
          </p:sp>
          <p:sp>
            <p:nvSpPr>
              <p:cNvPr id="36" name="Forme libre : forme 35">
                <a:extLst>
                  <a:ext uri="{FF2B5EF4-FFF2-40B4-BE49-F238E27FC236}">
                    <a16:creationId xmlns:a16="http://schemas.microsoft.com/office/drawing/2014/main" id="{9FB1F7F5-0C7C-2861-B2C8-E4FA50E9B269}"/>
                  </a:ext>
                </a:extLst>
              </p:cNvPr>
              <p:cNvSpPr/>
              <p:nvPr/>
            </p:nvSpPr>
            <p:spPr>
              <a:xfrm>
                <a:off x="6265133" y="3337992"/>
                <a:ext cx="29938" cy="21519"/>
              </a:xfrm>
              <a:custGeom>
                <a:avLst/>
                <a:gdLst>
                  <a:gd name="connsiteX0" fmla="*/ 0 w 29938"/>
                  <a:gd name="connsiteY0" fmla="*/ 2591 h 21519"/>
                  <a:gd name="connsiteX1" fmla="*/ 2149 w 29938"/>
                  <a:gd name="connsiteY1" fmla="*/ 21520 h 21519"/>
                  <a:gd name="connsiteX2" fmla="*/ 29938 w 29938"/>
                  <a:gd name="connsiteY2" fmla="*/ 19022 h 21519"/>
                  <a:gd name="connsiteX3" fmla="*/ 28910 w 29938"/>
                  <a:gd name="connsiteY3" fmla="*/ 0 h 21519"/>
                  <a:gd name="connsiteX4" fmla="*/ 0 w 29938"/>
                  <a:gd name="connsiteY4" fmla="*/ 2591 h 2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8" h="21519">
                    <a:moveTo>
                      <a:pt x="0" y="2591"/>
                    </a:moveTo>
                    <a:lnTo>
                      <a:pt x="2149" y="21520"/>
                    </a:lnTo>
                    <a:cubicBezTo>
                      <a:pt x="18650" y="19642"/>
                      <a:pt x="29486" y="19043"/>
                      <a:pt x="29938" y="19022"/>
                    </a:cubicBezTo>
                    <a:lnTo>
                      <a:pt x="28910" y="0"/>
                    </a:lnTo>
                    <a:cubicBezTo>
                      <a:pt x="27715" y="65"/>
                      <a:pt x="16767" y="684"/>
                      <a:pt x="0" y="2591"/>
                    </a:cubicBezTo>
                    <a:close/>
                  </a:path>
                </a:pathLst>
              </a:custGeom>
              <a:grpFill/>
              <a:ln w="9525" cap="flat">
                <a:noFill/>
                <a:prstDash val="solid"/>
                <a:miter/>
              </a:ln>
            </p:spPr>
            <p:txBody>
              <a:bodyPr rtlCol="0" anchor="ctr"/>
              <a:lstStyle/>
              <a:p>
                <a:endParaRPr lang="fr-FR"/>
              </a:p>
            </p:txBody>
          </p:sp>
          <p:sp>
            <p:nvSpPr>
              <p:cNvPr id="37" name="Forme libre : forme 36">
                <a:extLst>
                  <a:ext uri="{FF2B5EF4-FFF2-40B4-BE49-F238E27FC236}">
                    <a16:creationId xmlns:a16="http://schemas.microsoft.com/office/drawing/2014/main" id="{6F6CD069-E81F-8E59-FEF0-A7816A44C7F8}"/>
                  </a:ext>
                </a:extLst>
              </p:cNvPr>
              <p:cNvSpPr/>
              <p:nvPr/>
            </p:nvSpPr>
            <p:spPr>
              <a:xfrm>
                <a:off x="6357546" y="3633751"/>
                <a:ext cx="21287" cy="31411"/>
              </a:xfrm>
              <a:custGeom>
                <a:avLst/>
                <a:gdLst>
                  <a:gd name="connsiteX0" fmla="*/ 21286 w 21287"/>
                  <a:gd name="connsiteY0" fmla="*/ 24721 h 31411"/>
                  <a:gd name="connsiteX1" fmla="*/ 18548 w 21287"/>
                  <a:gd name="connsiteY1" fmla="*/ 0 h 31411"/>
                  <a:gd name="connsiteX2" fmla="*/ 0 w 21287"/>
                  <a:gd name="connsiteY2" fmla="*/ 4343 h 31411"/>
                  <a:gd name="connsiteX3" fmla="*/ 2236 w 21287"/>
                  <a:gd name="connsiteY3" fmla="*/ 24698 h 31411"/>
                  <a:gd name="connsiteX4" fmla="*/ 1986 w 21287"/>
                  <a:gd name="connsiteY4" fmla="*/ 29305 h 31411"/>
                  <a:gd name="connsiteX5" fmla="*/ 20915 w 21287"/>
                  <a:gd name="connsiteY5" fmla="*/ 31412 h 31411"/>
                  <a:gd name="connsiteX6" fmla="*/ 21286 w 21287"/>
                  <a:gd name="connsiteY6" fmla="*/ 24721 h 3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87" h="31411">
                    <a:moveTo>
                      <a:pt x="21286" y="24721"/>
                    </a:moveTo>
                    <a:cubicBezTo>
                      <a:pt x="21324" y="16403"/>
                      <a:pt x="20405" y="8109"/>
                      <a:pt x="18548" y="0"/>
                    </a:cubicBezTo>
                    <a:lnTo>
                      <a:pt x="0" y="4343"/>
                    </a:lnTo>
                    <a:cubicBezTo>
                      <a:pt x="1521" y="11020"/>
                      <a:pt x="2272" y="17850"/>
                      <a:pt x="2236" y="24698"/>
                    </a:cubicBezTo>
                    <a:cubicBezTo>
                      <a:pt x="2236" y="26238"/>
                      <a:pt x="2153" y="27775"/>
                      <a:pt x="1986" y="29305"/>
                    </a:cubicBezTo>
                    <a:lnTo>
                      <a:pt x="20915" y="31412"/>
                    </a:lnTo>
                    <a:cubicBezTo>
                      <a:pt x="21161" y="29190"/>
                      <a:pt x="21285" y="26957"/>
                      <a:pt x="21286" y="24721"/>
                    </a:cubicBezTo>
                    <a:close/>
                  </a:path>
                </a:pathLst>
              </a:custGeom>
              <a:grpFill/>
              <a:ln w="9525" cap="flat">
                <a:noFill/>
                <a:prstDash val="solid"/>
                <a:miter/>
              </a:ln>
            </p:spPr>
            <p:txBody>
              <a:bodyPr rtlCol="0" anchor="ctr"/>
              <a:lstStyle/>
              <a:p>
                <a:endParaRPr lang="fr-FR"/>
              </a:p>
            </p:txBody>
          </p:sp>
          <p:sp>
            <p:nvSpPr>
              <p:cNvPr id="38" name="Forme libre : forme 37">
                <a:extLst>
                  <a:ext uri="{FF2B5EF4-FFF2-40B4-BE49-F238E27FC236}">
                    <a16:creationId xmlns:a16="http://schemas.microsoft.com/office/drawing/2014/main" id="{E802C849-FF0D-68D2-186A-0B5617AAA619}"/>
                  </a:ext>
                </a:extLst>
              </p:cNvPr>
              <p:cNvSpPr/>
              <p:nvPr/>
            </p:nvSpPr>
            <p:spPr>
              <a:xfrm>
                <a:off x="6281206" y="3711858"/>
                <a:ext cx="33128" cy="26879"/>
              </a:xfrm>
              <a:custGeom>
                <a:avLst/>
                <a:gdLst>
                  <a:gd name="connsiteX0" fmla="*/ 0 w 33128"/>
                  <a:gd name="connsiteY0" fmla="*/ 8490 h 26879"/>
                  <a:gd name="connsiteX1" fmla="*/ 4977 w 33128"/>
                  <a:gd name="connsiteY1" fmla="*/ 26880 h 26879"/>
                  <a:gd name="connsiteX2" fmla="*/ 33129 w 33128"/>
                  <a:gd name="connsiteY2" fmla="*/ 17756 h 26879"/>
                  <a:gd name="connsiteX3" fmla="*/ 26227 w 33128"/>
                  <a:gd name="connsiteY3" fmla="*/ 0 h 26879"/>
                  <a:gd name="connsiteX4" fmla="*/ 0 w 33128"/>
                  <a:gd name="connsiteY4" fmla="*/ 8490 h 2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8" h="26879">
                    <a:moveTo>
                      <a:pt x="0" y="8490"/>
                    </a:moveTo>
                    <a:lnTo>
                      <a:pt x="4977" y="26880"/>
                    </a:lnTo>
                    <a:cubicBezTo>
                      <a:pt x="14515" y="24335"/>
                      <a:pt x="23912" y="21290"/>
                      <a:pt x="33129" y="17756"/>
                    </a:cubicBezTo>
                    <a:lnTo>
                      <a:pt x="26227" y="0"/>
                    </a:lnTo>
                    <a:cubicBezTo>
                      <a:pt x="17640" y="3290"/>
                      <a:pt x="8886" y="6124"/>
                      <a:pt x="0" y="8490"/>
                    </a:cubicBezTo>
                    <a:close/>
                  </a:path>
                </a:pathLst>
              </a:custGeom>
              <a:grpFill/>
              <a:ln w="9525" cap="flat">
                <a:noFill/>
                <a:prstDash val="solid"/>
                <a:miter/>
              </a:ln>
            </p:spPr>
            <p:txBody>
              <a:bodyPr rtlCol="0" anchor="ctr"/>
              <a:lstStyle/>
              <a:p>
                <a:endParaRPr lang="fr-FR"/>
              </a:p>
            </p:txBody>
          </p:sp>
          <p:sp>
            <p:nvSpPr>
              <p:cNvPr id="39" name="Forme libre : forme 38">
                <a:extLst>
                  <a:ext uri="{FF2B5EF4-FFF2-40B4-BE49-F238E27FC236}">
                    <a16:creationId xmlns:a16="http://schemas.microsoft.com/office/drawing/2014/main" id="{6C7D8F8C-BBD2-2DCC-4DC7-0774A84C8D0B}"/>
                  </a:ext>
                </a:extLst>
              </p:cNvPr>
              <p:cNvSpPr/>
              <p:nvPr/>
            </p:nvSpPr>
            <p:spPr>
              <a:xfrm>
                <a:off x="6331562" y="3683949"/>
                <a:ext cx="34027" cy="32437"/>
              </a:xfrm>
              <a:custGeom>
                <a:avLst/>
                <a:gdLst>
                  <a:gd name="connsiteX0" fmla="*/ 0 w 34027"/>
                  <a:gd name="connsiteY0" fmla="*/ 16215 h 32437"/>
                  <a:gd name="connsiteX1" fmla="*/ 9992 w 34027"/>
                  <a:gd name="connsiteY1" fmla="*/ 32437 h 32437"/>
                  <a:gd name="connsiteX2" fmla="*/ 34027 w 34027"/>
                  <a:gd name="connsiteY2" fmla="*/ 11856 h 32437"/>
                  <a:gd name="connsiteX3" fmla="*/ 19117 w 34027"/>
                  <a:gd name="connsiteY3" fmla="*/ 0 h 32437"/>
                  <a:gd name="connsiteX4" fmla="*/ 0 w 34027"/>
                  <a:gd name="connsiteY4" fmla="*/ 16215 h 3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7" h="32437">
                    <a:moveTo>
                      <a:pt x="0" y="16215"/>
                    </a:moveTo>
                    <a:lnTo>
                      <a:pt x="9992" y="32437"/>
                    </a:lnTo>
                    <a:cubicBezTo>
                      <a:pt x="19132" y="27017"/>
                      <a:pt x="27264" y="20053"/>
                      <a:pt x="34027" y="11856"/>
                    </a:cubicBezTo>
                    <a:lnTo>
                      <a:pt x="19117" y="0"/>
                    </a:lnTo>
                    <a:cubicBezTo>
                      <a:pt x="13725" y="6465"/>
                      <a:pt x="7258" y="11950"/>
                      <a:pt x="0" y="16215"/>
                    </a:cubicBezTo>
                    <a:close/>
                  </a:path>
                </a:pathLst>
              </a:custGeom>
              <a:grpFill/>
              <a:ln w="9525" cap="flat">
                <a:noFill/>
                <a:prstDash val="solid"/>
                <a:miter/>
              </a:ln>
            </p:spPr>
            <p:txBody>
              <a:bodyPr rtlCol="0" anchor="ctr"/>
              <a:lstStyle/>
              <a:p>
                <a:endParaRPr lang="fr-FR"/>
              </a:p>
            </p:txBody>
          </p:sp>
          <p:sp>
            <p:nvSpPr>
              <p:cNvPr id="40" name="Forme libre : forme 39">
                <a:extLst>
                  <a:ext uri="{FF2B5EF4-FFF2-40B4-BE49-F238E27FC236}">
                    <a16:creationId xmlns:a16="http://schemas.microsoft.com/office/drawing/2014/main" id="{7148BF49-1DB2-CA4C-035D-C7C51E34F822}"/>
                  </a:ext>
                </a:extLst>
              </p:cNvPr>
              <p:cNvSpPr/>
              <p:nvPr/>
            </p:nvSpPr>
            <p:spPr>
              <a:xfrm>
                <a:off x="6283634" y="3552464"/>
                <a:ext cx="33958" cy="29047"/>
              </a:xfrm>
              <a:custGeom>
                <a:avLst/>
                <a:gdLst>
                  <a:gd name="connsiteX0" fmla="*/ 6837 w 33958"/>
                  <a:gd name="connsiteY0" fmla="*/ 0 h 29047"/>
                  <a:gd name="connsiteX1" fmla="*/ 0 w 33958"/>
                  <a:gd name="connsiteY1" fmla="*/ 17780 h 29047"/>
                  <a:gd name="connsiteX2" fmla="*/ 24963 w 33958"/>
                  <a:gd name="connsiteY2" fmla="*/ 29047 h 29047"/>
                  <a:gd name="connsiteX3" fmla="*/ 33958 w 33958"/>
                  <a:gd name="connsiteY3" fmla="*/ 12253 h 29047"/>
                  <a:gd name="connsiteX4" fmla="*/ 6837 w 33958"/>
                  <a:gd name="connsiteY4" fmla="*/ 0 h 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8" h="29047">
                    <a:moveTo>
                      <a:pt x="6837" y="0"/>
                    </a:moveTo>
                    <a:lnTo>
                      <a:pt x="0" y="17780"/>
                    </a:lnTo>
                    <a:cubicBezTo>
                      <a:pt x="8548" y="21012"/>
                      <a:pt x="16885" y="24775"/>
                      <a:pt x="24963" y="29047"/>
                    </a:cubicBezTo>
                    <a:lnTo>
                      <a:pt x="33958" y="12253"/>
                    </a:lnTo>
                    <a:cubicBezTo>
                      <a:pt x="25181" y="7609"/>
                      <a:pt x="16124" y="3517"/>
                      <a:pt x="6837" y="0"/>
                    </a:cubicBezTo>
                    <a:close/>
                  </a:path>
                </a:pathLst>
              </a:custGeom>
              <a:grpFill/>
              <a:ln w="9525" cap="flat">
                <a:noFill/>
                <a:prstDash val="solid"/>
                <a:miter/>
              </a:ln>
            </p:spPr>
            <p:txBody>
              <a:bodyPr rtlCol="0" anchor="ctr"/>
              <a:lstStyle/>
              <a:p>
                <a:endParaRPr lang="fr-FR"/>
              </a:p>
            </p:txBody>
          </p:sp>
          <p:sp>
            <p:nvSpPr>
              <p:cNvPr id="41" name="Forme libre : forme 40">
                <a:extLst>
                  <a:ext uri="{FF2B5EF4-FFF2-40B4-BE49-F238E27FC236}">
                    <a16:creationId xmlns:a16="http://schemas.microsoft.com/office/drawing/2014/main" id="{5F1F2128-B039-D42F-DF07-4D606830B25C}"/>
                  </a:ext>
                </a:extLst>
              </p:cNvPr>
              <p:cNvSpPr/>
              <p:nvPr/>
            </p:nvSpPr>
            <p:spPr>
              <a:xfrm>
                <a:off x="6330756" y="3581535"/>
                <a:ext cx="33061" cy="33558"/>
              </a:xfrm>
              <a:custGeom>
                <a:avLst/>
                <a:gdLst>
                  <a:gd name="connsiteX0" fmla="*/ 12192 w 33061"/>
                  <a:gd name="connsiteY0" fmla="*/ 0 h 33558"/>
                  <a:gd name="connsiteX1" fmla="*/ 0 w 33061"/>
                  <a:gd name="connsiteY1" fmla="*/ 14637 h 33558"/>
                  <a:gd name="connsiteX2" fmla="*/ 17059 w 33061"/>
                  <a:gd name="connsiteY2" fmla="*/ 33558 h 33558"/>
                  <a:gd name="connsiteX3" fmla="*/ 33061 w 33061"/>
                  <a:gd name="connsiteY3" fmla="*/ 23220 h 33558"/>
                  <a:gd name="connsiteX4" fmla="*/ 12192 w 33061"/>
                  <a:gd name="connsiteY4" fmla="*/ 0 h 3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61" h="33558">
                    <a:moveTo>
                      <a:pt x="12192" y="0"/>
                    </a:moveTo>
                    <a:lnTo>
                      <a:pt x="0" y="14637"/>
                    </a:lnTo>
                    <a:cubicBezTo>
                      <a:pt x="6607" y="20049"/>
                      <a:pt x="12359" y="26428"/>
                      <a:pt x="17059" y="33558"/>
                    </a:cubicBezTo>
                    <a:lnTo>
                      <a:pt x="33061" y="23220"/>
                    </a:lnTo>
                    <a:cubicBezTo>
                      <a:pt x="27317" y="14471"/>
                      <a:pt x="20281" y="6643"/>
                      <a:pt x="12192" y="0"/>
                    </a:cubicBezTo>
                    <a:close/>
                  </a:path>
                </a:pathLst>
              </a:custGeom>
              <a:grpFill/>
              <a:ln w="9525" cap="flat">
                <a:noFill/>
                <a:prstDash val="solid"/>
                <a:miter/>
              </a:ln>
            </p:spPr>
            <p:txBody>
              <a:bodyPr rtlCol="0" anchor="ctr"/>
              <a:lstStyle/>
              <a:p>
                <a:endParaRPr lang="fr-FR"/>
              </a:p>
            </p:txBody>
          </p:sp>
          <p:sp>
            <p:nvSpPr>
              <p:cNvPr id="42" name="Forme libre : forme 41">
                <a:extLst>
                  <a:ext uri="{FF2B5EF4-FFF2-40B4-BE49-F238E27FC236}">
                    <a16:creationId xmlns:a16="http://schemas.microsoft.com/office/drawing/2014/main" id="{79693763-89D3-3A18-161D-8FF2A62E5BD2}"/>
                  </a:ext>
                </a:extLst>
              </p:cNvPr>
              <p:cNvSpPr/>
              <p:nvPr/>
            </p:nvSpPr>
            <p:spPr>
              <a:xfrm>
                <a:off x="6226266" y="3726640"/>
                <a:ext cx="31416" cy="23577"/>
              </a:xfrm>
              <a:custGeom>
                <a:avLst/>
                <a:gdLst>
                  <a:gd name="connsiteX0" fmla="*/ 0 w 31416"/>
                  <a:gd name="connsiteY0" fmla="*/ 4727 h 23577"/>
                  <a:gd name="connsiteX1" fmla="*/ 2762 w 31416"/>
                  <a:gd name="connsiteY1" fmla="*/ 23577 h 23577"/>
                  <a:gd name="connsiteX2" fmla="*/ 31416 w 31416"/>
                  <a:gd name="connsiteY2" fmla="*/ 18692 h 23577"/>
                  <a:gd name="connsiteX3" fmla="*/ 27733 w 31416"/>
                  <a:gd name="connsiteY3" fmla="*/ 0 h 23577"/>
                  <a:gd name="connsiteX4" fmla="*/ 0 w 31416"/>
                  <a:gd name="connsiteY4" fmla="*/ 4727 h 2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6" h="23577">
                    <a:moveTo>
                      <a:pt x="0" y="4727"/>
                    </a:moveTo>
                    <a:lnTo>
                      <a:pt x="2762" y="23577"/>
                    </a:lnTo>
                    <a:cubicBezTo>
                      <a:pt x="12785" y="22108"/>
                      <a:pt x="22427" y="20464"/>
                      <a:pt x="31416" y="18692"/>
                    </a:cubicBezTo>
                    <a:lnTo>
                      <a:pt x="27733" y="0"/>
                    </a:lnTo>
                    <a:cubicBezTo>
                      <a:pt x="19045" y="1714"/>
                      <a:pt x="9716" y="3304"/>
                      <a:pt x="0" y="4727"/>
                    </a:cubicBezTo>
                    <a:close/>
                  </a:path>
                </a:pathLst>
              </a:custGeom>
              <a:grpFill/>
              <a:ln w="9525" cap="flat">
                <a:noFill/>
                <a:prstDash val="solid"/>
                <a:miter/>
              </a:ln>
            </p:spPr>
            <p:txBody>
              <a:bodyPr rtlCol="0" anchor="ctr"/>
              <a:lstStyle/>
              <a:p>
                <a:endParaRPr lang="fr-FR"/>
              </a:p>
            </p:txBody>
          </p:sp>
          <p:sp>
            <p:nvSpPr>
              <p:cNvPr id="43" name="Forme libre : forme 42">
                <a:extLst>
                  <a:ext uri="{FF2B5EF4-FFF2-40B4-BE49-F238E27FC236}">
                    <a16:creationId xmlns:a16="http://schemas.microsoft.com/office/drawing/2014/main" id="{2F99C69A-01FA-EC31-C10B-F2832C2D8D20}"/>
                  </a:ext>
                </a:extLst>
              </p:cNvPr>
              <p:cNvSpPr/>
              <p:nvPr/>
            </p:nvSpPr>
            <p:spPr>
              <a:xfrm>
                <a:off x="6118799" y="3503125"/>
                <a:ext cx="33657" cy="28028"/>
              </a:xfrm>
              <a:custGeom>
                <a:avLst/>
                <a:gdLst>
                  <a:gd name="connsiteX0" fmla="*/ 0 w 33657"/>
                  <a:gd name="connsiteY0" fmla="*/ 17265 h 28028"/>
                  <a:gd name="connsiteX1" fmla="*/ 27686 w 33657"/>
                  <a:gd name="connsiteY1" fmla="*/ 28028 h 28028"/>
                  <a:gd name="connsiteX2" fmla="*/ 33658 w 33657"/>
                  <a:gd name="connsiteY2" fmla="*/ 9941 h 28028"/>
                  <a:gd name="connsiteX3" fmla="*/ 8035 w 33657"/>
                  <a:gd name="connsiteY3" fmla="*/ 0 h 28028"/>
                </a:gdLst>
                <a:ahLst/>
                <a:cxnLst>
                  <a:cxn ang="0">
                    <a:pos x="connsiteX0" y="connsiteY0"/>
                  </a:cxn>
                  <a:cxn ang="0">
                    <a:pos x="connsiteX1" y="connsiteY1"/>
                  </a:cxn>
                  <a:cxn ang="0">
                    <a:pos x="connsiteX2" y="connsiteY2"/>
                  </a:cxn>
                  <a:cxn ang="0">
                    <a:pos x="connsiteX3" y="connsiteY3"/>
                  </a:cxn>
                </a:cxnLst>
                <a:rect l="l" t="t" r="r" b="b"/>
                <a:pathLst>
                  <a:path w="33657" h="28028">
                    <a:moveTo>
                      <a:pt x="0" y="17265"/>
                    </a:moveTo>
                    <a:cubicBezTo>
                      <a:pt x="9011" y="21390"/>
                      <a:pt x="18256" y="24984"/>
                      <a:pt x="27686" y="28028"/>
                    </a:cubicBezTo>
                    <a:lnTo>
                      <a:pt x="33658" y="9941"/>
                    </a:lnTo>
                    <a:cubicBezTo>
                      <a:pt x="24931" y="7128"/>
                      <a:pt x="16376" y="3808"/>
                      <a:pt x="8035" y="0"/>
                    </a:cubicBezTo>
                    <a:close/>
                  </a:path>
                </a:pathLst>
              </a:custGeom>
              <a:grpFill/>
              <a:ln w="9525"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01C82B61-E4D7-3E50-7CEF-BE2AC0425F0C}"/>
                  </a:ext>
                </a:extLst>
              </p:cNvPr>
              <p:cNvSpPr/>
              <p:nvPr/>
            </p:nvSpPr>
            <p:spPr>
              <a:xfrm>
                <a:off x="6113310" y="3739514"/>
                <a:ext cx="29491" cy="20393"/>
              </a:xfrm>
              <a:custGeom>
                <a:avLst/>
                <a:gdLst>
                  <a:gd name="connsiteX0" fmla="*/ 29491 w 29491"/>
                  <a:gd name="connsiteY0" fmla="*/ 19021 h 20393"/>
                  <a:gd name="connsiteX1" fmla="*/ 28393 w 29491"/>
                  <a:gd name="connsiteY1" fmla="*/ 0 h 20393"/>
                  <a:gd name="connsiteX2" fmla="*/ 0 w 29491"/>
                  <a:gd name="connsiteY2" fmla="*/ 1358 h 20393"/>
                  <a:gd name="connsiteX3" fmla="*/ 744 w 29491"/>
                  <a:gd name="connsiteY3" fmla="*/ 20394 h 20393"/>
                  <a:gd name="connsiteX4" fmla="*/ 29491 w 29491"/>
                  <a:gd name="connsiteY4" fmla="*/ 19021 h 2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1" h="20393">
                    <a:moveTo>
                      <a:pt x="29491" y="19021"/>
                    </a:moveTo>
                    <a:lnTo>
                      <a:pt x="28393" y="0"/>
                    </a:lnTo>
                    <a:cubicBezTo>
                      <a:pt x="18943" y="544"/>
                      <a:pt x="9459" y="991"/>
                      <a:pt x="0" y="1358"/>
                    </a:cubicBezTo>
                    <a:lnTo>
                      <a:pt x="744" y="20394"/>
                    </a:lnTo>
                    <a:cubicBezTo>
                      <a:pt x="10312" y="20026"/>
                      <a:pt x="19920" y="19575"/>
                      <a:pt x="29491" y="19021"/>
                    </a:cubicBezTo>
                    <a:close/>
                  </a:path>
                </a:pathLst>
              </a:custGeom>
              <a:grpFill/>
              <a:ln w="9525"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C07D7343-322A-D28F-F8DE-943F219CA6DA}"/>
                  </a:ext>
                </a:extLst>
              </p:cNvPr>
              <p:cNvSpPr/>
              <p:nvPr/>
            </p:nvSpPr>
            <p:spPr>
              <a:xfrm>
                <a:off x="6151225" y="3356457"/>
                <a:ext cx="33044" cy="26699"/>
              </a:xfrm>
              <a:custGeom>
                <a:avLst/>
                <a:gdLst>
                  <a:gd name="connsiteX0" fmla="*/ 0 w 33044"/>
                  <a:gd name="connsiteY0" fmla="*/ 8774 h 26699"/>
                  <a:gd name="connsiteX1" fmla="*/ 6455 w 33044"/>
                  <a:gd name="connsiteY1" fmla="*/ 26700 h 26699"/>
                  <a:gd name="connsiteX2" fmla="*/ 33044 w 33044"/>
                  <a:gd name="connsiteY2" fmla="*/ 18383 h 26699"/>
                  <a:gd name="connsiteX3" fmla="*/ 28049 w 33044"/>
                  <a:gd name="connsiteY3" fmla="*/ 0 h 26699"/>
                  <a:gd name="connsiteX4" fmla="*/ 0 w 33044"/>
                  <a:gd name="connsiteY4" fmla="*/ 8774 h 2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4" h="26699">
                    <a:moveTo>
                      <a:pt x="0" y="8774"/>
                    </a:moveTo>
                    <a:lnTo>
                      <a:pt x="6455" y="26700"/>
                    </a:lnTo>
                    <a:cubicBezTo>
                      <a:pt x="14647" y="23747"/>
                      <a:pt x="23593" y="20948"/>
                      <a:pt x="33044" y="18383"/>
                    </a:cubicBezTo>
                    <a:lnTo>
                      <a:pt x="28049" y="0"/>
                    </a:lnTo>
                    <a:cubicBezTo>
                      <a:pt x="18110" y="2698"/>
                      <a:pt x="8673" y="5652"/>
                      <a:pt x="0" y="8774"/>
                    </a:cubicBezTo>
                    <a:close/>
                  </a:path>
                </a:pathLst>
              </a:custGeom>
              <a:grpFill/>
              <a:ln w="9525"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32C00A75-41AE-2B5E-7EB4-0868A489E6F7}"/>
                  </a:ext>
                </a:extLst>
              </p:cNvPr>
              <p:cNvSpPr/>
              <p:nvPr/>
            </p:nvSpPr>
            <p:spPr>
              <a:xfrm>
                <a:off x="6170033" y="3734928"/>
                <a:ext cx="30272" cy="21644"/>
              </a:xfrm>
              <a:custGeom>
                <a:avLst/>
                <a:gdLst>
                  <a:gd name="connsiteX0" fmla="*/ 1525 w 30272"/>
                  <a:gd name="connsiteY0" fmla="*/ 21645 h 21644"/>
                  <a:gd name="connsiteX1" fmla="*/ 30272 w 30272"/>
                  <a:gd name="connsiteY1" fmla="*/ 18939 h 21644"/>
                  <a:gd name="connsiteX2" fmla="*/ 28207 w 30272"/>
                  <a:gd name="connsiteY2" fmla="*/ 0 h 21644"/>
                  <a:gd name="connsiteX3" fmla="*/ 0 w 30272"/>
                  <a:gd name="connsiteY3" fmla="*/ 2656 h 21644"/>
                </a:gdLst>
                <a:ahLst/>
                <a:cxnLst>
                  <a:cxn ang="0">
                    <a:pos x="connsiteX0" y="connsiteY0"/>
                  </a:cxn>
                  <a:cxn ang="0">
                    <a:pos x="connsiteX1" y="connsiteY1"/>
                  </a:cxn>
                  <a:cxn ang="0">
                    <a:pos x="connsiteX2" y="connsiteY2"/>
                  </a:cxn>
                  <a:cxn ang="0">
                    <a:pos x="connsiteX3" y="connsiteY3"/>
                  </a:cxn>
                </a:cxnLst>
                <a:rect l="l" t="t" r="r" b="b"/>
                <a:pathLst>
                  <a:path w="30272" h="21644">
                    <a:moveTo>
                      <a:pt x="1525" y="21645"/>
                    </a:moveTo>
                    <a:cubicBezTo>
                      <a:pt x="11227" y="20866"/>
                      <a:pt x="20831" y="19968"/>
                      <a:pt x="30272" y="18939"/>
                    </a:cubicBezTo>
                    <a:lnTo>
                      <a:pt x="28207" y="0"/>
                    </a:lnTo>
                    <a:cubicBezTo>
                      <a:pt x="18942" y="1012"/>
                      <a:pt x="9515" y="1891"/>
                      <a:pt x="0" y="2656"/>
                    </a:cubicBezTo>
                    <a:close/>
                  </a:path>
                </a:pathLst>
              </a:custGeom>
              <a:grpFill/>
              <a:ln w="9525"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BDFF47F8-7859-EB2A-E9A8-D4225B74E639}"/>
                  </a:ext>
                </a:extLst>
              </p:cNvPr>
              <p:cNvSpPr/>
              <p:nvPr/>
            </p:nvSpPr>
            <p:spPr>
              <a:xfrm>
                <a:off x="6229977" y="3535224"/>
                <a:ext cx="32746" cy="26046"/>
              </a:xfrm>
              <a:custGeom>
                <a:avLst/>
                <a:gdLst>
                  <a:gd name="connsiteX0" fmla="*/ 4828 w 32746"/>
                  <a:gd name="connsiteY0" fmla="*/ 0 h 26046"/>
                  <a:gd name="connsiteX1" fmla="*/ 0 w 32746"/>
                  <a:gd name="connsiteY1" fmla="*/ 18426 h 26046"/>
                  <a:gd name="connsiteX2" fmla="*/ 27221 w 32746"/>
                  <a:gd name="connsiteY2" fmla="*/ 26046 h 26046"/>
                  <a:gd name="connsiteX3" fmla="*/ 32746 w 32746"/>
                  <a:gd name="connsiteY3" fmla="*/ 7814 h 26046"/>
                  <a:gd name="connsiteX4" fmla="*/ 4828 w 32746"/>
                  <a:gd name="connsiteY4" fmla="*/ 0 h 2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6" h="26046">
                    <a:moveTo>
                      <a:pt x="4828" y="0"/>
                    </a:moveTo>
                    <a:lnTo>
                      <a:pt x="0" y="18426"/>
                    </a:lnTo>
                    <a:cubicBezTo>
                      <a:pt x="9176" y="20831"/>
                      <a:pt x="18297" y="23338"/>
                      <a:pt x="27221" y="26046"/>
                    </a:cubicBezTo>
                    <a:lnTo>
                      <a:pt x="32746" y="7814"/>
                    </a:lnTo>
                    <a:cubicBezTo>
                      <a:pt x="23599" y="5037"/>
                      <a:pt x="14236" y="2465"/>
                      <a:pt x="4828" y="0"/>
                    </a:cubicBezTo>
                    <a:close/>
                  </a:path>
                </a:pathLst>
              </a:custGeom>
              <a:grpFill/>
              <a:ln w="9525"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21E90A4D-0DF7-CB55-A66C-A43637154B01}"/>
                  </a:ext>
                </a:extLst>
              </p:cNvPr>
              <p:cNvSpPr/>
              <p:nvPr/>
            </p:nvSpPr>
            <p:spPr>
              <a:xfrm>
                <a:off x="5812910" y="3454849"/>
                <a:ext cx="104604" cy="104603"/>
              </a:xfrm>
              <a:custGeom>
                <a:avLst/>
                <a:gdLst>
                  <a:gd name="connsiteX0" fmla="*/ 1 w 104604"/>
                  <a:gd name="connsiteY0" fmla="*/ 52300 h 104603"/>
                  <a:gd name="connsiteX1" fmla="*/ 52301 w 104604"/>
                  <a:gd name="connsiteY1" fmla="*/ 104604 h 104603"/>
                  <a:gd name="connsiteX2" fmla="*/ 104604 w 104604"/>
                  <a:gd name="connsiteY2" fmla="*/ 52304 h 104603"/>
                  <a:gd name="connsiteX3" fmla="*/ 52304 w 104604"/>
                  <a:gd name="connsiteY3" fmla="*/ 0 h 104603"/>
                  <a:gd name="connsiteX4" fmla="*/ 52299 w 104604"/>
                  <a:gd name="connsiteY4" fmla="*/ 0 h 104603"/>
                  <a:gd name="connsiteX5" fmla="*/ 1 w 104604"/>
                  <a:gd name="connsiteY5" fmla="*/ 51869 h 104603"/>
                  <a:gd name="connsiteX6" fmla="*/ 1 w 104604"/>
                  <a:gd name="connsiteY6" fmla="*/ 52300 h 104603"/>
                  <a:gd name="connsiteX7" fmla="*/ 85553 w 104604"/>
                  <a:gd name="connsiteY7" fmla="*/ 52300 h 104603"/>
                  <a:gd name="connsiteX8" fmla="*/ 52303 w 104604"/>
                  <a:gd name="connsiteY8" fmla="*/ 85554 h 104603"/>
                  <a:gd name="connsiteX9" fmla="*/ 19050 w 104604"/>
                  <a:gd name="connsiteY9" fmla="*/ 52304 h 104603"/>
                  <a:gd name="connsiteX10" fmla="*/ 52300 w 104604"/>
                  <a:gd name="connsiteY10" fmla="*/ 19050 h 104603"/>
                  <a:gd name="connsiteX11" fmla="*/ 52302 w 104604"/>
                  <a:gd name="connsiteY11" fmla="*/ 19050 h 104603"/>
                  <a:gd name="connsiteX12" fmla="*/ 85553 w 104604"/>
                  <a:gd name="connsiteY12" fmla="*/ 51592 h 104603"/>
                  <a:gd name="connsiteX13" fmla="*/ 85553 w 104604"/>
                  <a:gd name="connsiteY13" fmla="*/ 52300 h 10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04" h="104603">
                    <a:moveTo>
                      <a:pt x="1" y="52300"/>
                    </a:moveTo>
                    <a:cubicBezTo>
                      <a:pt x="0" y="81186"/>
                      <a:pt x="23415" y="104603"/>
                      <a:pt x="52301" y="104604"/>
                    </a:cubicBezTo>
                    <a:cubicBezTo>
                      <a:pt x="81186" y="104605"/>
                      <a:pt x="104603" y="81190"/>
                      <a:pt x="104604" y="52304"/>
                    </a:cubicBezTo>
                    <a:cubicBezTo>
                      <a:pt x="104605" y="23419"/>
                      <a:pt x="81190" y="1"/>
                      <a:pt x="52304" y="0"/>
                    </a:cubicBezTo>
                    <a:cubicBezTo>
                      <a:pt x="52302" y="0"/>
                      <a:pt x="52301" y="0"/>
                      <a:pt x="52299" y="0"/>
                    </a:cubicBezTo>
                    <a:cubicBezTo>
                      <a:pt x="23534" y="-118"/>
                      <a:pt x="120" y="23104"/>
                      <a:pt x="1" y="51869"/>
                    </a:cubicBezTo>
                    <a:cubicBezTo>
                      <a:pt x="0" y="52013"/>
                      <a:pt x="0" y="52156"/>
                      <a:pt x="1" y="52300"/>
                    </a:cubicBezTo>
                    <a:close/>
                    <a:moveTo>
                      <a:pt x="85553" y="52300"/>
                    </a:moveTo>
                    <a:cubicBezTo>
                      <a:pt x="85554" y="70665"/>
                      <a:pt x="70668" y="85553"/>
                      <a:pt x="52303" y="85554"/>
                    </a:cubicBezTo>
                    <a:cubicBezTo>
                      <a:pt x="33939" y="85555"/>
                      <a:pt x="19051" y="70668"/>
                      <a:pt x="19050" y="52304"/>
                    </a:cubicBezTo>
                    <a:cubicBezTo>
                      <a:pt x="19049" y="33940"/>
                      <a:pt x="33935" y="19051"/>
                      <a:pt x="52300" y="19050"/>
                    </a:cubicBezTo>
                    <a:cubicBezTo>
                      <a:pt x="52301" y="19050"/>
                      <a:pt x="52301" y="19050"/>
                      <a:pt x="52302" y="19050"/>
                    </a:cubicBezTo>
                    <a:cubicBezTo>
                      <a:pt x="70470" y="18854"/>
                      <a:pt x="85357" y="33424"/>
                      <a:pt x="85553" y="51592"/>
                    </a:cubicBezTo>
                    <a:cubicBezTo>
                      <a:pt x="85556" y="51828"/>
                      <a:pt x="85556" y="52064"/>
                      <a:pt x="85553" y="52300"/>
                    </a:cubicBezTo>
                    <a:close/>
                  </a:path>
                </a:pathLst>
              </a:custGeom>
              <a:grpFill/>
              <a:ln w="9525" cap="flat">
                <a:noFill/>
                <a:prstDash val="solid"/>
                <a:miter/>
              </a:ln>
            </p:spPr>
            <p:txBody>
              <a:bodyPr rtlCol="0" anchor="ctr"/>
              <a:lstStyle/>
              <a:p>
                <a:endParaRPr lang="fr-FR"/>
              </a:p>
            </p:txBody>
          </p:sp>
        </p:grpSp>
        <p:grpSp>
          <p:nvGrpSpPr>
            <p:cNvPr id="24" name="Groupe 23">
              <a:extLst>
                <a:ext uri="{FF2B5EF4-FFF2-40B4-BE49-F238E27FC236}">
                  <a16:creationId xmlns:a16="http://schemas.microsoft.com/office/drawing/2014/main" id="{45F33C37-94EE-8CEA-034E-40B46FF63E95}"/>
                </a:ext>
              </a:extLst>
            </p:cNvPr>
            <p:cNvGrpSpPr/>
            <p:nvPr/>
          </p:nvGrpSpPr>
          <p:grpSpPr>
            <a:xfrm rot="20265906" flipH="1">
              <a:off x="6286904" y="3084079"/>
              <a:ext cx="220860" cy="236489"/>
              <a:chOff x="6220830" y="2962227"/>
              <a:chExt cx="220860" cy="236489"/>
            </a:xfrm>
            <a:grpFill/>
          </p:grpSpPr>
          <p:sp>
            <p:nvSpPr>
              <p:cNvPr id="25" name="Forme libre : forme 24">
                <a:extLst>
                  <a:ext uri="{FF2B5EF4-FFF2-40B4-BE49-F238E27FC236}">
                    <a16:creationId xmlns:a16="http://schemas.microsoft.com/office/drawing/2014/main" id="{349CAE79-DCAC-D342-1122-1C419F2DEAFD}"/>
                  </a:ext>
                </a:extLst>
              </p:cNvPr>
              <p:cNvSpPr/>
              <p:nvPr/>
            </p:nvSpPr>
            <p:spPr>
              <a:xfrm>
                <a:off x="6220830" y="2962227"/>
                <a:ext cx="196639" cy="198348"/>
              </a:xfrm>
              <a:custGeom>
                <a:avLst/>
                <a:gdLst>
                  <a:gd name="connsiteX0" fmla="*/ 389668 w 389667"/>
                  <a:gd name="connsiteY0" fmla="*/ 259802 h 354308"/>
                  <a:gd name="connsiteX1" fmla="*/ 284512 w 389667"/>
                  <a:gd name="connsiteY1" fmla="*/ 3170 h 354308"/>
                  <a:gd name="connsiteX2" fmla="*/ 260423 w 389667"/>
                  <a:gd name="connsiteY2" fmla="*/ 36 h 354308"/>
                  <a:gd name="connsiteX3" fmla="*/ 199606 w 389667"/>
                  <a:gd name="connsiteY3" fmla="*/ 13266 h 354308"/>
                  <a:gd name="connsiteX4" fmla="*/ 0 w 389667"/>
                  <a:gd name="connsiteY4" fmla="*/ 96581 h 354308"/>
                  <a:gd name="connsiteX5" fmla="*/ 105223 w 389667"/>
                  <a:gd name="connsiteY5" fmla="*/ 353356 h 354308"/>
                  <a:gd name="connsiteX6" fmla="*/ 123053 w 389667"/>
                  <a:gd name="connsiteY6" fmla="*/ 354309 h 354308"/>
                  <a:gd name="connsiteX7" fmla="*/ 304829 w 389667"/>
                  <a:gd name="connsiteY7" fmla="*/ 270013 h 354308"/>
                  <a:gd name="connsiteX8" fmla="*/ 365893 w 389667"/>
                  <a:gd name="connsiteY8" fmla="*/ 256678 h 354308"/>
                  <a:gd name="connsiteX9" fmla="*/ 389668 w 389667"/>
                  <a:gd name="connsiteY9" fmla="*/ 259802 h 354308"/>
                  <a:gd name="connsiteX10" fmla="*/ 99679 w 389667"/>
                  <a:gd name="connsiteY10" fmla="*/ 264479 h 354308"/>
                  <a:gd name="connsiteX11" fmla="*/ 72171 w 389667"/>
                  <a:gd name="connsiteY11" fmla="*/ 197356 h 354308"/>
                  <a:gd name="connsiteX12" fmla="*/ 122492 w 389667"/>
                  <a:gd name="connsiteY12" fmla="*/ 180697 h 354308"/>
                  <a:gd name="connsiteX13" fmla="*/ 149447 w 389667"/>
                  <a:gd name="connsiteY13" fmla="*/ 247086 h 354308"/>
                  <a:gd name="connsiteX14" fmla="*/ 140579 w 389667"/>
                  <a:gd name="connsiteY14" fmla="*/ 251067 h 354308"/>
                  <a:gd name="connsiteX15" fmla="*/ 99679 w 389667"/>
                  <a:gd name="connsiteY15" fmla="*/ 264479 h 354308"/>
                  <a:gd name="connsiteX16" fmla="*/ 293989 w 389667"/>
                  <a:gd name="connsiteY16" fmla="*/ 243600 h 354308"/>
                  <a:gd name="connsiteX17" fmla="*/ 291856 w 389667"/>
                  <a:gd name="connsiteY17" fmla="*/ 244552 h 354308"/>
                  <a:gd name="connsiteX18" fmla="*/ 265776 w 389667"/>
                  <a:gd name="connsiteY18" fmla="*/ 180925 h 354308"/>
                  <a:gd name="connsiteX19" fmla="*/ 215370 w 389667"/>
                  <a:gd name="connsiteY19" fmla="*/ 209967 h 354308"/>
                  <a:gd name="connsiteX20" fmla="*/ 208074 w 389667"/>
                  <a:gd name="connsiteY20" fmla="*/ 214625 h 354308"/>
                  <a:gd name="connsiteX21" fmla="*/ 234115 w 389667"/>
                  <a:gd name="connsiteY21" fmla="*/ 278166 h 354308"/>
                  <a:gd name="connsiteX22" fmla="*/ 228829 w 389667"/>
                  <a:gd name="connsiteY22" fmla="*/ 281766 h 354308"/>
                  <a:gd name="connsiteX23" fmla="*/ 176975 w 389667"/>
                  <a:gd name="connsiteY23" fmla="*/ 313256 h 354308"/>
                  <a:gd name="connsiteX24" fmla="*/ 149933 w 389667"/>
                  <a:gd name="connsiteY24" fmla="*/ 247315 h 354308"/>
                  <a:gd name="connsiteX25" fmla="*/ 208036 w 389667"/>
                  <a:gd name="connsiteY25" fmla="*/ 214672 h 354308"/>
                  <a:gd name="connsiteX26" fmla="*/ 180413 w 389667"/>
                  <a:gd name="connsiteY26" fmla="*/ 147359 h 354308"/>
                  <a:gd name="connsiteX27" fmla="*/ 178308 w 389667"/>
                  <a:gd name="connsiteY27" fmla="*/ 148712 h 354308"/>
                  <a:gd name="connsiteX28" fmla="*/ 122472 w 389667"/>
                  <a:gd name="connsiteY28" fmla="*/ 180487 h 354308"/>
                  <a:gd name="connsiteX29" fmla="*/ 92173 w 389667"/>
                  <a:gd name="connsiteY29" fmla="*/ 106545 h 354308"/>
                  <a:gd name="connsiteX30" fmla="*/ 150657 w 389667"/>
                  <a:gd name="connsiteY30" fmla="*/ 74750 h 354308"/>
                  <a:gd name="connsiteX31" fmla="*/ 180413 w 389667"/>
                  <a:gd name="connsiteY31" fmla="*/ 147359 h 354308"/>
                  <a:gd name="connsiteX32" fmla="*/ 238411 w 389667"/>
                  <a:gd name="connsiteY32" fmla="*/ 114384 h 354308"/>
                  <a:gd name="connsiteX33" fmla="*/ 208217 w 389667"/>
                  <a:gd name="connsiteY33" fmla="*/ 40698 h 354308"/>
                  <a:gd name="connsiteX34" fmla="*/ 210360 w 389667"/>
                  <a:gd name="connsiteY34" fmla="*/ 39746 h 354308"/>
                  <a:gd name="connsiteX35" fmla="*/ 260347 w 389667"/>
                  <a:gd name="connsiteY35" fmla="*/ 28659 h 354308"/>
                  <a:gd name="connsiteX36" fmla="*/ 264014 w 389667"/>
                  <a:gd name="connsiteY36" fmla="*/ 28735 h 354308"/>
                  <a:gd name="connsiteX37" fmla="*/ 292046 w 389667"/>
                  <a:gd name="connsiteY37" fmla="*/ 97143 h 354308"/>
                  <a:gd name="connsiteX38" fmla="*/ 247802 w 389667"/>
                  <a:gd name="connsiteY38" fmla="*/ 110335 h 354308"/>
                  <a:gd name="connsiteX39" fmla="*/ 238411 w 389667"/>
                  <a:gd name="connsiteY39" fmla="*/ 114422 h 354308"/>
                  <a:gd name="connsiteX40" fmla="*/ 265700 w 389667"/>
                  <a:gd name="connsiteY40" fmla="*/ 181011 h 354308"/>
                  <a:gd name="connsiteX41" fmla="*/ 275006 w 389667"/>
                  <a:gd name="connsiteY41" fmla="*/ 176725 h 354308"/>
                  <a:gd name="connsiteX42" fmla="*/ 319773 w 389667"/>
                  <a:gd name="connsiteY42" fmla="*/ 164790 h 354308"/>
                  <a:gd name="connsiteX43" fmla="*/ 346272 w 389667"/>
                  <a:gd name="connsiteY43" fmla="*/ 229446 h 354308"/>
                  <a:gd name="connsiteX44" fmla="*/ 293989 w 389667"/>
                  <a:gd name="connsiteY44" fmla="*/ 243600 h 35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9667" h="354308">
                    <a:moveTo>
                      <a:pt x="389668" y="259802"/>
                    </a:moveTo>
                    <a:lnTo>
                      <a:pt x="284512" y="3170"/>
                    </a:lnTo>
                    <a:cubicBezTo>
                      <a:pt x="276701" y="844"/>
                      <a:pt x="268569" y="-215"/>
                      <a:pt x="260423" y="36"/>
                    </a:cubicBezTo>
                    <a:cubicBezTo>
                      <a:pt x="239483" y="446"/>
                      <a:pt x="218825" y="4940"/>
                      <a:pt x="199606" y="13266"/>
                    </a:cubicBezTo>
                    <a:cubicBezTo>
                      <a:pt x="135598" y="39489"/>
                      <a:pt x="107213" y="91666"/>
                      <a:pt x="0" y="96581"/>
                    </a:cubicBezTo>
                    <a:lnTo>
                      <a:pt x="105223" y="353356"/>
                    </a:lnTo>
                    <a:cubicBezTo>
                      <a:pt x="111144" y="353995"/>
                      <a:pt x="117097" y="354313"/>
                      <a:pt x="123053" y="354309"/>
                    </a:cubicBezTo>
                    <a:cubicBezTo>
                      <a:pt x="202301" y="354309"/>
                      <a:pt x="245154" y="294463"/>
                      <a:pt x="304829" y="270013"/>
                    </a:cubicBezTo>
                    <a:cubicBezTo>
                      <a:pt x="324121" y="261635"/>
                      <a:pt x="344864" y="257106"/>
                      <a:pt x="365893" y="256678"/>
                    </a:cubicBezTo>
                    <a:cubicBezTo>
                      <a:pt x="373933" y="256452"/>
                      <a:pt x="381958" y="257507"/>
                      <a:pt x="389668" y="259802"/>
                    </a:cubicBezTo>
                    <a:close/>
                    <a:moveTo>
                      <a:pt x="99679" y="264479"/>
                    </a:moveTo>
                    <a:lnTo>
                      <a:pt x="72171" y="197356"/>
                    </a:lnTo>
                    <a:cubicBezTo>
                      <a:pt x="89485" y="193591"/>
                      <a:pt x="106351" y="188006"/>
                      <a:pt x="122492" y="180697"/>
                    </a:cubicBezTo>
                    <a:lnTo>
                      <a:pt x="149447" y="247086"/>
                    </a:lnTo>
                    <a:cubicBezTo>
                      <a:pt x="146495" y="248419"/>
                      <a:pt x="143675" y="249801"/>
                      <a:pt x="140579" y="251067"/>
                    </a:cubicBezTo>
                    <a:cubicBezTo>
                      <a:pt x="127273" y="256480"/>
                      <a:pt x="113607" y="260962"/>
                      <a:pt x="99679" y="264479"/>
                    </a:cubicBezTo>
                    <a:close/>
                    <a:moveTo>
                      <a:pt x="293989" y="243600"/>
                    </a:moveTo>
                    <a:cubicBezTo>
                      <a:pt x="293256" y="243905"/>
                      <a:pt x="292579" y="244295"/>
                      <a:pt x="291856" y="244552"/>
                    </a:cubicBezTo>
                    <a:lnTo>
                      <a:pt x="265776" y="180925"/>
                    </a:lnTo>
                    <a:cubicBezTo>
                      <a:pt x="248351" y="189483"/>
                      <a:pt x="231513" y="199185"/>
                      <a:pt x="215370" y="209967"/>
                    </a:cubicBezTo>
                    <a:lnTo>
                      <a:pt x="208074" y="214625"/>
                    </a:lnTo>
                    <a:lnTo>
                      <a:pt x="234115" y="278166"/>
                    </a:lnTo>
                    <a:cubicBezTo>
                      <a:pt x="232362" y="279366"/>
                      <a:pt x="230572" y="280566"/>
                      <a:pt x="228829" y="281766"/>
                    </a:cubicBezTo>
                    <a:cubicBezTo>
                      <a:pt x="212487" y="293742"/>
                      <a:pt x="195137" y="304279"/>
                      <a:pt x="176975" y="313256"/>
                    </a:cubicBezTo>
                    <a:lnTo>
                      <a:pt x="149933" y="247315"/>
                    </a:lnTo>
                    <a:cubicBezTo>
                      <a:pt x="170074" y="237872"/>
                      <a:pt x="189494" y="226962"/>
                      <a:pt x="208036" y="214672"/>
                    </a:cubicBezTo>
                    <a:lnTo>
                      <a:pt x="180413" y="147359"/>
                    </a:lnTo>
                    <a:lnTo>
                      <a:pt x="178308" y="148712"/>
                    </a:lnTo>
                    <a:cubicBezTo>
                      <a:pt x="160478" y="160623"/>
                      <a:pt x="141819" y="171241"/>
                      <a:pt x="122472" y="180487"/>
                    </a:cubicBezTo>
                    <a:lnTo>
                      <a:pt x="92173" y="106545"/>
                    </a:lnTo>
                    <a:cubicBezTo>
                      <a:pt x="112729" y="98026"/>
                      <a:pt x="132332" y="87370"/>
                      <a:pt x="150657" y="74750"/>
                    </a:cubicBezTo>
                    <a:lnTo>
                      <a:pt x="180413" y="147359"/>
                    </a:lnTo>
                    <a:cubicBezTo>
                      <a:pt x="198925" y="134982"/>
                      <a:pt x="218308" y="123962"/>
                      <a:pt x="238411" y="114384"/>
                    </a:cubicBezTo>
                    <a:lnTo>
                      <a:pt x="208217" y="40698"/>
                    </a:lnTo>
                    <a:cubicBezTo>
                      <a:pt x="208950" y="40393"/>
                      <a:pt x="209626" y="40012"/>
                      <a:pt x="210360" y="39746"/>
                    </a:cubicBezTo>
                    <a:cubicBezTo>
                      <a:pt x="226148" y="32851"/>
                      <a:pt x="243124" y="29085"/>
                      <a:pt x="260347" y="28659"/>
                    </a:cubicBezTo>
                    <a:cubicBezTo>
                      <a:pt x="261652" y="28659"/>
                      <a:pt x="262871" y="28659"/>
                      <a:pt x="264014" y="28735"/>
                    </a:cubicBezTo>
                    <a:lnTo>
                      <a:pt x="292046" y="97143"/>
                    </a:lnTo>
                    <a:cubicBezTo>
                      <a:pt x="276886" y="100017"/>
                      <a:pt x="262060" y="104438"/>
                      <a:pt x="247802" y="110335"/>
                    </a:cubicBezTo>
                    <a:cubicBezTo>
                      <a:pt x="244590" y="111650"/>
                      <a:pt x="241459" y="113012"/>
                      <a:pt x="238411" y="114422"/>
                    </a:cubicBezTo>
                    <a:lnTo>
                      <a:pt x="265700" y="181011"/>
                    </a:lnTo>
                    <a:cubicBezTo>
                      <a:pt x="268776" y="179554"/>
                      <a:pt x="271796" y="178039"/>
                      <a:pt x="275006" y="176725"/>
                    </a:cubicBezTo>
                    <a:cubicBezTo>
                      <a:pt x="289291" y="170658"/>
                      <a:pt x="304363" y="166640"/>
                      <a:pt x="319773" y="164790"/>
                    </a:cubicBezTo>
                    <a:lnTo>
                      <a:pt x="346272" y="229446"/>
                    </a:lnTo>
                    <a:cubicBezTo>
                      <a:pt x="328295" y="231833"/>
                      <a:pt x="310715" y="236592"/>
                      <a:pt x="293989" y="243600"/>
                    </a:cubicBezTo>
                    <a:close/>
                  </a:path>
                </a:pathLst>
              </a:custGeom>
              <a:grpFill/>
              <a:ln w="9525" cap="flat">
                <a:noFill/>
                <a:prstDash val="solid"/>
                <a:miter/>
              </a:ln>
            </p:spPr>
            <p:txBody>
              <a:bodyPr rtlCol="0" anchor="ctr"/>
              <a:lstStyle/>
              <a:p>
                <a:endParaRPr lang="fr-FR"/>
              </a:p>
            </p:txBody>
          </p:sp>
          <p:cxnSp>
            <p:nvCxnSpPr>
              <p:cNvPr id="26" name="Connecteur droit 25">
                <a:extLst>
                  <a:ext uri="{FF2B5EF4-FFF2-40B4-BE49-F238E27FC236}">
                    <a16:creationId xmlns:a16="http://schemas.microsoft.com/office/drawing/2014/main" id="{7734D465-B102-DEE9-EE01-F7C88A037871}"/>
                  </a:ext>
                </a:extLst>
              </p:cNvPr>
              <p:cNvCxnSpPr>
                <a:cxnSpLocks/>
              </p:cNvCxnSpPr>
              <p:nvPr/>
            </p:nvCxnSpPr>
            <p:spPr>
              <a:xfrm>
                <a:off x="6403182" y="3098841"/>
                <a:ext cx="38508" cy="99875"/>
              </a:xfrm>
              <a:prstGeom prst="line">
                <a:avLst/>
              </a:prstGeom>
              <a:grpFill/>
              <a:ln>
                <a:solidFill>
                  <a:schemeClr val="accent6"/>
                </a:solidFill>
              </a:ln>
            </p:spPr>
            <p:style>
              <a:lnRef idx="2">
                <a:schemeClr val="dk1"/>
              </a:lnRef>
              <a:fillRef idx="0">
                <a:schemeClr val="dk1"/>
              </a:fillRef>
              <a:effectRef idx="1">
                <a:schemeClr val="dk1"/>
              </a:effectRef>
              <a:fontRef idx="minor">
                <a:schemeClr val="tx1"/>
              </a:fontRef>
            </p:style>
          </p:cxnSp>
        </p:grpSp>
      </p:grpSp>
      <p:grpSp>
        <p:nvGrpSpPr>
          <p:cNvPr id="49" name="Groupe 48">
            <a:extLst>
              <a:ext uri="{FF2B5EF4-FFF2-40B4-BE49-F238E27FC236}">
                <a16:creationId xmlns:a16="http://schemas.microsoft.com/office/drawing/2014/main" id="{60F246FA-BF6A-E5CB-95AF-7E5C90A35973}"/>
              </a:ext>
            </a:extLst>
          </p:cNvPr>
          <p:cNvGrpSpPr/>
          <p:nvPr/>
        </p:nvGrpSpPr>
        <p:grpSpPr>
          <a:xfrm>
            <a:off x="3933903" y="1156227"/>
            <a:ext cx="1265061" cy="832258"/>
            <a:chOff x="547915" y="610828"/>
            <a:chExt cx="1774371" cy="1121229"/>
          </a:xfrm>
          <a:solidFill>
            <a:schemeClr val="accent6"/>
          </a:solidFill>
        </p:grpSpPr>
        <p:pic>
          <p:nvPicPr>
            <p:cNvPr id="50" name="Graphique 49" descr="Femme médecin contour">
              <a:extLst>
                <a:ext uri="{FF2B5EF4-FFF2-40B4-BE49-F238E27FC236}">
                  <a16:creationId xmlns:a16="http://schemas.microsoft.com/office/drawing/2014/main" id="{38A839A8-719B-C5AF-4091-F05E7E85F6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07886" y="610828"/>
              <a:ext cx="914400" cy="914400"/>
            </a:xfrm>
            <a:prstGeom prst="rect">
              <a:avLst/>
            </a:prstGeom>
          </p:spPr>
        </p:pic>
        <p:pic>
          <p:nvPicPr>
            <p:cNvPr id="51" name="Graphique 50" descr="Homme médecin contour">
              <a:extLst>
                <a:ext uri="{FF2B5EF4-FFF2-40B4-BE49-F238E27FC236}">
                  <a16:creationId xmlns:a16="http://schemas.microsoft.com/office/drawing/2014/main" id="{6D29F884-F0BE-54FE-3A69-880E05A8218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7915" y="610828"/>
              <a:ext cx="914400" cy="914400"/>
            </a:xfrm>
            <a:prstGeom prst="rect">
              <a:avLst/>
            </a:prstGeom>
          </p:spPr>
        </p:pic>
        <p:pic>
          <p:nvPicPr>
            <p:cNvPr id="52" name="Graphique 51" descr="Femme médecin avec un remplissage uni">
              <a:extLst>
                <a:ext uri="{FF2B5EF4-FFF2-40B4-BE49-F238E27FC236}">
                  <a16:creationId xmlns:a16="http://schemas.microsoft.com/office/drawing/2014/main" id="{B4D0250C-1C37-C03C-E06E-119C49BED3F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1700" y="610828"/>
              <a:ext cx="1121229" cy="1121229"/>
            </a:xfrm>
            <a:prstGeom prst="rect">
              <a:avLst/>
            </a:prstGeom>
          </p:spPr>
        </p:pic>
      </p:grpSp>
      <p:sp>
        <p:nvSpPr>
          <p:cNvPr id="3" name="ZoneTexte 2">
            <a:extLst>
              <a:ext uri="{FF2B5EF4-FFF2-40B4-BE49-F238E27FC236}">
                <a16:creationId xmlns:a16="http://schemas.microsoft.com/office/drawing/2014/main" id="{A5F00809-40F5-F842-4C19-B57286448156}"/>
              </a:ext>
            </a:extLst>
          </p:cNvPr>
          <p:cNvSpPr txBox="1"/>
          <p:nvPr/>
        </p:nvSpPr>
        <p:spPr>
          <a:xfrm>
            <a:off x="6374542" y="2052920"/>
            <a:ext cx="2136889" cy="1261884"/>
          </a:xfrm>
          <a:prstGeom prst="rect">
            <a:avLst/>
          </a:prstGeom>
          <a:noFill/>
        </p:spPr>
        <p:txBody>
          <a:bodyPr wrap="square" rtlCol="0">
            <a:spAutoFit/>
          </a:bodyPr>
          <a:lstStyle/>
          <a:p>
            <a:pPr algn="ctr"/>
            <a:r>
              <a:rPr lang="en-US" sz="3600" b="1">
                <a:solidFill>
                  <a:schemeClr val="accent6"/>
                </a:solidFill>
                <a:latin typeface="Helvetica" panose="020B0604020202020204" pitchFamily="34" charset="0"/>
                <a:cs typeface="Helvetica" panose="020B0604020202020204" pitchFamily="34" charset="0"/>
              </a:rPr>
              <a:t>1 540</a:t>
            </a:r>
          </a:p>
          <a:p>
            <a:pPr algn="ctr"/>
            <a:r>
              <a:rPr lang="en-US" sz="2000">
                <a:latin typeface="Helvetica" panose="020B0604020202020204" pitchFamily="34" charset="0"/>
                <a:cs typeface="Helvetica" panose="020B0604020202020204" pitchFamily="34" charset="0"/>
              </a:rPr>
              <a:t>Nouveaux patients en 2025</a:t>
            </a:r>
            <a:endParaRPr lang="fr-FR" sz="2000">
              <a:latin typeface="Helvetica" panose="020B0604020202020204" pitchFamily="34" charset="0"/>
              <a:cs typeface="Helvetica" panose="020B0604020202020204" pitchFamily="34" charset="0"/>
            </a:endParaRPr>
          </a:p>
        </p:txBody>
      </p:sp>
      <p:pic>
        <p:nvPicPr>
          <p:cNvPr id="4" name="Graphique 3" descr="Croissance de l'activité contour">
            <a:extLst>
              <a:ext uri="{FF2B5EF4-FFF2-40B4-BE49-F238E27FC236}">
                <a16:creationId xmlns:a16="http://schemas.microsoft.com/office/drawing/2014/main" id="{B8145D5B-6A86-185E-401B-D3B1717D83A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941513" y="1027127"/>
            <a:ext cx="1002949" cy="1002949"/>
          </a:xfrm>
          <a:prstGeom prst="rect">
            <a:avLst/>
          </a:prstGeom>
        </p:spPr>
      </p:pic>
      <p:sp>
        <p:nvSpPr>
          <p:cNvPr id="16" name="ZoneTexte 15">
            <a:extLst>
              <a:ext uri="{FF2B5EF4-FFF2-40B4-BE49-F238E27FC236}">
                <a16:creationId xmlns:a16="http://schemas.microsoft.com/office/drawing/2014/main" id="{042530AB-BEDE-9302-2842-1CE7C200EA08}"/>
              </a:ext>
            </a:extLst>
          </p:cNvPr>
          <p:cNvSpPr txBox="1"/>
          <p:nvPr/>
        </p:nvSpPr>
        <p:spPr>
          <a:xfrm>
            <a:off x="3550320" y="2248755"/>
            <a:ext cx="1993421" cy="1323439"/>
          </a:xfrm>
          <a:prstGeom prst="rect">
            <a:avLst/>
          </a:prstGeom>
          <a:noFill/>
        </p:spPr>
        <p:txBody>
          <a:bodyPr wrap="square" rtlCol="0">
            <a:spAutoFit/>
          </a:bodyPr>
          <a:lstStyle/>
          <a:p>
            <a:pPr algn="ctr"/>
            <a:r>
              <a:rPr lang="en-US" sz="2000">
                <a:latin typeface="Helvetica" panose="020B0604020202020204" pitchFamily="34" charset="0"/>
                <a:cs typeface="Helvetica" panose="020B0604020202020204" pitchFamily="34" charset="0"/>
              </a:rPr>
              <a:t>CHU Dijon</a:t>
            </a:r>
          </a:p>
          <a:p>
            <a:pPr algn="ctr"/>
            <a:r>
              <a:rPr lang="en-US" sz="2000">
                <a:latin typeface="Helvetica" panose="020B0604020202020204" pitchFamily="34" charset="0"/>
                <a:cs typeface="Helvetica" panose="020B0604020202020204" pitchFamily="34" charset="0"/>
              </a:rPr>
              <a:t>CHS St Ylie</a:t>
            </a:r>
          </a:p>
          <a:p>
            <a:pPr algn="ctr"/>
            <a:r>
              <a:rPr lang="en-US" sz="2000">
                <a:latin typeface="Helvetica" panose="020B0604020202020204" pitchFamily="34" charset="0"/>
                <a:cs typeface="Helvetica" panose="020B0604020202020204" pitchFamily="34" charset="0"/>
              </a:rPr>
              <a:t>CHS de Sevrey</a:t>
            </a:r>
          </a:p>
          <a:p>
            <a:pPr algn="ctr"/>
            <a:endParaRPr lang="fr-FR" sz="2000">
              <a:latin typeface="Helvetica" panose="020B0604020202020204" pitchFamily="34" charset="0"/>
              <a:cs typeface="Helvetica" panose="020B0604020202020204" pitchFamily="34" charset="0"/>
            </a:endParaRPr>
          </a:p>
        </p:txBody>
      </p:sp>
      <p:pic>
        <p:nvPicPr>
          <p:cNvPr id="5" name="Image 4" descr="Une image contenant Police, Graphique, logo, texte&#10;&#10;Description générée automatiquement">
            <a:extLst>
              <a:ext uri="{FF2B5EF4-FFF2-40B4-BE49-F238E27FC236}">
                <a16:creationId xmlns:a16="http://schemas.microsoft.com/office/drawing/2014/main" id="{DC23BBC2-3E35-DA99-ACA7-C354F6CC9BA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506309" y="23096"/>
            <a:ext cx="2571879" cy="791609"/>
          </a:xfrm>
          <a:prstGeom prst="rect">
            <a:avLst/>
          </a:prstGeom>
        </p:spPr>
      </p:pic>
      <p:pic>
        <p:nvPicPr>
          <p:cNvPr id="11" name="Graphique 10" descr="Graphique à barres avec tendance à la baisse contour">
            <a:extLst>
              <a:ext uri="{FF2B5EF4-FFF2-40B4-BE49-F238E27FC236}">
                <a16:creationId xmlns:a16="http://schemas.microsoft.com/office/drawing/2014/main" id="{91D4B335-CF61-C1B9-8E8B-CC42C383A79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687011" y="996868"/>
            <a:ext cx="1002949" cy="1002949"/>
          </a:xfrm>
          <a:prstGeom prst="rect">
            <a:avLst/>
          </a:prstGeom>
        </p:spPr>
      </p:pic>
      <p:sp>
        <p:nvSpPr>
          <p:cNvPr id="13" name="ZoneTexte 12">
            <a:extLst>
              <a:ext uri="{FF2B5EF4-FFF2-40B4-BE49-F238E27FC236}">
                <a16:creationId xmlns:a16="http://schemas.microsoft.com/office/drawing/2014/main" id="{4163B768-9610-06A2-0C5A-6EEE1A654EE3}"/>
              </a:ext>
            </a:extLst>
          </p:cNvPr>
          <p:cNvSpPr txBox="1"/>
          <p:nvPr/>
        </p:nvSpPr>
        <p:spPr>
          <a:xfrm>
            <a:off x="9120041" y="2030076"/>
            <a:ext cx="2136889" cy="1415772"/>
          </a:xfrm>
          <a:prstGeom prst="rect">
            <a:avLst/>
          </a:prstGeom>
          <a:noFill/>
        </p:spPr>
        <p:txBody>
          <a:bodyPr wrap="square" rtlCol="0">
            <a:spAutoFit/>
          </a:bodyPr>
          <a:lstStyle/>
          <a:p>
            <a:pPr algn="ctr"/>
            <a:r>
              <a:rPr lang="en-US" sz="3600" b="1">
                <a:solidFill>
                  <a:schemeClr val="accent6"/>
                </a:solidFill>
                <a:latin typeface="Helvetica" panose="020B0604020202020204" pitchFamily="34" charset="0"/>
                <a:cs typeface="Helvetica" panose="020B0604020202020204" pitchFamily="34" charset="0"/>
              </a:rPr>
              <a:t>- 38 %</a:t>
            </a:r>
          </a:p>
          <a:p>
            <a:pPr algn="ctr"/>
            <a:r>
              <a:rPr lang="en-US" sz="2000">
                <a:latin typeface="Helvetica" panose="020B0604020202020204" pitchFamily="34" charset="0"/>
                <a:cs typeface="Helvetica" panose="020B0604020202020204" pitchFamily="34" charset="0"/>
              </a:rPr>
              <a:t>De récidives suicidaires</a:t>
            </a:r>
          </a:p>
          <a:p>
            <a:pPr algn="ctr"/>
            <a:r>
              <a:rPr lang="en-US" sz="1000">
                <a:latin typeface="Helvetica" panose="020B0604020202020204" pitchFamily="34" charset="0"/>
                <a:cs typeface="Helvetica" panose="020B0604020202020204" pitchFamily="34" charset="0"/>
              </a:rPr>
              <a:t>Source MNA </a:t>
            </a:r>
            <a:endParaRPr lang="fr-FR" sz="1000">
              <a:latin typeface="Helvetica" panose="020B0604020202020204" pitchFamily="34" charset="0"/>
              <a:cs typeface="Helvetica" panose="020B0604020202020204" pitchFamily="34" charset="0"/>
            </a:endParaRPr>
          </a:p>
        </p:txBody>
      </p:sp>
      <p:pic>
        <p:nvPicPr>
          <p:cNvPr id="7" name="Image 6" descr="Une image contenant sport, habits, Danse&#10;&#10;Description générée automatiquement">
            <a:extLst>
              <a:ext uri="{FF2B5EF4-FFF2-40B4-BE49-F238E27FC236}">
                <a16:creationId xmlns:a16="http://schemas.microsoft.com/office/drawing/2014/main" id="{C331CA50-3334-D145-31C8-9E3EAEA637C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005291" y="3674560"/>
            <a:ext cx="4826387" cy="2877731"/>
          </a:xfrm>
          <a:prstGeom prst="rect">
            <a:avLst/>
          </a:prstGeom>
        </p:spPr>
      </p:pic>
      <p:pic>
        <p:nvPicPr>
          <p:cNvPr id="8" name="Image 7" descr="Une image contenant carte, texte, atlas&#10;&#10;Le contenu généré par l’IA peut être incorrect.">
            <a:extLst>
              <a:ext uri="{FF2B5EF4-FFF2-40B4-BE49-F238E27FC236}">
                <a16:creationId xmlns:a16="http://schemas.microsoft.com/office/drawing/2014/main" id="{BA4FBF78-754F-D03A-0EF9-175194FD1792}"/>
              </a:ext>
            </a:extLst>
          </p:cNvPr>
          <p:cNvPicPr>
            <a:picLocks noChangeAspect="1"/>
          </p:cNvPicPr>
          <p:nvPr/>
        </p:nvPicPr>
        <p:blipFill>
          <a:blip r:embed="rId15"/>
          <a:stretch>
            <a:fillRect/>
          </a:stretch>
        </p:blipFill>
        <p:spPr>
          <a:xfrm>
            <a:off x="1062465" y="3674560"/>
            <a:ext cx="3969282" cy="2877730"/>
          </a:xfrm>
          <a:prstGeom prst="rect">
            <a:avLst/>
          </a:prstGeom>
        </p:spPr>
      </p:pic>
    </p:spTree>
    <p:extLst>
      <p:ext uri="{BB962C8B-B14F-4D97-AF65-F5344CB8AC3E}">
        <p14:creationId xmlns:p14="http://schemas.microsoft.com/office/powerpoint/2010/main" val="214486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F9D94-FFF7-628A-0BE4-39CE40F085D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AC57924-6346-B5A1-0609-ED130A487A3D}"/>
              </a:ext>
            </a:extLst>
          </p:cNvPr>
          <p:cNvSpPr>
            <a:spLocks noGrp="1"/>
          </p:cNvSpPr>
          <p:nvPr>
            <p:ph type="title"/>
          </p:nvPr>
        </p:nvSpPr>
        <p:spPr/>
        <p:txBody>
          <a:bodyPr/>
          <a:lstStyle/>
          <a:p>
            <a:r>
              <a:rPr lang="en-US"/>
              <a:t>Parcours DiVA - Dijon Vascular project</a:t>
            </a:r>
            <a:endParaRPr lang="fr-FR"/>
          </a:p>
        </p:txBody>
      </p:sp>
      <p:sp>
        <p:nvSpPr>
          <p:cNvPr id="40" name="Rectangle : coins arrondis 39">
            <a:extLst>
              <a:ext uri="{FF2B5EF4-FFF2-40B4-BE49-F238E27FC236}">
                <a16:creationId xmlns:a16="http://schemas.microsoft.com/office/drawing/2014/main" id="{561DB2CB-B587-6457-778D-324EA8E6F5AC}"/>
              </a:ext>
            </a:extLst>
          </p:cNvPr>
          <p:cNvSpPr/>
          <p:nvPr/>
        </p:nvSpPr>
        <p:spPr>
          <a:xfrm>
            <a:off x="171474" y="1863558"/>
            <a:ext cx="11849051" cy="4842385"/>
          </a:xfrm>
          <a:prstGeom prst="roundRect">
            <a:avLst>
              <a:gd name="adj" fmla="val 9677"/>
            </a:avLst>
          </a:prstGeom>
          <a:noFill/>
          <a:ln>
            <a:solidFill>
              <a:schemeClr val="accent5"/>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ZoneTexte 40">
            <a:extLst>
              <a:ext uri="{FF2B5EF4-FFF2-40B4-BE49-F238E27FC236}">
                <a16:creationId xmlns:a16="http://schemas.microsoft.com/office/drawing/2014/main" id="{1DB0E805-595B-227B-8BC9-F6947B5219AA}"/>
              </a:ext>
            </a:extLst>
          </p:cNvPr>
          <p:cNvSpPr txBox="1"/>
          <p:nvPr/>
        </p:nvSpPr>
        <p:spPr>
          <a:xfrm>
            <a:off x="5106838" y="1661441"/>
            <a:ext cx="1896303" cy="400110"/>
          </a:xfrm>
          <a:prstGeom prst="rect">
            <a:avLst/>
          </a:prstGeom>
          <a:solidFill>
            <a:schemeClr val="bg1"/>
          </a:solidFill>
        </p:spPr>
        <p:txBody>
          <a:bodyPr wrap="square" rtlCol="0">
            <a:spAutoFit/>
          </a:bodyPr>
          <a:lstStyle/>
          <a:p>
            <a:r>
              <a:rPr lang="en-US" sz="2000" b="1">
                <a:solidFill>
                  <a:schemeClr val="accent5"/>
                </a:solidFill>
                <a:latin typeface="Helvetica" panose="020B0604020202020204" pitchFamily="34" charset="0"/>
                <a:cs typeface="Helvetica" panose="020B0604020202020204" pitchFamily="34" charset="0"/>
              </a:rPr>
              <a:t>Les bénéfices</a:t>
            </a:r>
            <a:endParaRPr lang="fr-FR" sz="2000" b="1">
              <a:solidFill>
                <a:schemeClr val="accent5"/>
              </a:solidFill>
              <a:latin typeface="Helvetica" panose="020B0604020202020204" pitchFamily="34" charset="0"/>
              <a:cs typeface="Helvetica" panose="020B0604020202020204" pitchFamily="34" charset="0"/>
            </a:endParaRPr>
          </a:p>
        </p:txBody>
      </p:sp>
      <p:grpSp>
        <p:nvGrpSpPr>
          <p:cNvPr id="42" name="Groupe 41">
            <a:extLst>
              <a:ext uri="{FF2B5EF4-FFF2-40B4-BE49-F238E27FC236}">
                <a16:creationId xmlns:a16="http://schemas.microsoft.com/office/drawing/2014/main" id="{31BDD140-2DAC-1161-9F86-DB204515E84F}"/>
              </a:ext>
            </a:extLst>
          </p:cNvPr>
          <p:cNvGrpSpPr/>
          <p:nvPr/>
        </p:nvGrpSpPr>
        <p:grpSpPr>
          <a:xfrm>
            <a:off x="376811" y="2235666"/>
            <a:ext cx="468000" cy="396000"/>
            <a:chOff x="4509362" y="2651504"/>
            <a:chExt cx="3047516" cy="2516165"/>
          </a:xfrm>
          <a:solidFill>
            <a:schemeClr val="accent5"/>
          </a:solidFill>
        </p:grpSpPr>
        <p:sp>
          <p:nvSpPr>
            <p:cNvPr id="43" name="Forme libre : forme 42">
              <a:extLst>
                <a:ext uri="{FF2B5EF4-FFF2-40B4-BE49-F238E27FC236}">
                  <a16:creationId xmlns:a16="http://schemas.microsoft.com/office/drawing/2014/main" id="{4DBF792A-1FDD-D9E2-99B4-F431DC80D2B0}"/>
                </a:ext>
              </a:extLst>
            </p:cNvPr>
            <p:cNvSpPr/>
            <p:nvPr/>
          </p:nvSpPr>
          <p:spPr>
            <a:xfrm rot="648516">
              <a:off x="5912596" y="3029968"/>
              <a:ext cx="64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AF261560-F8E6-0A19-00FB-345B53A2BE56}"/>
                </a:ext>
              </a:extLst>
            </p:cNvPr>
            <p:cNvSpPr/>
            <p:nvPr/>
          </p:nvSpPr>
          <p:spPr>
            <a:xfrm>
              <a:off x="5605583" y="4318415"/>
              <a:ext cx="828410" cy="82841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D700DEEE-BA2E-ADD0-CB91-52DA8B96991E}"/>
                </a:ext>
              </a:extLst>
            </p:cNvPr>
            <p:cNvSpPr/>
            <p:nvPr/>
          </p:nvSpPr>
          <p:spPr>
            <a:xfrm>
              <a:off x="4509362" y="3429000"/>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E545FBC9-D0BD-5F94-8552-D21F44B6A4C2}"/>
                </a:ext>
              </a:extLst>
            </p:cNvPr>
            <p:cNvSpPr/>
            <p:nvPr/>
          </p:nvSpPr>
          <p:spPr>
            <a:xfrm>
              <a:off x="6512878" y="2849504"/>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ECBF9325-98C9-264D-1235-6449C855D3E8}"/>
                </a:ext>
              </a:extLst>
            </p:cNvPr>
            <p:cNvSpPr/>
            <p:nvPr/>
          </p:nvSpPr>
          <p:spPr>
            <a:xfrm>
              <a:off x="5391123" y="2651504"/>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8527ACE8-BDD7-B1A4-BC5B-60C2E3ADD092}"/>
                </a:ext>
              </a:extLst>
            </p:cNvPr>
            <p:cNvSpPr/>
            <p:nvPr/>
          </p:nvSpPr>
          <p:spPr>
            <a:xfrm>
              <a:off x="4515819" y="4591669"/>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9" name="Forme libre : forme 48">
              <a:extLst>
                <a:ext uri="{FF2B5EF4-FFF2-40B4-BE49-F238E27FC236}">
                  <a16:creationId xmlns:a16="http://schemas.microsoft.com/office/drawing/2014/main" id="{DAB946B3-6BA8-12B9-4017-EF94B827CB6A}"/>
                </a:ext>
              </a:extLst>
            </p:cNvPr>
            <p:cNvSpPr/>
            <p:nvPr/>
          </p:nvSpPr>
          <p:spPr>
            <a:xfrm>
              <a:off x="6980878" y="3860725"/>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50" name="Forme libre : forme 49">
              <a:extLst>
                <a:ext uri="{FF2B5EF4-FFF2-40B4-BE49-F238E27FC236}">
                  <a16:creationId xmlns:a16="http://schemas.microsoft.com/office/drawing/2014/main" id="{6CA13EED-2CE7-EDA4-C4F4-A08157E7B266}"/>
                </a:ext>
              </a:extLst>
            </p:cNvPr>
            <p:cNvSpPr/>
            <p:nvPr/>
          </p:nvSpPr>
          <p:spPr>
            <a:xfrm rot="2001047">
              <a:off x="5096691" y="4229347"/>
              <a:ext cx="720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1" name="Forme libre : forme 50">
              <a:extLst>
                <a:ext uri="{FF2B5EF4-FFF2-40B4-BE49-F238E27FC236}">
                  <a16:creationId xmlns:a16="http://schemas.microsoft.com/office/drawing/2014/main" id="{3FF36926-7C60-B462-93C8-55B876D72DA4}"/>
                </a:ext>
              </a:extLst>
            </p:cNvPr>
            <p:cNvSpPr/>
            <p:nvPr/>
          </p:nvSpPr>
          <p:spPr>
            <a:xfrm rot="7165004">
              <a:off x="5985131" y="3960361"/>
              <a:ext cx="100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2" name="Forme libre : forme 51">
              <a:extLst>
                <a:ext uri="{FF2B5EF4-FFF2-40B4-BE49-F238E27FC236}">
                  <a16:creationId xmlns:a16="http://schemas.microsoft.com/office/drawing/2014/main" id="{1D76621B-8C21-01B0-8935-DD2C50C528C1}"/>
                </a:ext>
              </a:extLst>
            </p:cNvPr>
            <p:cNvSpPr/>
            <p:nvPr/>
          </p:nvSpPr>
          <p:spPr>
            <a:xfrm rot="7757291">
              <a:off x="5003823" y="3269798"/>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3" name="Forme libre : forme 52">
              <a:extLst>
                <a:ext uri="{FF2B5EF4-FFF2-40B4-BE49-F238E27FC236}">
                  <a16:creationId xmlns:a16="http://schemas.microsoft.com/office/drawing/2014/main" id="{BFBB5279-9D5F-AEEE-D784-E76B3F4180A4}"/>
                </a:ext>
              </a:extLst>
            </p:cNvPr>
            <p:cNvSpPr/>
            <p:nvPr/>
          </p:nvSpPr>
          <p:spPr>
            <a:xfrm rot="9199839">
              <a:off x="6327343" y="4422887"/>
              <a:ext cx="75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4" name="Forme libre : forme 53">
              <a:extLst>
                <a:ext uri="{FF2B5EF4-FFF2-40B4-BE49-F238E27FC236}">
                  <a16:creationId xmlns:a16="http://schemas.microsoft.com/office/drawing/2014/main" id="{08CD973B-9639-F980-8505-3A23BEF8795A}"/>
                </a:ext>
              </a:extLst>
            </p:cNvPr>
            <p:cNvSpPr/>
            <p:nvPr/>
          </p:nvSpPr>
          <p:spPr>
            <a:xfrm rot="3552656">
              <a:off x="6943666" y="3691988"/>
              <a:ext cx="39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5" name="Forme libre : forme 54">
              <a:extLst>
                <a:ext uri="{FF2B5EF4-FFF2-40B4-BE49-F238E27FC236}">
                  <a16:creationId xmlns:a16="http://schemas.microsoft.com/office/drawing/2014/main" id="{158F8F06-8E1D-4F39-1960-F7CF8BFC2758}"/>
                </a:ext>
              </a:extLst>
            </p:cNvPr>
            <p:cNvSpPr/>
            <p:nvPr/>
          </p:nvSpPr>
          <p:spPr>
            <a:xfrm rot="5763531">
              <a:off x="4595418" y="4362443"/>
              <a:ext cx="432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6" name="Forme libre : forme 55">
              <a:extLst>
                <a:ext uri="{FF2B5EF4-FFF2-40B4-BE49-F238E27FC236}">
                  <a16:creationId xmlns:a16="http://schemas.microsoft.com/office/drawing/2014/main" id="{12124DEA-1E28-EBA5-201D-A0C0A2CAE2E1}"/>
                </a:ext>
              </a:extLst>
            </p:cNvPr>
            <p:cNvSpPr/>
            <p:nvPr/>
          </p:nvSpPr>
          <p:spPr>
            <a:xfrm rot="10503974">
              <a:off x="5052485" y="4847854"/>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grpSp>
      <p:grpSp>
        <p:nvGrpSpPr>
          <p:cNvPr id="57" name="Groupe 56">
            <a:extLst>
              <a:ext uri="{FF2B5EF4-FFF2-40B4-BE49-F238E27FC236}">
                <a16:creationId xmlns:a16="http://schemas.microsoft.com/office/drawing/2014/main" id="{6369D063-1CFE-41BD-8579-A52D08E9BC2C}"/>
              </a:ext>
            </a:extLst>
          </p:cNvPr>
          <p:cNvGrpSpPr/>
          <p:nvPr/>
        </p:nvGrpSpPr>
        <p:grpSpPr>
          <a:xfrm>
            <a:off x="5831672" y="2298961"/>
            <a:ext cx="634873" cy="423427"/>
            <a:chOff x="547915" y="610828"/>
            <a:chExt cx="1774371" cy="1121229"/>
          </a:xfrm>
          <a:solidFill>
            <a:schemeClr val="accent5"/>
          </a:solidFill>
        </p:grpSpPr>
        <p:pic>
          <p:nvPicPr>
            <p:cNvPr id="58" name="Graphique 57" descr="Femme médecin contour">
              <a:extLst>
                <a:ext uri="{FF2B5EF4-FFF2-40B4-BE49-F238E27FC236}">
                  <a16:creationId xmlns:a16="http://schemas.microsoft.com/office/drawing/2014/main" id="{246B7E81-09D4-70F9-2C7F-581C6E0E1C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07886" y="610828"/>
              <a:ext cx="914400" cy="914400"/>
            </a:xfrm>
            <a:prstGeom prst="rect">
              <a:avLst/>
            </a:prstGeom>
          </p:spPr>
        </p:pic>
        <p:pic>
          <p:nvPicPr>
            <p:cNvPr id="59" name="Graphique 58" descr="Homme médecin contour">
              <a:extLst>
                <a:ext uri="{FF2B5EF4-FFF2-40B4-BE49-F238E27FC236}">
                  <a16:creationId xmlns:a16="http://schemas.microsoft.com/office/drawing/2014/main" id="{C3AE9315-1175-391C-5622-86FB9E945F2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915" y="610828"/>
              <a:ext cx="914400" cy="914400"/>
            </a:xfrm>
            <a:prstGeom prst="rect">
              <a:avLst/>
            </a:prstGeom>
          </p:spPr>
        </p:pic>
        <p:pic>
          <p:nvPicPr>
            <p:cNvPr id="60" name="Graphique 59" descr="Femme médecin avec un remplissage uni">
              <a:extLst>
                <a:ext uri="{FF2B5EF4-FFF2-40B4-BE49-F238E27FC236}">
                  <a16:creationId xmlns:a16="http://schemas.microsoft.com/office/drawing/2014/main" id="{48260891-5909-096D-77FA-44E412ACF68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1700" y="610828"/>
              <a:ext cx="1121229" cy="1121229"/>
            </a:xfrm>
            <a:prstGeom prst="rect">
              <a:avLst/>
            </a:prstGeom>
          </p:spPr>
        </p:pic>
      </p:grpSp>
      <p:grpSp>
        <p:nvGrpSpPr>
          <p:cNvPr id="61" name="Groupe 60">
            <a:extLst>
              <a:ext uri="{FF2B5EF4-FFF2-40B4-BE49-F238E27FC236}">
                <a16:creationId xmlns:a16="http://schemas.microsoft.com/office/drawing/2014/main" id="{74374FD0-FD8D-02F0-45CD-F27B22A312DA}"/>
              </a:ext>
            </a:extLst>
          </p:cNvPr>
          <p:cNvGrpSpPr/>
          <p:nvPr/>
        </p:nvGrpSpPr>
        <p:grpSpPr>
          <a:xfrm>
            <a:off x="365839" y="4904590"/>
            <a:ext cx="457200" cy="500400"/>
            <a:chOff x="5490157" y="4262130"/>
            <a:chExt cx="914400" cy="996889"/>
          </a:xfrm>
          <a:solidFill>
            <a:schemeClr val="accent5"/>
          </a:solidFill>
        </p:grpSpPr>
        <p:grpSp>
          <p:nvGrpSpPr>
            <p:cNvPr id="62" name="Groupe 61">
              <a:extLst>
                <a:ext uri="{FF2B5EF4-FFF2-40B4-BE49-F238E27FC236}">
                  <a16:creationId xmlns:a16="http://schemas.microsoft.com/office/drawing/2014/main" id="{1ADE4B18-C450-47C6-C0CB-0621EDDC3799}"/>
                </a:ext>
              </a:extLst>
            </p:cNvPr>
            <p:cNvGrpSpPr/>
            <p:nvPr/>
          </p:nvGrpSpPr>
          <p:grpSpPr>
            <a:xfrm>
              <a:off x="5843796" y="4801819"/>
              <a:ext cx="207121" cy="213429"/>
              <a:chOff x="6971664" y="1985511"/>
              <a:chExt cx="450727" cy="439011"/>
            </a:xfrm>
            <a:grpFill/>
          </p:grpSpPr>
          <p:sp>
            <p:nvSpPr>
              <p:cNvPr id="67" name="Forme libre : forme 66">
                <a:extLst>
                  <a:ext uri="{FF2B5EF4-FFF2-40B4-BE49-F238E27FC236}">
                    <a16:creationId xmlns:a16="http://schemas.microsoft.com/office/drawing/2014/main" id="{478A1E8F-21E3-D64A-C200-7751E070544D}"/>
                  </a:ext>
                </a:extLst>
              </p:cNvPr>
              <p:cNvSpPr/>
              <p:nvPr/>
            </p:nvSpPr>
            <p:spPr>
              <a:xfrm>
                <a:off x="6971664" y="2221208"/>
                <a:ext cx="450727" cy="203314"/>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fr-FR"/>
              </a:p>
            </p:txBody>
          </p:sp>
          <p:sp>
            <p:nvSpPr>
              <p:cNvPr id="68" name="Forme libre : forme 67">
                <a:extLst>
                  <a:ext uri="{FF2B5EF4-FFF2-40B4-BE49-F238E27FC236}">
                    <a16:creationId xmlns:a16="http://schemas.microsoft.com/office/drawing/2014/main" id="{0C5B48C8-652E-1A61-F3C8-43A984FBF0CC}"/>
                  </a:ext>
                </a:extLst>
              </p:cNvPr>
              <p:cNvSpPr/>
              <p:nvPr/>
            </p:nvSpPr>
            <p:spPr>
              <a:xfrm>
                <a:off x="7084350" y="1985511"/>
                <a:ext cx="225357" cy="215273"/>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fr-FR"/>
              </a:p>
            </p:txBody>
          </p:sp>
        </p:grpSp>
        <p:pic>
          <p:nvPicPr>
            <p:cNvPr id="63" name="Graphique 62" descr="Dossier ouvert contour">
              <a:extLst>
                <a:ext uri="{FF2B5EF4-FFF2-40B4-BE49-F238E27FC236}">
                  <a16:creationId xmlns:a16="http://schemas.microsoft.com/office/drawing/2014/main" id="{2733AEFC-4FFC-A23F-0B03-F7DCD4E7F9E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90157" y="4344619"/>
              <a:ext cx="914400" cy="914400"/>
            </a:xfrm>
            <a:prstGeom prst="rect">
              <a:avLst/>
            </a:prstGeom>
          </p:spPr>
        </p:pic>
        <p:grpSp>
          <p:nvGrpSpPr>
            <p:cNvPr id="64" name="Groupe 63">
              <a:extLst>
                <a:ext uri="{FF2B5EF4-FFF2-40B4-BE49-F238E27FC236}">
                  <a16:creationId xmlns:a16="http://schemas.microsoft.com/office/drawing/2014/main" id="{320E2796-009D-9828-74BD-DB3E57FFE4DC}"/>
                </a:ext>
              </a:extLst>
            </p:cNvPr>
            <p:cNvGrpSpPr/>
            <p:nvPr/>
          </p:nvGrpSpPr>
          <p:grpSpPr>
            <a:xfrm>
              <a:off x="5568543" y="4262130"/>
              <a:ext cx="790524" cy="493226"/>
              <a:chOff x="5705528" y="3611821"/>
              <a:chExt cx="790524" cy="493226"/>
            </a:xfrm>
            <a:grpFill/>
          </p:grpSpPr>
          <p:sp>
            <p:nvSpPr>
              <p:cNvPr id="65" name="Rectangle 64">
                <a:extLst>
                  <a:ext uri="{FF2B5EF4-FFF2-40B4-BE49-F238E27FC236}">
                    <a16:creationId xmlns:a16="http://schemas.microsoft.com/office/drawing/2014/main" id="{BF9980CA-B511-1B4C-9432-7B8CC4918005}"/>
                  </a:ext>
                </a:extLst>
              </p:cNvPr>
              <p:cNvSpPr/>
              <p:nvPr/>
            </p:nvSpPr>
            <p:spPr>
              <a:xfrm>
                <a:off x="5847916" y="3611821"/>
                <a:ext cx="505747" cy="457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6" name="Graphique 65" descr="Document contour">
                <a:extLst>
                  <a:ext uri="{FF2B5EF4-FFF2-40B4-BE49-F238E27FC236}">
                    <a16:creationId xmlns:a16="http://schemas.microsoft.com/office/drawing/2014/main" id="{5034147E-0976-5E13-8284-C3796437413C}"/>
                  </a:ext>
                </a:extLst>
              </p:cNvPr>
              <p:cNvPicPr>
                <a:picLocks noChangeAspect="1"/>
              </p:cNvPicPr>
              <p:nvPr/>
            </p:nvPicPr>
            <p:blipFill>
              <a:blip r:embed="rId10">
                <a:extLst>
                  <a:ext uri="{96DAC541-7B7A-43D3-8B79-37D633B846F1}">
                    <asvg:svgBlip xmlns:asvg="http://schemas.microsoft.com/office/drawing/2016/SVG/main" r:embed="rId11"/>
                  </a:ext>
                </a:extLst>
              </a:blip>
              <a:srcRect b="39058"/>
              <a:stretch/>
            </p:blipFill>
            <p:spPr>
              <a:xfrm>
                <a:off x="5705528" y="3623282"/>
                <a:ext cx="790524" cy="481765"/>
              </a:xfrm>
              <a:prstGeom prst="rect">
                <a:avLst/>
              </a:prstGeom>
            </p:spPr>
          </p:pic>
        </p:grpSp>
      </p:grpSp>
      <p:sp>
        <p:nvSpPr>
          <p:cNvPr id="69" name="ZoneTexte 68">
            <a:extLst>
              <a:ext uri="{FF2B5EF4-FFF2-40B4-BE49-F238E27FC236}">
                <a16:creationId xmlns:a16="http://schemas.microsoft.com/office/drawing/2014/main" id="{280BE00D-C109-0B4E-91D5-861BE6D4373A}"/>
              </a:ext>
            </a:extLst>
          </p:cNvPr>
          <p:cNvSpPr txBox="1"/>
          <p:nvPr/>
        </p:nvSpPr>
        <p:spPr>
          <a:xfrm>
            <a:off x="558911" y="2240655"/>
            <a:ext cx="5275211" cy="2554545"/>
          </a:xfrm>
          <a:prstGeom prst="rect">
            <a:avLst/>
          </a:prstGeom>
          <a:noFill/>
        </p:spPr>
        <p:txBody>
          <a:bodyPr wrap="square">
            <a:spAutoFit/>
          </a:bodyPr>
          <a:lstStyle/>
          <a:p>
            <a:pPr>
              <a:buClr>
                <a:schemeClr val="accent3"/>
              </a:buClr>
            </a:pPr>
            <a:r>
              <a:rPr lang="fr-FR" sz="2000" b="1">
                <a:effectLst/>
                <a:latin typeface="Helvetica" panose="020B0604020202020204" pitchFamily="34" charset="0"/>
                <a:cs typeface="Helvetica" panose="020B0604020202020204" pitchFamily="34" charset="0"/>
              </a:rPr>
              <a:t>     Pour le réseau</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Améliorer le suivi populationnel grâce à une approche transversale et préventive</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Renforcer les stratégies de prévention et de dépistage précoce </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Réduire les complications et les hospitalisations et par conséquent les coûts</a:t>
            </a:r>
            <a:endParaRPr lang="fr-FR" sz="2000" b="1">
              <a:effectLst/>
              <a:latin typeface="Helvetica" panose="020B0604020202020204" pitchFamily="34" charset="0"/>
              <a:cs typeface="Helvetica" panose="020B0604020202020204" pitchFamily="34" charset="0"/>
            </a:endParaRPr>
          </a:p>
        </p:txBody>
      </p:sp>
      <p:sp>
        <p:nvSpPr>
          <p:cNvPr id="70" name="ZoneTexte 69">
            <a:extLst>
              <a:ext uri="{FF2B5EF4-FFF2-40B4-BE49-F238E27FC236}">
                <a16:creationId xmlns:a16="http://schemas.microsoft.com/office/drawing/2014/main" id="{E979CFDC-FA81-3AD4-FD9B-61C3DBE4BD56}"/>
              </a:ext>
            </a:extLst>
          </p:cNvPr>
          <p:cNvSpPr txBox="1"/>
          <p:nvPr/>
        </p:nvSpPr>
        <p:spPr>
          <a:xfrm>
            <a:off x="6076686" y="2286534"/>
            <a:ext cx="5759937" cy="2554545"/>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professionnels de santé de terrain</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Collaborer plus facilement entre 2 spécialités au CHU </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Planifier et suivre les actes médicaux et les consultations</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Améliorer la réactivité face aux urgences et aux complications grâce à un partage d’informations en temps réel</a:t>
            </a:r>
            <a:endParaRPr lang="fr-FR" sz="2000" b="1">
              <a:latin typeface="Helvetica" panose="020B0604020202020204" pitchFamily="34" charset="0"/>
              <a:cs typeface="Helvetica" panose="020B0604020202020204" pitchFamily="34" charset="0"/>
            </a:endParaRPr>
          </a:p>
        </p:txBody>
      </p:sp>
      <p:sp>
        <p:nvSpPr>
          <p:cNvPr id="71" name="ZoneTexte 70">
            <a:extLst>
              <a:ext uri="{FF2B5EF4-FFF2-40B4-BE49-F238E27FC236}">
                <a16:creationId xmlns:a16="http://schemas.microsoft.com/office/drawing/2014/main" id="{ED16DFF2-FC4C-36A8-A565-0CA7D1D0F5E4}"/>
              </a:ext>
            </a:extLst>
          </p:cNvPr>
          <p:cNvSpPr txBox="1"/>
          <p:nvPr/>
        </p:nvSpPr>
        <p:spPr>
          <a:xfrm>
            <a:off x="481463" y="4971495"/>
            <a:ext cx="10663865" cy="1631216"/>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patients</a:t>
            </a:r>
            <a:endParaRPr lang="fr-FR" sz="2000">
              <a:latin typeface="Helvetica" panose="020B0604020202020204" pitchFamily="34" charset="0"/>
              <a:cs typeface="Helvetica" panose="020B0604020202020204" pitchFamily="34" charset="0"/>
            </a:endParaRP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Dépister précocement et anticiper la PeC </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Limiter les risques d’AVC / IDM et améliorer la qualité de vie</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Favoriser l’ETP</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Réduire les complications et les réhospitalisations</a:t>
            </a:r>
            <a:endParaRPr lang="fr-FR" sz="2000">
              <a:effectLst/>
              <a:latin typeface="Helvetica" panose="020B0604020202020204" pitchFamily="34" charset="0"/>
              <a:cs typeface="Helvetica" panose="020B0604020202020204" pitchFamily="34" charset="0"/>
            </a:endParaRPr>
          </a:p>
        </p:txBody>
      </p:sp>
      <p:pic>
        <p:nvPicPr>
          <p:cNvPr id="3" name="Picture 2" descr="Résultat d’images pour article 51">
            <a:extLst>
              <a:ext uri="{FF2B5EF4-FFF2-40B4-BE49-F238E27FC236}">
                <a16:creationId xmlns:a16="http://schemas.microsoft.com/office/drawing/2014/main" id="{7A268311-4AD2-1F66-2804-4C59F6B69B7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96000" y="111474"/>
            <a:ext cx="869412" cy="543383"/>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6" descr="Une image contenant Police, Graphique, logo, graphisme&#10;&#10;Description générée automatiquement">
            <a:extLst>
              <a:ext uri="{FF2B5EF4-FFF2-40B4-BE49-F238E27FC236}">
                <a16:creationId xmlns:a16="http://schemas.microsoft.com/office/drawing/2014/main" id="{E058C834-C9DC-C55B-850A-0492F6C094C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898529" y="0"/>
            <a:ext cx="2290205" cy="972792"/>
          </a:xfrm>
          <a:prstGeom prst="rect">
            <a:avLst/>
          </a:prstGeom>
        </p:spPr>
      </p:pic>
      <p:sp>
        <p:nvSpPr>
          <p:cNvPr id="10" name="ZoneTexte 9">
            <a:extLst>
              <a:ext uri="{FF2B5EF4-FFF2-40B4-BE49-F238E27FC236}">
                <a16:creationId xmlns:a16="http://schemas.microsoft.com/office/drawing/2014/main" id="{0B5C1727-0B9B-195A-5BDB-EA7AE31B9E18}"/>
              </a:ext>
            </a:extLst>
          </p:cNvPr>
          <p:cNvSpPr txBox="1"/>
          <p:nvPr/>
        </p:nvSpPr>
        <p:spPr>
          <a:xfrm>
            <a:off x="226007" y="875534"/>
            <a:ext cx="11559591" cy="707886"/>
          </a:xfrm>
          <a:prstGeom prst="rect">
            <a:avLst/>
          </a:prstGeom>
          <a:noFill/>
        </p:spPr>
        <p:txBody>
          <a:bodyPr wrap="square">
            <a:spAutoFit/>
          </a:bodyPr>
          <a:lstStyle/>
          <a:p>
            <a:pPr algn="l"/>
            <a:r>
              <a:rPr lang="fr-FR" sz="2000" b="0" i="0">
                <a:effectLst/>
                <a:latin typeface="Helvetica" panose="020B0604020202020204" pitchFamily="34" charset="0"/>
                <a:cs typeface="Helvetica" panose="020B0604020202020204" pitchFamily="34" charset="0"/>
              </a:rPr>
              <a:t>Le « projet article 51 » DIVA, porté par le CHU de Dijon, a pour objectif d’améliorer la prise en charge des patients victimes d’accident vasculaire cérébral (AVC) ou d’un infarctus du myocarde (IDM).</a:t>
            </a:r>
          </a:p>
        </p:txBody>
      </p:sp>
    </p:spTree>
    <p:extLst>
      <p:ext uri="{BB962C8B-B14F-4D97-AF65-F5344CB8AC3E}">
        <p14:creationId xmlns:p14="http://schemas.microsoft.com/office/powerpoint/2010/main" val="3708517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2C13F3-64A4-2B95-6D16-E8D65E2C632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B1ADFE3-3F96-06FA-550E-D0368A53B9B5}"/>
              </a:ext>
            </a:extLst>
          </p:cNvPr>
          <p:cNvSpPr>
            <a:spLocks noGrp="1"/>
          </p:cNvSpPr>
          <p:nvPr>
            <p:ph type="title"/>
          </p:nvPr>
        </p:nvSpPr>
        <p:spPr/>
        <p:txBody>
          <a:bodyPr/>
          <a:lstStyle/>
          <a:p>
            <a:r>
              <a:rPr lang="en-US"/>
              <a:t>Parcours DiVA - Dijon Vascular project</a:t>
            </a:r>
            <a:endParaRPr lang="fr-FR"/>
          </a:p>
        </p:txBody>
      </p:sp>
      <p:sp>
        <p:nvSpPr>
          <p:cNvPr id="10" name="ZoneTexte 9">
            <a:extLst>
              <a:ext uri="{FF2B5EF4-FFF2-40B4-BE49-F238E27FC236}">
                <a16:creationId xmlns:a16="http://schemas.microsoft.com/office/drawing/2014/main" id="{FF053CD7-CB4B-2FB5-9B8B-808A4F7B8C10}"/>
              </a:ext>
            </a:extLst>
          </p:cNvPr>
          <p:cNvSpPr txBox="1"/>
          <p:nvPr/>
        </p:nvSpPr>
        <p:spPr>
          <a:xfrm>
            <a:off x="516503" y="2045635"/>
            <a:ext cx="1993421" cy="1261884"/>
          </a:xfrm>
          <a:prstGeom prst="rect">
            <a:avLst/>
          </a:prstGeom>
          <a:noFill/>
        </p:spPr>
        <p:txBody>
          <a:bodyPr wrap="square" rtlCol="0">
            <a:spAutoFit/>
          </a:bodyPr>
          <a:lstStyle/>
          <a:p>
            <a:pPr algn="ctr"/>
            <a:r>
              <a:rPr lang="en-US" sz="3600" b="1">
                <a:solidFill>
                  <a:schemeClr val="accent5"/>
                </a:solidFill>
                <a:latin typeface="Helvetica" panose="020B0604020202020204" pitchFamily="34" charset="0"/>
                <a:cs typeface="Helvetica" panose="020B0604020202020204" pitchFamily="34" charset="0"/>
              </a:rPr>
              <a:t>1 440</a:t>
            </a:r>
          </a:p>
          <a:p>
            <a:pPr algn="ctr"/>
            <a:r>
              <a:rPr lang="en-US" sz="2000">
                <a:latin typeface="Helvetica" panose="020B0604020202020204" pitchFamily="34" charset="0"/>
                <a:cs typeface="Helvetica" panose="020B0604020202020204" pitchFamily="34" charset="0"/>
              </a:rPr>
              <a:t>Parcours initiés</a:t>
            </a:r>
          </a:p>
          <a:p>
            <a:pPr algn="ctr"/>
            <a:r>
              <a:rPr lang="en-US" sz="2000">
                <a:latin typeface="Helvetica" panose="020B0604020202020204" pitchFamily="34" charset="0"/>
                <a:cs typeface="Helvetica" panose="020B0604020202020204" pitchFamily="34" charset="0"/>
              </a:rPr>
              <a:t>depuis 01/2021</a:t>
            </a:r>
          </a:p>
        </p:txBody>
      </p:sp>
      <p:grpSp>
        <p:nvGrpSpPr>
          <p:cNvPr id="22" name="Groupe 21">
            <a:extLst>
              <a:ext uri="{FF2B5EF4-FFF2-40B4-BE49-F238E27FC236}">
                <a16:creationId xmlns:a16="http://schemas.microsoft.com/office/drawing/2014/main" id="{4B2B8170-A67A-F45C-40AA-05317219D2EF}"/>
              </a:ext>
            </a:extLst>
          </p:cNvPr>
          <p:cNvGrpSpPr/>
          <p:nvPr/>
        </p:nvGrpSpPr>
        <p:grpSpPr>
          <a:xfrm>
            <a:off x="1101466" y="986124"/>
            <a:ext cx="975588" cy="844766"/>
            <a:chOff x="5743546" y="3084079"/>
            <a:chExt cx="764218" cy="696200"/>
          </a:xfrm>
          <a:solidFill>
            <a:schemeClr val="accent5"/>
          </a:solidFill>
        </p:grpSpPr>
        <p:grpSp>
          <p:nvGrpSpPr>
            <p:cNvPr id="23" name="Graphique 28" descr="Double itinéraire avec un chemin contour">
              <a:extLst>
                <a:ext uri="{FF2B5EF4-FFF2-40B4-BE49-F238E27FC236}">
                  <a16:creationId xmlns:a16="http://schemas.microsoft.com/office/drawing/2014/main" id="{4F3E8E72-46A2-B912-D5F0-F7AAF111FD0A}"/>
                </a:ext>
              </a:extLst>
            </p:cNvPr>
            <p:cNvGrpSpPr/>
            <p:nvPr/>
          </p:nvGrpSpPr>
          <p:grpSpPr>
            <a:xfrm>
              <a:off x="5743546" y="3337992"/>
              <a:ext cx="635287" cy="442287"/>
              <a:chOff x="5743546" y="3337992"/>
              <a:chExt cx="635287" cy="442287"/>
            </a:xfrm>
            <a:grpFill/>
          </p:grpSpPr>
          <p:sp>
            <p:nvSpPr>
              <p:cNvPr id="27" name="Forme libre : forme 26">
                <a:extLst>
                  <a:ext uri="{FF2B5EF4-FFF2-40B4-BE49-F238E27FC236}">
                    <a16:creationId xmlns:a16="http://schemas.microsoft.com/office/drawing/2014/main" id="{64405644-593D-3BDF-92B4-4DDE8963A542}"/>
                  </a:ext>
                </a:extLst>
              </p:cNvPr>
              <p:cNvSpPr/>
              <p:nvPr/>
            </p:nvSpPr>
            <p:spPr>
              <a:xfrm>
                <a:off x="5743546" y="3385102"/>
                <a:ext cx="243333" cy="395177"/>
              </a:xfrm>
              <a:custGeom>
                <a:avLst/>
                <a:gdLst>
                  <a:gd name="connsiteX0" fmla="*/ 21133 w 243333"/>
                  <a:gd name="connsiteY0" fmla="*/ 53477 h 395177"/>
                  <a:gd name="connsiteX1" fmla="*/ 8348 w 243333"/>
                  <a:gd name="connsiteY1" fmla="*/ 166796 h 395177"/>
                  <a:gd name="connsiteX2" fmla="*/ 63554 w 243333"/>
                  <a:gd name="connsiteY2" fmla="*/ 288830 h 395177"/>
                  <a:gd name="connsiteX3" fmla="*/ 111207 w 243333"/>
                  <a:gd name="connsiteY3" fmla="*/ 388782 h 395177"/>
                  <a:gd name="connsiteX4" fmla="*/ 127026 w 243333"/>
                  <a:gd name="connsiteY4" fmla="*/ 393883 h 395177"/>
                  <a:gd name="connsiteX5" fmla="*/ 132126 w 243333"/>
                  <a:gd name="connsiteY5" fmla="*/ 388782 h 395177"/>
                  <a:gd name="connsiteX6" fmla="*/ 179779 w 243333"/>
                  <a:gd name="connsiteY6" fmla="*/ 288830 h 395177"/>
                  <a:gd name="connsiteX7" fmla="*/ 234986 w 243333"/>
                  <a:gd name="connsiteY7" fmla="*/ 166796 h 395177"/>
                  <a:gd name="connsiteX8" fmla="*/ 222201 w 243333"/>
                  <a:gd name="connsiteY8" fmla="*/ 53477 h 395177"/>
                  <a:gd name="connsiteX9" fmla="*/ 53879 w 243333"/>
                  <a:gd name="connsiteY9" fmla="*/ 20731 h 395177"/>
                  <a:gd name="connsiteX10" fmla="*/ 21133 w 243333"/>
                  <a:gd name="connsiteY10" fmla="*/ 53477 h 395177"/>
                  <a:gd name="connsiteX11" fmla="*/ 206479 w 243333"/>
                  <a:gd name="connsiteY11" fmla="*/ 64235 h 395177"/>
                  <a:gd name="connsiteX12" fmla="*/ 217392 w 243333"/>
                  <a:gd name="connsiteY12" fmla="*/ 159466 h 395177"/>
                  <a:gd name="connsiteX13" fmla="*/ 162583 w 243333"/>
                  <a:gd name="connsiteY13" fmla="*/ 280633 h 395177"/>
                  <a:gd name="connsiteX14" fmla="*/ 121753 w 243333"/>
                  <a:gd name="connsiteY14" fmla="*/ 366275 h 395177"/>
                  <a:gd name="connsiteX15" fmla="*/ 121580 w 243333"/>
                  <a:gd name="connsiteY15" fmla="*/ 366275 h 395177"/>
                  <a:gd name="connsiteX16" fmla="*/ 80909 w 243333"/>
                  <a:gd name="connsiteY16" fmla="*/ 280977 h 395177"/>
                  <a:gd name="connsiteX17" fmla="*/ 25937 w 243333"/>
                  <a:gd name="connsiteY17" fmla="*/ 159466 h 395177"/>
                  <a:gd name="connsiteX18" fmla="*/ 36938 w 243333"/>
                  <a:gd name="connsiteY18" fmla="*/ 64107 h 395177"/>
                  <a:gd name="connsiteX19" fmla="*/ 178822 w 243333"/>
                  <a:gd name="connsiteY19" fmla="*/ 36540 h 395177"/>
                  <a:gd name="connsiteX20" fmla="*/ 206476 w 243333"/>
                  <a:gd name="connsiteY20" fmla="*/ 64235 h 39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333" h="395177">
                    <a:moveTo>
                      <a:pt x="21133" y="53477"/>
                    </a:moveTo>
                    <a:cubicBezTo>
                      <a:pt x="-1492" y="86854"/>
                      <a:pt x="-6271" y="129217"/>
                      <a:pt x="8348" y="166796"/>
                    </a:cubicBezTo>
                    <a:lnTo>
                      <a:pt x="63554" y="288830"/>
                    </a:lnTo>
                    <a:lnTo>
                      <a:pt x="111207" y="388782"/>
                    </a:lnTo>
                    <a:cubicBezTo>
                      <a:pt x="114166" y="394559"/>
                      <a:pt x="121249" y="396842"/>
                      <a:pt x="127026" y="393883"/>
                    </a:cubicBezTo>
                    <a:cubicBezTo>
                      <a:pt x="129218" y="392759"/>
                      <a:pt x="131002" y="390975"/>
                      <a:pt x="132126" y="388782"/>
                    </a:cubicBezTo>
                    <a:lnTo>
                      <a:pt x="179779" y="288830"/>
                    </a:lnTo>
                    <a:lnTo>
                      <a:pt x="234986" y="166796"/>
                    </a:lnTo>
                    <a:cubicBezTo>
                      <a:pt x="249604" y="129217"/>
                      <a:pt x="244824" y="86854"/>
                      <a:pt x="222201" y="53477"/>
                    </a:cubicBezTo>
                    <a:cubicBezTo>
                      <a:pt x="184762" y="-2046"/>
                      <a:pt x="109402" y="-16707"/>
                      <a:pt x="53879" y="20731"/>
                    </a:cubicBezTo>
                    <a:cubicBezTo>
                      <a:pt x="40961" y="29442"/>
                      <a:pt x="29842" y="40559"/>
                      <a:pt x="21133" y="53477"/>
                    </a:cubicBezTo>
                    <a:close/>
                    <a:moveTo>
                      <a:pt x="206479" y="64235"/>
                    </a:moveTo>
                    <a:cubicBezTo>
                      <a:pt x="225471" y="92283"/>
                      <a:pt x="229547" y="127847"/>
                      <a:pt x="217392" y="159466"/>
                    </a:cubicBezTo>
                    <a:lnTo>
                      <a:pt x="162583" y="280633"/>
                    </a:lnTo>
                    <a:lnTo>
                      <a:pt x="121753" y="366275"/>
                    </a:lnTo>
                    <a:cubicBezTo>
                      <a:pt x="121705" y="366371"/>
                      <a:pt x="121628" y="366371"/>
                      <a:pt x="121580" y="366275"/>
                    </a:cubicBezTo>
                    <a:lnTo>
                      <a:pt x="80909" y="280977"/>
                    </a:lnTo>
                    <a:lnTo>
                      <a:pt x="25937" y="159466"/>
                    </a:lnTo>
                    <a:cubicBezTo>
                      <a:pt x="13774" y="127795"/>
                      <a:pt x="17884" y="92176"/>
                      <a:pt x="36938" y="64107"/>
                    </a:cubicBezTo>
                    <a:cubicBezTo>
                      <a:pt x="68506" y="17315"/>
                      <a:pt x="132029" y="4972"/>
                      <a:pt x="178822" y="36540"/>
                    </a:cubicBezTo>
                    <a:cubicBezTo>
                      <a:pt x="189738" y="43904"/>
                      <a:pt x="199128" y="53308"/>
                      <a:pt x="206476" y="64235"/>
                    </a:cubicBezTo>
                    <a:close/>
                  </a:path>
                </a:pathLst>
              </a:custGeom>
              <a:grpFill/>
              <a:ln w="9525"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710459D4-7EA0-FE16-6E86-A461352241F3}"/>
                  </a:ext>
                </a:extLst>
              </p:cNvPr>
              <p:cNvSpPr/>
              <p:nvPr/>
            </p:nvSpPr>
            <p:spPr>
              <a:xfrm>
                <a:off x="6056369" y="3741762"/>
                <a:ext cx="28942" cy="19548"/>
              </a:xfrm>
              <a:custGeom>
                <a:avLst/>
                <a:gdLst>
                  <a:gd name="connsiteX0" fmla="*/ 224 w 28942"/>
                  <a:gd name="connsiteY0" fmla="*/ 19548 h 19548"/>
                  <a:gd name="connsiteX1" fmla="*/ 28943 w 28942"/>
                  <a:gd name="connsiteY1" fmla="*/ 19045 h 19548"/>
                  <a:gd name="connsiteX2" fmla="*/ 28486 w 28942"/>
                  <a:gd name="connsiteY2" fmla="*/ 0 h 19548"/>
                  <a:gd name="connsiteX3" fmla="*/ 0 w 28942"/>
                  <a:gd name="connsiteY3" fmla="*/ 498 h 19548"/>
                </a:gdLst>
                <a:ahLst/>
                <a:cxnLst>
                  <a:cxn ang="0">
                    <a:pos x="connsiteX0" y="connsiteY0"/>
                  </a:cxn>
                  <a:cxn ang="0">
                    <a:pos x="connsiteX1" y="connsiteY1"/>
                  </a:cxn>
                  <a:cxn ang="0">
                    <a:pos x="connsiteX2" y="connsiteY2"/>
                  </a:cxn>
                  <a:cxn ang="0">
                    <a:pos x="connsiteX3" y="connsiteY3"/>
                  </a:cxn>
                </a:cxnLst>
                <a:rect l="l" t="t" r="r" b="b"/>
                <a:pathLst>
                  <a:path w="28942" h="19548">
                    <a:moveTo>
                      <a:pt x="224" y="19548"/>
                    </a:moveTo>
                    <a:cubicBezTo>
                      <a:pt x="9654" y="19439"/>
                      <a:pt x="19251" y="19276"/>
                      <a:pt x="28943" y="19045"/>
                    </a:cubicBezTo>
                    <a:lnTo>
                      <a:pt x="28486" y="0"/>
                    </a:lnTo>
                    <a:cubicBezTo>
                      <a:pt x="18878" y="231"/>
                      <a:pt x="9357" y="389"/>
                      <a:pt x="0" y="498"/>
                    </a:cubicBezTo>
                    <a:close/>
                  </a:path>
                </a:pathLst>
              </a:custGeom>
              <a:grpFill/>
              <a:ln w="9525"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C9317248-A356-34B2-DA1A-9FD2153A018A}"/>
                  </a:ext>
                </a:extLst>
              </p:cNvPr>
              <p:cNvSpPr/>
              <p:nvPr/>
            </p:nvSpPr>
            <p:spPr>
              <a:xfrm>
                <a:off x="6098000" y="3376850"/>
                <a:ext cx="34392" cy="31051"/>
              </a:xfrm>
              <a:custGeom>
                <a:avLst/>
                <a:gdLst>
                  <a:gd name="connsiteX0" fmla="*/ 34393 w 34392"/>
                  <a:gd name="connsiteY0" fmla="*/ 17027 h 31051"/>
                  <a:gd name="connsiteX1" fmla="*/ 25854 w 34392"/>
                  <a:gd name="connsiteY1" fmla="*/ 0 h 31051"/>
                  <a:gd name="connsiteX2" fmla="*/ 0 w 34392"/>
                  <a:gd name="connsiteY2" fmla="*/ 15996 h 31051"/>
                  <a:gd name="connsiteX3" fmla="*/ 11674 w 34392"/>
                  <a:gd name="connsiteY3" fmla="*/ 31051 h 31051"/>
                  <a:gd name="connsiteX4" fmla="*/ 34393 w 34392"/>
                  <a:gd name="connsiteY4" fmla="*/ 17027 h 3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2" h="31051">
                    <a:moveTo>
                      <a:pt x="34393" y="17027"/>
                    </a:moveTo>
                    <a:lnTo>
                      <a:pt x="25854" y="0"/>
                    </a:lnTo>
                    <a:cubicBezTo>
                      <a:pt x="16740" y="4485"/>
                      <a:pt x="8082" y="9842"/>
                      <a:pt x="0" y="15996"/>
                    </a:cubicBezTo>
                    <a:lnTo>
                      <a:pt x="11674" y="31051"/>
                    </a:lnTo>
                    <a:cubicBezTo>
                      <a:pt x="18779" y="25657"/>
                      <a:pt x="26387" y="20961"/>
                      <a:pt x="34393" y="17027"/>
                    </a:cubicBezTo>
                    <a:close/>
                  </a:path>
                </a:pathLst>
              </a:custGeom>
              <a:grpFill/>
              <a:ln w="9525" cap="flat">
                <a:noFill/>
                <a:prstDash val="solid"/>
                <a:miter/>
              </a:ln>
            </p:spPr>
            <p:txBody>
              <a:bodyPr rtlCol="0" anchor="ctr"/>
              <a:lstStyle/>
              <a:p>
                <a:endParaRPr lang="fr-FR"/>
              </a:p>
            </p:txBody>
          </p:sp>
          <p:sp>
            <p:nvSpPr>
              <p:cNvPr id="30" name="Forme libre : forme 29">
                <a:extLst>
                  <a:ext uri="{FF2B5EF4-FFF2-40B4-BE49-F238E27FC236}">
                    <a16:creationId xmlns:a16="http://schemas.microsoft.com/office/drawing/2014/main" id="{93BB87F9-6BDF-1583-DDFA-20455D776C4A}"/>
                  </a:ext>
                </a:extLst>
              </p:cNvPr>
              <p:cNvSpPr/>
              <p:nvPr/>
            </p:nvSpPr>
            <p:spPr>
              <a:xfrm>
                <a:off x="6066085" y="3415950"/>
                <a:ext cx="26342" cy="32341"/>
              </a:xfrm>
              <a:custGeom>
                <a:avLst/>
                <a:gdLst>
                  <a:gd name="connsiteX0" fmla="*/ 26342 w 26342"/>
                  <a:gd name="connsiteY0" fmla="*/ 10203 h 32341"/>
                  <a:gd name="connsiteX1" fmla="*/ 10259 w 26342"/>
                  <a:gd name="connsiteY1" fmla="*/ 0 h 32341"/>
                  <a:gd name="connsiteX2" fmla="*/ 0 w 26342"/>
                  <a:gd name="connsiteY2" fmla="*/ 31198 h 32341"/>
                  <a:gd name="connsiteX3" fmla="*/ 19013 w 26342"/>
                  <a:gd name="connsiteY3" fmla="*/ 32341 h 32341"/>
                  <a:gd name="connsiteX4" fmla="*/ 26342 w 26342"/>
                  <a:gd name="connsiteY4" fmla="*/ 10203 h 32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2" h="32341">
                    <a:moveTo>
                      <a:pt x="26342" y="10203"/>
                    </a:moveTo>
                    <a:lnTo>
                      <a:pt x="10259" y="0"/>
                    </a:lnTo>
                    <a:cubicBezTo>
                      <a:pt x="4223" y="9349"/>
                      <a:pt x="691" y="20092"/>
                      <a:pt x="0" y="31198"/>
                    </a:cubicBezTo>
                    <a:lnTo>
                      <a:pt x="19013" y="32341"/>
                    </a:lnTo>
                    <a:cubicBezTo>
                      <a:pt x="19492" y="24451"/>
                      <a:pt x="22018" y="16821"/>
                      <a:pt x="26342" y="10203"/>
                    </a:cubicBezTo>
                    <a:close/>
                  </a:path>
                </a:pathLst>
              </a:custGeom>
              <a:grpFill/>
              <a:ln w="9525" cap="flat">
                <a:noFill/>
                <a:prstDash val="solid"/>
                <a:miter/>
              </a:ln>
            </p:spPr>
            <p:txBody>
              <a:bodyPr rtlCol="0" anchor="ctr"/>
              <a:lstStyle/>
              <a:p>
                <a:endParaRPr lang="fr-FR"/>
              </a:p>
            </p:txBody>
          </p:sp>
          <p:sp>
            <p:nvSpPr>
              <p:cNvPr id="31" name="Forme libre : forme 30">
                <a:extLst>
                  <a:ext uri="{FF2B5EF4-FFF2-40B4-BE49-F238E27FC236}">
                    <a16:creationId xmlns:a16="http://schemas.microsoft.com/office/drawing/2014/main" id="{C69E8A03-5A59-CADF-520B-B54FEF8C613A}"/>
                  </a:ext>
                </a:extLst>
              </p:cNvPr>
              <p:cNvSpPr/>
              <p:nvPr/>
            </p:nvSpPr>
            <p:spPr>
              <a:xfrm>
                <a:off x="5999254" y="3742429"/>
                <a:ext cx="28641" cy="19088"/>
              </a:xfrm>
              <a:custGeom>
                <a:avLst/>
                <a:gdLst>
                  <a:gd name="connsiteX0" fmla="*/ 28604 w 28641"/>
                  <a:gd name="connsiteY0" fmla="*/ 29 h 19088"/>
                  <a:gd name="connsiteX1" fmla="*/ 18945 w 28641"/>
                  <a:gd name="connsiteY1" fmla="*/ 38 h 19088"/>
                  <a:gd name="connsiteX2" fmla="*/ 76 w 28641"/>
                  <a:gd name="connsiteY2" fmla="*/ 0 h 19088"/>
                  <a:gd name="connsiteX3" fmla="*/ 0 w 28641"/>
                  <a:gd name="connsiteY3" fmla="*/ 19050 h 19088"/>
                  <a:gd name="connsiteX4" fmla="*/ 18945 w 28641"/>
                  <a:gd name="connsiteY4" fmla="*/ 19088 h 19088"/>
                  <a:gd name="connsiteX5" fmla="*/ 28642 w 28641"/>
                  <a:gd name="connsiteY5" fmla="*/ 19079 h 19088"/>
                  <a:gd name="connsiteX6" fmla="*/ 28604 w 28641"/>
                  <a:gd name="connsiteY6" fmla="*/ 29 h 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1" h="19088">
                    <a:moveTo>
                      <a:pt x="28604" y="29"/>
                    </a:moveTo>
                    <a:lnTo>
                      <a:pt x="18945" y="38"/>
                    </a:lnTo>
                    <a:lnTo>
                      <a:pt x="76" y="0"/>
                    </a:lnTo>
                    <a:lnTo>
                      <a:pt x="0" y="19050"/>
                    </a:lnTo>
                    <a:lnTo>
                      <a:pt x="18945" y="19088"/>
                    </a:lnTo>
                    <a:lnTo>
                      <a:pt x="28642" y="19079"/>
                    </a:lnTo>
                    <a:lnTo>
                      <a:pt x="28604" y="29"/>
                    </a:lnTo>
                    <a:close/>
                  </a:path>
                </a:pathLst>
              </a:custGeom>
              <a:grpFill/>
              <a:ln w="9525" cap="flat">
                <a:noFill/>
                <a:prstDash val="solid"/>
                <a:miter/>
              </a:ln>
            </p:spPr>
            <p:txBody>
              <a:bodyPr rtlCol="0" anchor="ctr"/>
              <a:lstStyle/>
              <a:p>
                <a:endParaRPr lang="fr-FR"/>
              </a:p>
            </p:txBody>
          </p:sp>
          <p:sp>
            <p:nvSpPr>
              <p:cNvPr id="32" name="Forme libre : forme 31">
                <a:extLst>
                  <a:ext uri="{FF2B5EF4-FFF2-40B4-BE49-F238E27FC236}">
                    <a16:creationId xmlns:a16="http://schemas.microsoft.com/office/drawing/2014/main" id="{2493A8D2-4252-64E6-5B95-0D7D6A8677DE}"/>
                  </a:ext>
                </a:extLst>
              </p:cNvPr>
              <p:cNvSpPr/>
              <p:nvPr/>
            </p:nvSpPr>
            <p:spPr>
              <a:xfrm>
                <a:off x="6174433" y="3521034"/>
                <a:ext cx="32532" cy="25589"/>
              </a:xfrm>
              <a:custGeom>
                <a:avLst/>
                <a:gdLst>
                  <a:gd name="connsiteX0" fmla="*/ 32533 w 32532"/>
                  <a:gd name="connsiteY0" fmla="*/ 7111 h 25589"/>
                  <a:gd name="connsiteX1" fmla="*/ 4976 w 32532"/>
                  <a:gd name="connsiteY1" fmla="*/ 0 h 25589"/>
                  <a:gd name="connsiteX2" fmla="*/ 0 w 32532"/>
                  <a:gd name="connsiteY2" fmla="*/ 18390 h 25589"/>
                  <a:gd name="connsiteX3" fmla="*/ 27891 w 32532"/>
                  <a:gd name="connsiteY3" fmla="*/ 25590 h 25589"/>
                </a:gdLst>
                <a:ahLst/>
                <a:cxnLst>
                  <a:cxn ang="0">
                    <a:pos x="connsiteX0" y="connsiteY0"/>
                  </a:cxn>
                  <a:cxn ang="0">
                    <a:pos x="connsiteX1" y="connsiteY1"/>
                  </a:cxn>
                  <a:cxn ang="0">
                    <a:pos x="connsiteX2" y="connsiteY2"/>
                  </a:cxn>
                  <a:cxn ang="0">
                    <a:pos x="connsiteX3" y="connsiteY3"/>
                  </a:cxn>
                </a:cxnLst>
                <a:rect l="l" t="t" r="r" b="b"/>
                <a:pathLst>
                  <a:path w="32532" h="25589">
                    <a:moveTo>
                      <a:pt x="32533" y="7111"/>
                    </a:moveTo>
                    <a:cubicBezTo>
                      <a:pt x="23198" y="4767"/>
                      <a:pt x="13959" y="2433"/>
                      <a:pt x="4976" y="0"/>
                    </a:cubicBezTo>
                    <a:lnTo>
                      <a:pt x="0" y="18390"/>
                    </a:lnTo>
                    <a:cubicBezTo>
                      <a:pt x="9097" y="20850"/>
                      <a:pt x="18445" y="23217"/>
                      <a:pt x="27891" y="25590"/>
                    </a:cubicBezTo>
                    <a:close/>
                  </a:path>
                </a:pathLst>
              </a:custGeom>
              <a:grpFill/>
              <a:ln w="9525" cap="flat">
                <a:noFill/>
                <a:prstDash val="solid"/>
                <a:miter/>
              </a:ln>
            </p:spPr>
            <p:txBody>
              <a:bodyPr rtlCol="0" anchor="ctr"/>
              <a:lstStyle/>
              <a:p>
                <a:endParaRPr lang="fr-FR"/>
              </a:p>
            </p:txBody>
          </p:sp>
          <p:sp>
            <p:nvSpPr>
              <p:cNvPr id="33" name="Forme libre : forme 32">
                <a:extLst>
                  <a:ext uri="{FF2B5EF4-FFF2-40B4-BE49-F238E27FC236}">
                    <a16:creationId xmlns:a16="http://schemas.microsoft.com/office/drawing/2014/main" id="{2BC0789F-4DAB-DF24-4906-A88FEF554E55}"/>
                  </a:ext>
                </a:extLst>
              </p:cNvPr>
              <p:cNvSpPr/>
              <p:nvPr/>
            </p:nvSpPr>
            <p:spPr>
              <a:xfrm>
                <a:off x="5942139" y="3742181"/>
                <a:ext cx="28630" cy="19156"/>
              </a:xfrm>
              <a:custGeom>
                <a:avLst/>
                <a:gdLst>
                  <a:gd name="connsiteX0" fmla="*/ 0 w 28630"/>
                  <a:gd name="connsiteY0" fmla="*/ 0 h 19156"/>
                  <a:gd name="connsiteX1" fmla="*/ 0 w 28630"/>
                  <a:gd name="connsiteY1" fmla="*/ 19050 h 19156"/>
                  <a:gd name="connsiteX2" fmla="*/ 28519 w 28630"/>
                  <a:gd name="connsiteY2" fmla="*/ 19157 h 19156"/>
                  <a:gd name="connsiteX3" fmla="*/ 28630 w 28630"/>
                  <a:gd name="connsiteY3" fmla="*/ 107 h 19156"/>
                  <a:gd name="connsiteX4" fmla="*/ 0 w 28630"/>
                  <a:gd name="connsiteY4" fmla="*/ 0 h 1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 h="19156">
                    <a:moveTo>
                      <a:pt x="0" y="0"/>
                    </a:moveTo>
                    <a:lnTo>
                      <a:pt x="0" y="19050"/>
                    </a:lnTo>
                    <a:cubicBezTo>
                      <a:pt x="8730" y="19050"/>
                      <a:pt x="18288" y="19099"/>
                      <a:pt x="28519" y="19157"/>
                    </a:cubicBezTo>
                    <a:lnTo>
                      <a:pt x="28630" y="107"/>
                    </a:lnTo>
                    <a:cubicBezTo>
                      <a:pt x="18357" y="44"/>
                      <a:pt x="8767" y="0"/>
                      <a:pt x="0" y="0"/>
                    </a:cubicBezTo>
                    <a:close/>
                  </a:path>
                </a:pathLst>
              </a:custGeom>
              <a:grpFill/>
              <a:ln w="9525" cap="flat">
                <a:noFill/>
                <a:prstDash val="solid"/>
                <a:miter/>
              </a:ln>
            </p:spPr>
            <p:txBody>
              <a:bodyPr rtlCol="0" anchor="ctr"/>
              <a:lstStyle/>
              <a:p>
                <a:endParaRPr lang="fr-FR"/>
              </a:p>
            </p:txBody>
          </p:sp>
          <p:sp>
            <p:nvSpPr>
              <p:cNvPr id="34" name="Forme libre : forme 33">
                <a:extLst>
                  <a:ext uri="{FF2B5EF4-FFF2-40B4-BE49-F238E27FC236}">
                    <a16:creationId xmlns:a16="http://schemas.microsoft.com/office/drawing/2014/main" id="{8BEACCBA-B00C-1EA6-4A76-C2F249AE0EDB}"/>
                  </a:ext>
                </a:extLst>
              </p:cNvPr>
              <p:cNvSpPr/>
              <p:nvPr/>
            </p:nvSpPr>
            <p:spPr>
              <a:xfrm>
                <a:off x="6072020" y="3471237"/>
                <a:ext cx="32369" cy="33256"/>
              </a:xfrm>
              <a:custGeom>
                <a:avLst/>
                <a:gdLst>
                  <a:gd name="connsiteX0" fmla="*/ 20435 w 32369"/>
                  <a:gd name="connsiteY0" fmla="*/ 33257 h 33256"/>
                  <a:gd name="connsiteX1" fmla="*/ 32370 w 32369"/>
                  <a:gd name="connsiteY1" fmla="*/ 18411 h 33256"/>
                  <a:gd name="connsiteX2" fmla="*/ 17240 w 32369"/>
                  <a:gd name="connsiteY2" fmla="*/ 0 h 33256"/>
                  <a:gd name="connsiteX3" fmla="*/ 0 w 32369"/>
                  <a:gd name="connsiteY3" fmla="*/ 8111 h 33256"/>
                  <a:gd name="connsiteX4" fmla="*/ 20435 w 32369"/>
                  <a:gd name="connsiteY4" fmla="*/ 33257 h 3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69" h="33256">
                    <a:moveTo>
                      <a:pt x="20435" y="33257"/>
                    </a:moveTo>
                    <a:lnTo>
                      <a:pt x="32370" y="18411"/>
                    </a:lnTo>
                    <a:cubicBezTo>
                      <a:pt x="25974" y="13524"/>
                      <a:pt x="20795" y="7222"/>
                      <a:pt x="17240" y="0"/>
                    </a:cubicBezTo>
                    <a:lnTo>
                      <a:pt x="0" y="8111"/>
                    </a:lnTo>
                    <a:cubicBezTo>
                      <a:pt x="4804" y="17942"/>
                      <a:pt x="11795" y="26543"/>
                      <a:pt x="20435" y="33257"/>
                    </a:cubicBezTo>
                    <a:close/>
                  </a:path>
                </a:pathLst>
              </a:custGeom>
              <a:grpFill/>
              <a:ln w="9525" cap="flat">
                <a:noFill/>
                <a:prstDash val="solid"/>
                <a:miter/>
              </a:ln>
            </p:spPr>
            <p:txBody>
              <a:bodyPr rtlCol="0" anchor="ctr"/>
              <a:lstStyle/>
              <a:p>
                <a:endParaRPr lang="fr-FR"/>
              </a:p>
            </p:txBody>
          </p:sp>
          <p:sp>
            <p:nvSpPr>
              <p:cNvPr id="35" name="Forme libre : forme 34">
                <a:extLst>
                  <a:ext uri="{FF2B5EF4-FFF2-40B4-BE49-F238E27FC236}">
                    <a16:creationId xmlns:a16="http://schemas.microsoft.com/office/drawing/2014/main" id="{22217CD0-05A6-37DD-EA78-0523270A0557}"/>
                  </a:ext>
                </a:extLst>
              </p:cNvPr>
              <p:cNvSpPr/>
              <p:nvPr/>
            </p:nvSpPr>
            <p:spPr>
              <a:xfrm>
                <a:off x="6207681" y="3344487"/>
                <a:ext cx="31602" cy="23859"/>
              </a:xfrm>
              <a:custGeom>
                <a:avLst/>
                <a:gdLst>
                  <a:gd name="connsiteX0" fmla="*/ 0 w 31602"/>
                  <a:gd name="connsiteY0" fmla="*/ 5208 h 23859"/>
                  <a:gd name="connsiteX1" fmla="*/ 3879 w 31602"/>
                  <a:gd name="connsiteY1" fmla="*/ 23859 h 23859"/>
                  <a:gd name="connsiteX2" fmla="*/ 31603 w 31602"/>
                  <a:gd name="connsiteY2" fmla="*/ 18818 h 23859"/>
                  <a:gd name="connsiteX3" fmla="*/ 28635 w 31602"/>
                  <a:gd name="connsiteY3" fmla="*/ 0 h 23859"/>
                  <a:gd name="connsiteX4" fmla="*/ 0 w 31602"/>
                  <a:gd name="connsiteY4" fmla="*/ 5208 h 23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2" h="23859">
                    <a:moveTo>
                      <a:pt x="0" y="5208"/>
                    </a:moveTo>
                    <a:lnTo>
                      <a:pt x="3879" y="23859"/>
                    </a:lnTo>
                    <a:cubicBezTo>
                      <a:pt x="12753" y="22015"/>
                      <a:pt x="22083" y="20320"/>
                      <a:pt x="31603" y="18818"/>
                    </a:cubicBezTo>
                    <a:lnTo>
                      <a:pt x="28635" y="0"/>
                    </a:lnTo>
                    <a:cubicBezTo>
                      <a:pt x="18811" y="1550"/>
                      <a:pt x="9176" y="3302"/>
                      <a:pt x="0" y="5208"/>
                    </a:cubicBezTo>
                    <a:close/>
                  </a:path>
                </a:pathLst>
              </a:custGeom>
              <a:grpFill/>
              <a:ln w="9525" cap="flat">
                <a:noFill/>
                <a:prstDash val="solid"/>
                <a:miter/>
              </a:ln>
            </p:spPr>
            <p:txBody>
              <a:bodyPr rtlCol="0" anchor="ctr"/>
              <a:lstStyle/>
              <a:p>
                <a:endParaRPr lang="fr-FR"/>
              </a:p>
            </p:txBody>
          </p:sp>
          <p:sp>
            <p:nvSpPr>
              <p:cNvPr id="36" name="Forme libre : forme 35">
                <a:extLst>
                  <a:ext uri="{FF2B5EF4-FFF2-40B4-BE49-F238E27FC236}">
                    <a16:creationId xmlns:a16="http://schemas.microsoft.com/office/drawing/2014/main" id="{853785EC-9383-4AF6-24C9-E601AAEEE13F}"/>
                  </a:ext>
                </a:extLst>
              </p:cNvPr>
              <p:cNvSpPr/>
              <p:nvPr/>
            </p:nvSpPr>
            <p:spPr>
              <a:xfrm>
                <a:off x="6265133" y="3337992"/>
                <a:ext cx="29938" cy="21519"/>
              </a:xfrm>
              <a:custGeom>
                <a:avLst/>
                <a:gdLst>
                  <a:gd name="connsiteX0" fmla="*/ 0 w 29938"/>
                  <a:gd name="connsiteY0" fmla="*/ 2591 h 21519"/>
                  <a:gd name="connsiteX1" fmla="*/ 2149 w 29938"/>
                  <a:gd name="connsiteY1" fmla="*/ 21520 h 21519"/>
                  <a:gd name="connsiteX2" fmla="*/ 29938 w 29938"/>
                  <a:gd name="connsiteY2" fmla="*/ 19022 h 21519"/>
                  <a:gd name="connsiteX3" fmla="*/ 28910 w 29938"/>
                  <a:gd name="connsiteY3" fmla="*/ 0 h 21519"/>
                  <a:gd name="connsiteX4" fmla="*/ 0 w 29938"/>
                  <a:gd name="connsiteY4" fmla="*/ 2591 h 2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8" h="21519">
                    <a:moveTo>
                      <a:pt x="0" y="2591"/>
                    </a:moveTo>
                    <a:lnTo>
                      <a:pt x="2149" y="21520"/>
                    </a:lnTo>
                    <a:cubicBezTo>
                      <a:pt x="18650" y="19642"/>
                      <a:pt x="29486" y="19043"/>
                      <a:pt x="29938" y="19022"/>
                    </a:cubicBezTo>
                    <a:lnTo>
                      <a:pt x="28910" y="0"/>
                    </a:lnTo>
                    <a:cubicBezTo>
                      <a:pt x="27715" y="65"/>
                      <a:pt x="16767" y="684"/>
                      <a:pt x="0" y="2591"/>
                    </a:cubicBezTo>
                    <a:close/>
                  </a:path>
                </a:pathLst>
              </a:custGeom>
              <a:grpFill/>
              <a:ln w="9525" cap="flat">
                <a:noFill/>
                <a:prstDash val="solid"/>
                <a:miter/>
              </a:ln>
            </p:spPr>
            <p:txBody>
              <a:bodyPr rtlCol="0" anchor="ctr"/>
              <a:lstStyle/>
              <a:p>
                <a:endParaRPr lang="fr-FR"/>
              </a:p>
            </p:txBody>
          </p:sp>
          <p:sp>
            <p:nvSpPr>
              <p:cNvPr id="37" name="Forme libre : forme 36">
                <a:extLst>
                  <a:ext uri="{FF2B5EF4-FFF2-40B4-BE49-F238E27FC236}">
                    <a16:creationId xmlns:a16="http://schemas.microsoft.com/office/drawing/2014/main" id="{1838CD4D-23B0-44F4-87DD-7ED2705DD550}"/>
                  </a:ext>
                </a:extLst>
              </p:cNvPr>
              <p:cNvSpPr/>
              <p:nvPr/>
            </p:nvSpPr>
            <p:spPr>
              <a:xfrm>
                <a:off x="6357546" y="3633751"/>
                <a:ext cx="21287" cy="31411"/>
              </a:xfrm>
              <a:custGeom>
                <a:avLst/>
                <a:gdLst>
                  <a:gd name="connsiteX0" fmla="*/ 21286 w 21287"/>
                  <a:gd name="connsiteY0" fmla="*/ 24721 h 31411"/>
                  <a:gd name="connsiteX1" fmla="*/ 18548 w 21287"/>
                  <a:gd name="connsiteY1" fmla="*/ 0 h 31411"/>
                  <a:gd name="connsiteX2" fmla="*/ 0 w 21287"/>
                  <a:gd name="connsiteY2" fmla="*/ 4343 h 31411"/>
                  <a:gd name="connsiteX3" fmla="*/ 2236 w 21287"/>
                  <a:gd name="connsiteY3" fmla="*/ 24698 h 31411"/>
                  <a:gd name="connsiteX4" fmla="*/ 1986 w 21287"/>
                  <a:gd name="connsiteY4" fmla="*/ 29305 h 31411"/>
                  <a:gd name="connsiteX5" fmla="*/ 20915 w 21287"/>
                  <a:gd name="connsiteY5" fmla="*/ 31412 h 31411"/>
                  <a:gd name="connsiteX6" fmla="*/ 21286 w 21287"/>
                  <a:gd name="connsiteY6" fmla="*/ 24721 h 3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87" h="31411">
                    <a:moveTo>
                      <a:pt x="21286" y="24721"/>
                    </a:moveTo>
                    <a:cubicBezTo>
                      <a:pt x="21324" y="16403"/>
                      <a:pt x="20405" y="8109"/>
                      <a:pt x="18548" y="0"/>
                    </a:cubicBezTo>
                    <a:lnTo>
                      <a:pt x="0" y="4343"/>
                    </a:lnTo>
                    <a:cubicBezTo>
                      <a:pt x="1521" y="11020"/>
                      <a:pt x="2272" y="17850"/>
                      <a:pt x="2236" y="24698"/>
                    </a:cubicBezTo>
                    <a:cubicBezTo>
                      <a:pt x="2236" y="26238"/>
                      <a:pt x="2153" y="27775"/>
                      <a:pt x="1986" y="29305"/>
                    </a:cubicBezTo>
                    <a:lnTo>
                      <a:pt x="20915" y="31412"/>
                    </a:lnTo>
                    <a:cubicBezTo>
                      <a:pt x="21161" y="29190"/>
                      <a:pt x="21285" y="26957"/>
                      <a:pt x="21286" y="24721"/>
                    </a:cubicBezTo>
                    <a:close/>
                  </a:path>
                </a:pathLst>
              </a:custGeom>
              <a:grpFill/>
              <a:ln w="9525" cap="flat">
                <a:noFill/>
                <a:prstDash val="solid"/>
                <a:miter/>
              </a:ln>
            </p:spPr>
            <p:txBody>
              <a:bodyPr rtlCol="0" anchor="ctr"/>
              <a:lstStyle/>
              <a:p>
                <a:endParaRPr lang="fr-FR"/>
              </a:p>
            </p:txBody>
          </p:sp>
          <p:sp>
            <p:nvSpPr>
              <p:cNvPr id="38" name="Forme libre : forme 37">
                <a:extLst>
                  <a:ext uri="{FF2B5EF4-FFF2-40B4-BE49-F238E27FC236}">
                    <a16:creationId xmlns:a16="http://schemas.microsoft.com/office/drawing/2014/main" id="{6C2C71FD-8A00-307D-10E9-DEC415222956}"/>
                  </a:ext>
                </a:extLst>
              </p:cNvPr>
              <p:cNvSpPr/>
              <p:nvPr/>
            </p:nvSpPr>
            <p:spPr>
              <a:xfrm>
                <a:off x="6281206" y="3711858"/>
                <a:ext cx="33128" cy="26879"/>
              </a:xfrm>
              <a:custGeom>
                <a:avLst/>
                <a:gdLst>
                  <a:gd name="connsiteX0" fmla="*/ 0 w 33128"/>
                  <a:gd name="connsiteY0" fmla="*/ 8490 h 26879"/>
                  <a:gd name="connsiteX1" fmla="*/ 4977 w 33128"/>
                  <a:gd name="connsiteY1" fmla="*/ 26880 h 26879"/>
                  <a:gd name="connsiteX2" fmla="*/ 33129 w 33128"/>
                  <a:gd name="connsiteY2" fmla="*/ 17756 h 26879"/>
                  <a:gd name="connsiteX3" fmla="*/ 26227 w 33128"/>
                  <a:gd name="connsiteY3" fmla="*/ 0 h 26879"/>
                  <a:gd name="connsiteX4" fmla="*/ 0 w 33128"/>
                  <a:gd name="connsiteY4" fmla="*/ 8490 h 2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8" h="26879">
                    <a:moveTo>
                      <a:pt x="0" y="8490"/>
                    </a:moveTo>
                    <a:lnTo>
                      <a:pt x="4977" y="26880"/>
                    </a:lnTo>
                    <a:cubicBezTo>
                      <a:pt x="14515" y="24335"/>
                      <a:pt x="23912" y="21290"/>
                      <a:pt x="33129" y="17756"/>
                    </a:cubicBezTo>
                    <a:lnTo>
                      <a:pt x="26227" y="0"/>
                    </a:lnTo>
                    <a:cubicBezTo>
                      <a:pt x="17640" y="3290"/>
                      <a:pt x="8886" y="6124"/>
                      <a:pt x="0" y="8490"/>
                    </a:cubicBezTo>
                    <a:close/>
                  </a:path>
                </a:pathLst>
              </a:custGeom>
              <a:grpFill/>
              <a:ln w="9525" cap="flat">
                <a:noFill/>
                <a:prstDash val="solid"/>
                <a:miter/>
              </a:ln>
            </p:spPr>
            <p:txBody>
              <a:bodyPr rtlCol="0" anchor="ctr"/>
              <a:lstStyle/>
              <a:p>
                <a:endParaRPr lang="fr-FR"/>
              </a:p>
            </p:txBody>
          </p:sp>
          <p:sp>
            <p:nvSpPr>
              <p:cNvPr id="39" name="Forme libre : forme 38">
                <a:extLst>
                  <a:ext uri="{FF2B5EF4-FFF2-40B4-BE49-F238E27FC236}">
                    <a16:creationId xmlns:a16="http://schemas.microsoft.com/office/drawing/2014/main" id="{36AFA021-8602-EAF5-5F86-41E3B482D1E8}"/>
                  </a:ext>
                </a:extLst>
              </p:cNvPr>
              <p:cNvSpPr/>
              <p:nvPr/>
            </p:nvSpPr>
            <p:spPr>
              <a:xfrm>
                <a:off x="6331562" y="3683949"/>
                <a:ext cx="34027" cy="32437"/>
              </a:xfrm>
              <a:custGeom>
                <a:avLst/>
                <a:gdLst>
                  <a:gd name="connsiteX0" fmla="*/ 0 w 34027"/>
                  <a:gd name="connsiteY0" fmla="*/ 16215 h 32437"/>
                  <a:gd name="connsiteX1" fmla="*/ 9992 w 34027"/>
                  <a:gd name="connsiteY1" fmla="*/ 32437 h 32437"/>
                  <a:gd name="connsiteX2" fmla="*/ 34027 w 34027"/>
                  <a:gd name="connsiteY2" fmla="*/ 11856 h 32437"/>
                  <a:gd name="connsiteX3" fmla="*/ 19117 w 34027"/>
                  <a:gd name="connsiteY3" fmla="*/ 0 h 32437"/>
                  <a:gd name="connsiteX4" fmla="*/ 0 w 34027"/>
                  <a:gd name="connsiteY4" fmla="*/ 16215 h 3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7" h="32437">
                    <a:moveTo>
                      <a:pt x="0" y="16215"/>
                    </a:moveTo>
                    <a:lnTo>
                      <a:pt x="9992" y="32437"/>
                    </a:lnTo>
                    <a:cubicBezTo>
                      <a:pt x="19132" y="27017"/>
                      <a:pt x="27264" y="20053"/>
                      <a:pt x="34027" y="11856"/>
                    </a:cubicBezTo>
                    <a:lnTo>
                      <a:pt x="19117" y="0"/>
                    </a:lnTo>
                    <a:cubicBezTo>
                      <a:pt x="13725" y="6465"/>
                      <a:pt x="7258" y="11950"/>
                      <a:pt x="0" y="16215"/>
                    </a:cubicBezTo>
                    <a:close/>
                  </a:path>
                </a:pathLst>
              </a:custGeom>
              <a:grpFill/>
              <a:ln w="9525" cap="flat">
                <a:noFill/>
                <a:prstDash val="solid"/>
                <a:miter/>
              </a:ln>
            </p:spPr>
            <p:txBody>
              <a:bodyPr rtlCol="0" anchor="ctr"/>
              <a:lstStyle/>
              <a:p>
                <a:endParaRPr lang="fr-FR"/>
              </a:p>
            </p:txBody>
          </p:sp>
          <p:sp>
            <p:nvSpPr>
              <p:cNvPr id="40" name="Forme libre : forme 39">
                <a:extLst>
                  <a:ext uri="{FF2B5EF4-FFF2-40B4-BE49-F238E27FC236}">
                    <a16:creationId xmlns:a16="http://schemas.microsoft.com/office/drawing/2014/main" id="{2A4B30DD-866C-FF0A-E9CF-4608632810AA}"/>
                  </a:ext>
                </a:extLst>
              </p:cNvPr>
              <p:cNvSpPr/>
              <p:nvPr/>
            </p:nvSpPr>
            <p:spPr>
              <a:xfrm>
                <a:off x="6283634" y="3552464"/>
                <a:ext cx="33958" cy="29047"/>
              </a:xfrm>
              <a:custGeom>
                <a:avLst/>
                <a:gdLst>
                  <a:gd name="connsiteX0" fmla="*/ 6837 w 33958"/>
                  <a:gd name="connsiteY0" fmla="*/ 0 h 29047"/>
                  <a:gd name="connsiteX1" fmla="*/ 0 w 33958"/>
                  <a:gd name="connsiteY1" fmla="*/ 17780 h 29047"/>
                  <a:gd name="connsiteX2" fmla="*/ 24963 w 33958"/>
                  <a:gd name="connsiteY2" fmla="*/ 29047 h 29047"/>
                  <a:gd name="connsiteX3" fmla="*/ 33958 w 33958"/>
                  <a:gd name="connsiteY3" fmla="*/ 12253 h 29047"/>
                  <a:gd name="connsiteX4" fmla="*/ 6837 w 33958"/>
                  <a:gd name="connsiteY4" fmla="*/ 0 h 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8" h="29047">
                    <a:moveTo>
                      <a:pt x="6837" y="0"/>
                    </a:moveTo>
                    <a:lnTo>
                      <a:pt x="0" y="17780"/>
                    </a:lnTo>
                    <a:cubicBezTo>
                      <a:pt x="8548" y="21012"/>
                      <a:pt x="16885" y="24775"/>
                      <a:pt x="24963" y="29047"/>
                    </a:cubicBezTo>
                    <a:lnTo>
                      <a:pt x="33958" y="12253"/>
                    </a:lnTo>
                    <a:cubicBezTo>
                      <a:pt x="25181" y="7609"/>
                      <a:pt x="16124" y="3517"/>
                      <a:pt x="6837" y="0"/>
                    </a:cubicBezTo>
                    <a:close/>
                  </a:path>
                </a:pathLst>
              </a:custGeom>
              <a:grpFill/>
              <a:ln w="9525" cap="flat">
                <a:noFill/>
                <a:prstDash val="solid"/>
                <a:miter/>
              </a:ln>
            </p:spPr>
            <p:txBody>
              <a:bodyPr rtlCol="0" anchor="ctr"/>
              <a:lstStyle/>
              <a:p>
                <a:endParaRPr lang="fr-FR"/>
              </a:p>
            </p:txBody>
          </p:sp>
          <p:sp>
            <p:nvSpPr>
              <p:cNvPr id="41" name="Forme libre : forme 40">
                <a:extLst>
                  <a:ext uri="{FF2B5EF4-FFF2-40B4-BE49-F238E27FC236}">
                    <a16:creationId xmlns:a16="http://schemas.microsoft.com/office/drawing/2014/main" id="{D90F57B2-C6D6-EC6B-08C3-F430633508EE}"/>
                  </a:ext>
                </a:extLst>
              </p:cNvPr>
              <p:cNvSpPr/>
              <p:nvPr/>
            </p:nvSpPr>
            <p:spPr>
              <a:xfrm>
                <a:off x="6330756" y="3581535"/>
                <a:ext cx="33061" cy="33558"/>
              </a:xfrm>
              <a:custGeom>
                <a:avLst/>
                <a:gdLst>
                  <a:gd name="connsiteX0" fmla="*/ 12192 w 33061"/>
                  <a:gd name="connsiteY0" fmla="*/ 0 h 33558"/>
                  <a:gd name="connsiteX1" fmla="*/ 0 w 33061"/>
                  <a:gd name="connsiteY1" fmla="*/ 14637 h 33558"/>
                  <a:gd name="connsiteX2" fmla="*/ 17059 w 33061"/>
                  <a:gd name="connsiteY2" fmla="*/ 33558 h 33558"/>
                  <a:gd name="connsiteX3" fmla="*/ 33061 w 33061"/>
                  <a:gd name="connsiteY3" fmla="*/ 23220 h 33558"/>
                  <a:gd name="connsiteX4" fmla="*/ 12192 w 33061"/>
                  <a:gd name="connsiteY4" fmla="*/ 0 h 3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61" h="33558">
                    <a:moveTo>
                      <a:pt x="12192" y="0"/>
                    </a:moveTo>
                    <a:lnTo>
                      <a:pt x="0" y="14637"/>
                    </a:lnTo>
                    <a:cubicBezTo>
                      <a:pt x="6607" y="20049"/>
                      <a:pt x="12359" y="26428"/>
                      <a:pt x="17059" y="33558"/>
                    </a:cubicBezTo>
                    <a:lnTo>
                      <a:pt x="33061" y="23220"/>
                    </a:lnTo>
                    <a:cubicBezTo>
                      <a:pt x="27317" y="14471"/>
                      <a:pt x="20281" y="6643"/>
                      <a:pt x="12192" y="0"/>
                    </a:cubicBezTo>
                    <a:close/>
                  </a:path>
                </a:pathLst>
              </a:custGeom>
              <a:grpFill/>
              <a:ln w="9525" cap="flat">
                <a:noFill/>
                <a:prstDash val="solid"/>
                <a:miter/>
              </a:ln>
            </p:spPr>
            <p:txBody>
              <a:bodyPr rtlCol="0" anchor="ctr"/>
              <a:lstStyle/>
              <a:p>
                <a:endParaRPr lang="fr-FR"/>
              </a:p>
            </p:txBody>
          </p:sp>
          <p:sp>
            <p:nvSpPr>
              <p:cNvPr id="42" name="Forme libre : forme 41">
                <a:extLst>
                  <a:ext uri="{FF2B5EF4-FFF2-40B4-BE49-F238E27FC236}">
                    <a16:creationId xmlns:a16="http://schemas.microsoft.com/office/drawing/2014/main" id="{5123F834-1FC2-CA73-BED6-78404D110E05}"/>
                  </a:ext>
                </a:extLst>
              </p:cNvPr>
              <p:cNvSpPr/>
              <p:nvPr/>
            </p:nvSpPr>
            <p:spPr>
              <a:xfrm>
                <a:off x="6226266" y="3726640"/>
                <a:ext cx="31416" cy="23577"/>
              </a:xfrm>
              <a:custGeom>
                <a:avLst/>
                <a:gdLst>
                  <a:gd name="connsiteX0" fmla="*/ 0 w 31416"/>
                  <a:gd name="connsiteY0" fmla="*/ 4727 h 23577"/>
                  <a:gd name="connsiteX1" fmla="*/ 2762 w 31416"/>
                  <a:gd name="connsiteY1" fmla="*/ 23577 h 23577"/>
                  <a:gd name="connsiteX2" fmla="*/ 31416 w 31416"/>
                  <a:gd name="connsiteY2" fmla="*/ 18692 h 23577"/>
                  <a:gd name="connsiteX3" fmla="*/ 27733 w 31416"/>
                  <a:gd name="connsiteY3" fmla="*/ 0 h 23577"/>
                  <a:gd name="connsiteX4" fmla="*/ 0 w 31416"/>
                  <a:gd name="connsiteY4" fmla="*/ 4727 h 2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6" h="23577">
                    <a:moveTo>
                      <a:pt x="0" y="4727"/>
                    </a:moveTo>
                    <a:lnTo>
                      <a:pt x="2762" y="23577"/>
                    </a:lnTo>
                    <a:cubicBezTo>
                      <a:pt x="12785" y="22108"/>
                      <a:pt x="22427" y="20464"/>
                      <a:pt x="31416" y="18692"/>
                    </a:cubicBezTo>
                    <a:lnTo>
                      <a:pt x="27733" y="0"/>
                    </a:lnTo>
                    <a:cubicBezTo>
                      <a:pt x="19045" y="1714"/>
                      <a:pt x="9716" y="3304"/>
                      <a:pt x="0" y="4727"/>
                    </a:cubicBezTo>
                    <a:close/>
                  </a:path>
                </a:pathLst>
              </a:custGeom>
              <a:grpFill/>
              <a:ln w="9525" cap="flat">
                <a:noFill/>
                <a:prstDash val="solid"/>
                <a:miter/>
              </a:ln>
            </p:spPr>
            <p:txBody>
              <a:bodyPr rtlCol="0" anchor="ctr"/>
              <a:lstStyle/>
              <a:p>
                <a:endParaRPr lang="fr-FR"/>
              </a:p>
            </p:txBody>
          </p:sp>
          <p:sp>
            <p:nvSpPr>
              <p:cNvPr id="43" name="Forme libre : forme 42">
                <a:extLst>
                  <a:ext uri="{FF2B5EF4-FFF2-40B4-BE49-F238E27FC236}">
                    <a16:creationId xmlns:a16="http://schemas.microsoft.com/office/drawing/2014/main" id="{102E5E07-30B0-8B8C-1116-230E927D6590}"/>
                  </a:ext>
                </a:extLst>
              </p:cNvPr>
              <p:cNvSpPr/>
              <p:nvPr/>
            </p:nvSpPr>
            <p:spPr>
              <a:xfrm>
                <a:off x="6118799" y="3503125"/>
                <a:ext cx="33657" cy="28028"/>
              </a:xfrm>
              <a:custGeom>
                <a:avLst/>
                <a:gdLst>
                  <a:gd name="connsiteX0" fmla="*/ 0 w 33657"/>
                  <a:gd name="connsiteY0" fmla="*/ 17265 h 28028"/>
                  <a:gd name="connsiteX1" fmla="*/ 27686 w 33657"/>
                  <a:gd name="connsiteY1" fmla="*/ 28028 h 28028"/>
                  <a:gd name="connsiteX2" fmla="*/ 33658 w 33657"/>
                  <a:gd name="connsiteY2" fmla="*/ 9941 h 28028"/>
                  <a:gd name="connsiteX3" fmla="*/ 8035 w 33657"/>
                  <a:gd name="connsiteY3" fmla="*/ 0 h 28028"/>
                </a:gdLst>
                <a:ahLst/>
                <a:cxnLst>
                  <a:cxn ang="0">
                    <a:pos x="connsiteX0" y="connsiteY0"/>
                  </a:cxn>
                  <a:cxn ang="0">
                    <a:pos x="connsiteX1" y="connsiteY1"/>
                  </a:cxn>
                  <a:cxn ang="0">
                    <a:pos x="connsiteX2" y="connsiteY2"/>
                  </a:cxn>
                  <a:cxn ang="0">
                    <a:pos x="connsiteX3" y="connsiteY3"/>
                  </a:cxn>
                </a:cxnLst>
                <a:rect l="l" t="t" r="r" b="b"/>
                <a:pathLst>
                  <a:path w="33657" h="28028">
                    <a:moveTo>
                      <a:pt x="0" y="17265"/>
                    </a:moveTo>
                    <a:cubicBezTo>
                      <a:pt x="9011" y="21390"/>
                      <a:pt x="18256" y="24984"/>
                      <a:pt x="27686" y="28028"/>
                    </a:cubicBezTo>
                    <a:lnTo>
                      <a:pt x="33658" y="9941"/>
                    </a:lnTo>
                    <a:cubicBezTo>
                      <a:pt x="24931" y="7128"/>
                      <a:pt x="16376" y="3808"/>
                      <a:pt x="8035" y="0"/>
                    </a:cubicBezTo>
                    <a:close/>
                  </a:path>
                </a:pathLst>
              </a:custGeom>
              <a:grpFill/>
              <a:ln w="9525"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BBF8CF61-C963-F6EC-3A36-52CCA9FC4C64}"/>
                  </a:ext>
                </a:extLst>
              </p:cNvPr>
              <p:cNvSpPr/>
              <p:nvPr/>
            </p:nvSpPr>
            <p:spPr>
              <a:xfrm>
                <a:off x="6113310" y="3739514"/>
                <a:ext cx="29491" cy="20393"/>
              </a:xfrm>
              <a:custGeom>
                <a:avLst/>
                <a:gdLst>
                  <a:gd name="connsiteX0" fmla="*/ 29491 w 29491"/>
                  <a:gd name="connsiteY0" fmla="*/ 19021 h 20393"/>
                  <a:gd name="connsiteX1" fmla="*/ 28393 w 29491"/>
                  <a:gd name="connsiteY1" fmla="*/ 0 h 20393"/>
                  <a:gd name="connsiteX2" fmla="*/ 0 w 29491"/>
                  <a:gd name="connsiteY2" fmla="*/ 1358 h 20393"/>
                  <a:gd name="connsiteX3" fmla="*/ 744 w 29491"/>
                  <a:gd name="connsiteY3" fmla="*/ 20394 h 20393"/>
                  <a:gd name="connsiteX4" fmla="*/ 29491 w 29491"/>
                  <a:gd name="connsiteY4" fmla="*/ 19021 h 2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1" h="20393">
                    <a:moveTo>
                      <a:pt x="29491" y="19021"/>
                    </a:moveTo>
                    <a:lnTo>
                      <a:pt x="28393" y="0"/>
                    </a:lnTo>
                    <a:cubicBezTo>
                      <a:pt x="18943" y="544"/>
                      <a:pt x="9459" y="991"/>
                      <a:pt x="0" y="1358"/>
                    </a:cubicBezTo>
                    <a:lnTo>
                      <a:pt x="744" y="20394"/>
                    </a:lnTo>
                    <a:cubicBezTo>
                      <a:pt x="10312" y="20026"/>
                      <a:pt x="19920" y="19575"/>
                      <a:pt x="29491" y="19021"/>
                    </a:cubicBezTo>
                    <a:close/>
                  </a:path>
                </a:pathLst>
              </a:custGeom>
              <a:grpFill/>
              <a:ln w="9525"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4971F19E-8F7E-78AE-7814-8294481FB0C1}"/>
                  </a:ext>
                </a:extLst>
              </p:cNvPr>
              <p:cNvSpPr/>
              <p:nvPr/>
            </p:nvSpPr>
            <p:spPr>
              <a:xfrm>
                <a:off x="6151225" y="3356457"/>
                <a:ext cx="33044" cy="26699"/>
              </a:xfrm>
              <a:custGeom>
                <a:avLst/>
                <a:gdLst>
                  <a:gd name="connsiteX0" fmla="*/ 0 w 33044"/>
                  <a:gd name="connsiteY0" fmla="*/ 8774 h 26699"/>
                  <a:gd name="connsiteX1" fmla="*/ 6455 w 33044"/>
                  <a:gd name="connsiteY1" fmla="*/ 26700 h 26699"/>
                  <a:gd name="connsiteX2" fmla="*/ 33044 w 33044"/>
                  <a:gd name="connsiteY2" fmla="*/ 18383 h 26699"/>
                  <a:gd name="connsiteX3" fmla="*/ 28049 w 33044"/>
                  <a:gd name="connsiteY3" fmla="*/ 0 h 26699"/>
                  <a:gd name="connsiteX4" fmla="*/ 0 w 33044"/>
                  <a:gd name="connsiteY4" fmla="*/ 8774 h 2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4" h="26699">
                    <a:moveTo>
                      <a:pt x="0" y="8774"/>
                    </a:moveTo>
                    <a:lnTo>
                      <a:pt x="6455" y="26700"/>
                    </a:lnTo>
                    <a:cubicBezTo>
                      <a:pt x="14647" y="23747"/>
                      <a:pt x="23593" y="20948"/>
                      <a:pt x="33044" y="18383"/>
                    </a:cubicBezTo>
                    <a:lnTo>
                      <a:pt x="28049" y="0"/>
                    </a:lnTo>
                    <a:cubicBezTo>
                      <a:pt x="18110" y="2698"/>
                      <a:pt x="8673" y="5652"/>
                      <a:pt x="0" y="8774"/>
                    </a:cubicBezTo>
                    <a:close/>
                  </a:path>
                </a:pathLst>
              </a:custGeom>
              <a:grpFill/>
              <a:ln w="9525"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FFF64A3D-795D-3FE2-FE25-DAD1E1B5ADB2}"/>
                  </a:ext>
                </a:extLst>
              </p:cNvPr>
              <p:cNvSpPr/>
              <p:nvPr/>
            </p:nvSpPr>
            <p:spPr>
              <a:xfrm>
                <a:off x="6170033" y="3734928"/>
                <a:ext cx="30272" cy="21644"/>
              </a:xfrm>
              <a:custGeom>
                <a:avLst/>
                <a:gdLst>
                  <a:gd name="connsiteX0" fmla="*/ 1525 w 30272"/>
                  <a:gd name="connsiteY0" fmla="*/ 21645 h 21644"/>
                  <a:gd name="connsiteX1" fmla="*/ 30272 w 30272"/>
                  <a:gd name="connsiteY1" fmla="*/ 18939 h 21644"/>
                  <a:gd name="connsiteX2" fmla="*/ 28207 w 30272"/>
                  <a:gd name="connsiteY2" fmla="*/ 0 h 21644"/>
                  <a:gd name="connsiteX3" fmla="*/ 0 w 30272"/>
                  <a:gd name="connsiteY3" fmla="*/ 2656 h 21644"/>
                </a:gdLst>
                <a:ahLst/>
                <a:cxnLst>
                  <a:cxn ang="0">
                    <a:pos x="connsiteX0" y="connsiteY0"/>
                  </a:cxn>
                  <a:cxn ang="0">
                    <a:pos x="connsiteX1" y="connsiteY1"/>
                  </a:cxn>
                  <a:cxn ang="0">
                    <a:pos x="connsiteX2" y="connsiteY2"/>
                  </a:cxn>
                  <a:cxn ang="0">
                    <a:pos x="connsiteX3" y="connsiteY3"/>
                  </a:cxn>
                </a:cxnLst>
                <a:rect l="l" t="t" r="r" b="b"/>
                <a:pathLst>
                  <a:path w="30272" h="21644">
                    <a:moveTo>
                      <a:pt x="1525" y="21645"/>
                    </a:moveTo>
                    <a:cubicBezTo>
                      <a:pt x="11227" y="20866"/>
                      <a:pt x="20831" y="19968"/>
                      <a:pt x="30272" y="18939"/>
                    </a:cubicBezTo>
                    <a:lnTo>
                      <a:pt x="28207" y="0"/>
                    </a:lnTo>
                    <a:cubicBezTo>
                      <a:pt x="18942" y="1012"/>
                      <a:pt x="9515" y="1891"/>
                      <a:pt x="0" y="2656"/>
                    </a:cubicBezTo>
                    <a:close/>
                  </a:path>
                </a:pathLst>
              </a:custGeom>
              <a:grpFill/>
              <a:ln w="9525"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06D62A68-5A2C-7C57-60EB-6810552F4FE6}"/>
                  </a:ext>
                </a:extLst>
              </p:cNvPr>
              <p:cNvSpPr/>
              <p:nvPr/>
            </p:nvSpPr>
            <p:spPr>
              <a:xfrm>
                <a:off x="6229977" y="3535224"/>
                <a:ext cx="32746" cy="26046"/>
              </a:xfrm>
              <a:custGeom>
                <a:avLst/>
                <a:gdLst>
                  <a:gd name="connsiteX0" fmla="*/ 4828 w 32746"/>
                  <a:gd name="connsiteY0" fmla="*/ 0 h 26046"/>
                  <a:gd name="connsiteX1" fmla="*/ 0 w 32746"/>
                  <a:gd name="connsiteY1" fmla="*/ 18426 h 26046"/>
                  <a:gd name="connsiteX2" fmla="*/ 27221 w 32746"/>
                  <a:gd name="connsiteY2" fmla="*/ 26046 h 26046"/>
                  <a:gd name="connsiteX3" fmla="*/ 32746 w 32746"/>
                  <a:gd name="connsiteY3" fmla="*/ 7814 h 26046"/>
                  <a:gd name="connsiteX4" fmla="*/ 4828 w 32746"/>
                  <a:gd name="connsiteY4" fmla="*/ 0 h 2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6" h="26046">
                    <a:moveTo>
                      <a:pt x="4828" y="0"/>
                    </a:moveTo>
                    <a:lnTo>
                      <a:pt x="0" y="18426"/>
                    </a:lnTo>
                    <a:cubicBezTo>
                      <a:pt x="9176" y="20831"/>
                      <a:pt x="18297" y="23338"/>
                      <a:pt x="27221" y="26046"/>
                    </a:cubicBezTo>
                    <a:lnTo>
                      <a:pt x="32746" y="7814"/>
                    </a:lnTo>
                    <a:cubicBezTo>
                      <a:pt x="23599" y="5037"/>
                      <a:pt x="14236" y="2465"/>
                      <a:pt x="4828" y="0"/>
                    </a:cubicBezTo>
                    <a:close/>
                  </a:path>
                </a:pathLst>
              </a:custGeom>
              <a:grpFill/>
              <a:ln w="9525"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E69B230D-C4B2-099C-378E-B1F021B5F3F1}"/>
                  </a:ext>
                </a:extLst>
              </p:cNvPr>
              <p:cNvSpPr/>
              <p:nvPr/>
            </p:nvSpPr>
            <p:spPr>
              <a:xfrm>
                <a:off x="5812910" y="3454849"/>
                <a:ext cx="104604" cy="104603"/>
              </a:xfrm>
              <a:custGeom>
                <a:avLst/>
                <a:gdLst>
                  <a:gd name="connsiteX0" fmla="*/ 1 w 104604"/>
                  <a:gd name="connsiteY0" fmla="*/ 52300 h 104603"/>
                  <a:gd name="connsiteX1" fmla="*/ 52301 w 104604"/>
                  <a:gd name="connsiteY1" fmla="*/ 104604 h 104603"/>
                  <a:gd name="connsiteX2" fmla="*/ 104604 w 104604"/>
                  <a:gd name="connsiteY2" fmla="*/ 52304 h 104603"/>
                  <a:gd name="connsiteX3" fmla="*/ 52304 w 104604"/>
                  <a:gd name="connsiteY3" fmla="*/ 0 h 104603"/>
                  <a:gd name="connsiteX4" fmla="*/ 52299 w 104604"/>
                  <a:gd name="connsiteY4" fmla="*/ 0 h 104603"/>
                  <a:gd name="connsiteX5" fmla="*/ 1 w 104604"/>
                  <a:gd name="connsiteY5" fmla="*/ 51869 h 104603"/>
                  <a:gd name="connsiteX6" fmla="*/ 1 w 104604"/>
                  <a:gd name="connsiteY6" fmla="*/ 52300 h 104603"/>
                  <a:gd name="connsiteX7" fmla="*/ 85553 w 104604"/>
                  <a:gd name="connsiteY7" fmla="*/ 52300 h 104603"/>
                  <a:gd name="connsiteX8" fmla="*/ 52303 w 104604"/>
                  <a:gd name="connsiteY8" fmla="*/ 85554 h 104603"/>
                  <a:gd name="connsiteX9" fmla="*/ 19050 w 104604"/>
                  <a:gd name="connsiteY9" fmla="*/ 52304 h 104603"/>
                  <a:gd name="connsiteX10" fmla="*/ 52300 w 104604"/>
                  <a:gd name="connsiteY10" fmla="*/ 19050 h 104603"/>
                  <a:gd name="connsiteX11" fmla="*/ 52302 w 104604"/>
                  <a:gd name="connsiteY11" fmla="*/ 19050 h 104603"/>
                  <a:gd name="connsiteX12" fmla="*/ 85553 w 104604"/>
                  <a:gd name="connsiteY12" fmla="*/ 51592 h 104603"/>
                  <a:gd name="connsiteX13" fmla="*/ 85553 w 104604"/>
                  <a:gd name="connsiteY13" fmla="*/ 52300 h 10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04" h="104603">
                    <a:moveTo>
                      <a:pt x="1" y="52300"/>
                    </a:moveTo>
                    <a:cubicBezTo>
                      <a:pt x="0" y="81186"/>
                      <a:pt x="23415" y="104603"/>
                      <a:pt x="52301" y="104604"/>
                    </a:cubicBezTo>
                    <a:cubicBezTo>
                      <a:pt x="81186" y="104605"/>
                      <a:pt x="104603" y="81190"/>
                      <a:pt x="104604" y="52304"/>
                    </a:cubicBezTo>
                    <a:cubicBezTo>
                      <a:pt x="104605" y="23419"/>
                      <a:pt x="81190" y="1"/>
                      <a:pt x="52304" y="0"/>
                    </a:cubicBezTo>
                    <a:cubicBezTo>
                      <a:pt x="52302" y="0"/>
                      <a:pt x="52301" y="0"/>
                      <a:pt x="52299" y="0"/>
                    </a:cubicBezTo>
                    <a:cubicBezTo>
                      <a:pt x="23534" y="-118"/>
                      <a:pt x="120" y="23104"/>
                      <a:pt x="1" y="51869"/>
                    </a:cubicBezTo>
                    <a:cubicBezTo>
                      <a:pt x="0" y="52013"/>
                      <a:pt x="0" y="52156"/>
                      <a:pt x="1" y="52300"/>
                    </a:cubicBezTo>
                    <a:close/>
                    <a:moveTo>
                      <a:pt x="85553" y="52300"/>
                    </a:moveTo>
                    <a:cubicBezTo>
                      <a:pt x="85554" y="70665"/>
                      <a:pt x="70668" y="85553"/>
                      <a:pt x="52303" y="85554"/>
                    </a:cubicBezTo>
                    <a:cubicBezTo>
                      <a:pt x="33939" y="85555"/>
                      <a:pt x="19051" y="70668"/>
                      <a:pt x="19050" y="52304"/>
                    </a:cubicBezTo>
                    <a:cubicBezTo>
                      <a:pt x="19049" y="33940"/>
                      <a:pt x="33935" y="19051"/>
                      <a:pt x="52300" y="19050"/>
                    </a:cubicBezTo>
                    <a:cubicBezTo>
                      <a:pt x="52301" y="19050"/>
                      <a:pt x="52301" y="19050"/>
                      <a:pt x="52302" y="19050"/>
                    </a:cubicBezTo>
                    <a:cubicBezTo>
                      <a:pt x="70470" y="18854"/>
                      <a:pt x="85357" y="33424"/>
                      <a:pt x="85553" y="51592"/>
                    </a:cubicBezTo>
                    <a:cubicBezTo>
                      <a:pt x="85556" y="51828"/>
                      <a:pt x="85556" y="52064"/>
                      <a:pt x="85553" y="52300"/>
                    </a:cubicBezTo>
                    <a:close/>
                  </a:path>
                </a:pathLst>
              </a:custGeom>
              <a:grpFill/>
              <a:ln w="9525" cap="flat">
                <a:noFill/>
                <a:prstDash val="solid"/>
                <a:miter/>
              </a:ln>
            </p:spPr>
            <p:txBody>
              <a:bodyPr rtlCol="0" anchor="ctr"/>
              <a:lstStyle/>
              <a:p>
                <a:endParaRPr lang="fr-FR"/>
              </a:p>
            </p:txBody>
          </p:sp>
        </p:grpSp>
        <p:grpSp>
          <p:nvGrpSpPr>
            <p:cNvPr id="24" name="Groupe 23">
              <a:extLst>
                <a:ext uri="{FF2B5EF4-FFF2-40B4-BE49-F238E27FC236}">
                  <a16:creationId xmlns:a16="http://schemas.microsoft.com/office/drawing/2014/main" id="{7F8F7C1A-3EE2-321F-CFAD-F46958006FD8}"/>
                </a:ext>
              </a:extLst>
            </p:cNvPr>
            <p:cNvGrpSpPr/>
            <p:nvPr/>
          </p:nvGrpSpPr>
          <p:grpSpPr>
            <a:xfrm rot="20265906" flipH="1">
              <a:off x="6286904" y="3084079"/>
              <a:ext cx="220860" cy="236489"/>
              <a:chOff x="6220830" y="2962227"/>
              <a:chExt cx="220860" cy="236489"/>
            </a:xfrm>
            <a:grpFill/>
          </p:grpSpPr>
          <p:sp>
            <p:nvSpPr>
              <p:cNvPr id="25" name="Forme libre : forme 24">
                <a:extLst>
                  <a:ext uri="{FF2B5EF4-FFF2-40B4-BE49-F238E27FC236}">
                    <a16:creationId xmlns:a16="http://schemas.microsoft.com/office/drawing/2014/main" id="{88419DB4-AE79-839A-5851-3F632A1E36A5}"/>
                  </a:ext>
                </a:extLst>
              </p:cNvPr>
              <p:cNvSpPr/>
              <p:nvPr/>
            </p:nvSpPr>
            <p:spPr>
              <a:xfrm>
                <a:off x="6220830" y="2962227"/>
                <a:ext cx="196639" cy="198348"/>
              </a:xfrm>
              <a:custGeom>
                <a:avLst/>
                <a:gdLst>
                  <a:gd name="connsiteX0" fmla="*/ 389668 w 389667"/>
                  <a:gd name="connsiteY0" fmla="*/ 259802 h 354308"/>
                  <a:gd name="connsiteX1" fmla="*/ 284512 w 389667"/>
                  <a:gd name="connsiteY1" fmla="*/ 3170 h 354308"/>
                  <a:gd name="connsiteX2" fmla="*/ 260423 w 389667"/>
                  <a:gd name="connsiteY2" fmla="*/ 36 h 354308"/>
                  <a:gd name="connsiteX3" fmla="*/ 199606 w 389667"/>
                  <a:gd name="connsiteY3" fmla="*/ 13266 h 354308"/>
                  <a:gd name="connsiteX4" fmla="*/ 0 w 389667"/>
                  <a:gd name="connsiteY4" fmla="*/ 96581 h 354308"/>
                  <a:gd name="connsiteX5" fmla="*/ 105223 w 389667"/>
                  <a:gd name="connsiteY5" fmla="*/ 353356 h 354308"/>
                  <a:gd name="connsiteX6" fmla="*/ 123053 w 389667"/>
                  <a:gd name="connsiteY6" fmla="*/ 354309 h 354308"/>
                  <a:gd name="connsiteX7" fmla="*/ 304829 w 389667"/>
                  <a:gd name="connsiteY7" fmla="*/ 270013 h 354308"/>
                  <a:gd name="connsiteX8" fmla="*/ 365893 w 389667"/>
                  <a:gd name="connsiteY8" fmla="*/ 256678 h 354308"/>
                  <a:gd name="connsiteX9" fmla="*/ 389668 w 389667"/>
                  <a:gd name="connsiteY9" fmla="*/ 259802 h 354308"/>
                  <a:gd name="connsiteX10" fmla="*/ 99679 w 389667"/>
                  <a:gd name="connsiteY10" fmla="*/ 264479 h 354308"/>
                  <a:gd name="connsiteX11" fmla="*/ 72171 w 389667"/>
                  <a:gd name="connsiteY11" fmla="*/ 197356 h 354308"/>
                  <a:gd name="connsiteX12" fmla="*/ 122492 w 389667"/>
                  <a:gd name="connsiteY12" fmla="*/ 180697 h 354308"/>
                  <a:gd name="connsiteX13" fmla="*/ 149447 w 389667"/>
                  <a:gd name="connsiteY13" fmla="*/ 247086 h 354308"/>
                  <a:gd name="connsiteX14" fmla="*/ 140579 w 389667"/>
                  <a:gd name="connsiteY14" fmla="*/ 251067 h 354308"/>
                  <a:gd name="connsiteX15" fmla="*/ 99679 w 389667"/>
                  <a:gd name="connsiteY15" fmla="*/ 264479 h 354308"/>
                  <a:gd name="connsiteX16" fmla="*/ 293989 w 389667"/>
                  <a:gd name="connsiteY16" fmla="*/ 243600 h 354308"/>
                  <a:gd name="connsiteX17" fmla="*/ 291856 w 389667"/>
                  <a:gd name="connsiteY17" fmla="*/ 244552 h 354308"/>
                  <a:gd name="connsiteX18" fmla="*/ 265776 w 389667"/>
                  <a:gd name="connsiteY18" fmla="*/ 180925 h 354308"/>
                  <a:gd name="connsiteX19" fmla="*/ 215370 w 389667"/>
                  <a:gd name="connsiteY19" fmla="*/ 209967 h 354308"/>
                  <a:gd name="connsiteX20" fmla="*/ 208074 w 389667"/>
                  <a:gd name="connsiteY20" fmla="*/ 214625 h 354308"/>
                  <a:gd name="connsiteX21" fmla="*/ 234115 w 389667"/>
                  <a:gd name="connsiteY21" fmla="*/ 278166 h 354308"/>
                  <a:gd name="connsiteX22" fmla="*/ 228829 w 389667"/>
                  <a:gd name="connsiteY22" fmla="*/ 281766 h 354308"/>
                  <a:gd name="connsiteX23" fmla="*/ 176975 w 389667"/>
                  <a:gd name="connsiteY23" fmla="*/ 313256 h 354308"/>
                  <a:gd name="connsiteX24" fmla="*/ 149933 w 389667"/>
                  <a:gd name="connsiteY24" fmla="*/ 247315 h 354308"/>
                  <a:gd name="connsiteX25" fmla="*/ 208036 w 389667"/>
                  <a:gd name="connsiteY25" fmla="*/ 214672 h 354308"/>
                  <a:gd name="connsiteX26" fmla="*/ 180413 w 389667"/>
                  <a:gd name="connsiteY26" fmla="*/ 147359 h 354308"/>
                  <a:gd name="connsiteX27" fmla="*/ 178308 w 389667"/>
                  <a:gd name="connsiteY27" fmla="*/ 148712 h 354308"/>
                  <a:gd name="connsiteX28" fmla="*/ 122472 w 389667"/>
                  <a:gd name="connsiteY28" fmla="*/ 180487 h 354308"/>
                  <a:gd name="connsiteX29" fmla="*/ 92173 w 389667"/>
                  <a:gd name="connsiteY29" fmla="*/ 106545 h 354308"/>
                  <a:gd name="connsiteX30" fmla="*/ 150657 w 389667"/>
                  <a:gd name="connsiteY30" fmla="*/ 74750 h 354308"/>
                  <a:gd name="connsiteX31" fmla="*/ 180413 w 389667"/>
                  <a:gd name="connsiteY31" fmla="*/ 147359 h 354308"/>
                  <a:gd name="connsiteX32" fmla="*/ 238411 w 389667"/>
                  <a:gd name="connsiteY32" fmla="*/ 114384 h 354308"/>
                  <a:gd name="connsiteX33" fmla="*/ 208217 w 389667"/>
                  <a:gd name="connsiteY33" fmla="*/ 40698 h 354308"/>
                  <a:gd name="connsiteX34" fmla="*/ 210360 w 389667"/>
                  <a:gd name="connsiteY34" fmla="*/ 39746 h 354308"/>
                  <a:gd name="connsiteX35" fmla="*/ 260347 w 389667"/>
                  <a:gd name="connsiteY35" fmla="*/ 28659 h 354308"/>
                  <a:gd name="connsiteX36" fmla="*/ 264014 w 389667"/>
                  <a:gd name="connsiteY36" fmla="*/ 28735 h 354308"/>
                  <a:gd name="connsiteX37" fmla="*/ 292046 w 389667"/>
                  <a:gd name="connsiteY37" fmla="*/ 97143 h 354308"/>
                  <a:gd name="connsiteX38" fmla="*/ 247802 w 389667"/>
                  <a:gd name="connsiteY38" fmla="*/ 110335 h 354308"/>
                  <a:gd name="connsiteX39" fmla="*/ 238411 w 389667"/>
                  <a:gd name="connsiteY39" fmla="*/ 114422 h 354308"/>
                  <a:gd name="connsiteX40" fmla="*/ 265700 w 389667"/>
                  <a:gd name="connsiteY40" fmla="*/ 181011 h 354308"/>
                  <a:gd name="connsiteX41" fmla="*/ 275006 w 389667"/>
                  <a:gd name="connsiteY41" fmla="*/ 176725 h 354308"/>
                  <a:gd name="connsiteX42" fmla="*/ 319773 w 389667"/>
                  <a:gd name="connsiteY42" fmla="*/ 164790 h 354308"/>
                  <a:gd name="connsiteX43" fmla="*/ 346272 w 389667"/>
                  <a:gd name="connsiteY43" fmla="*/ 229446 h 354308"/>
                  <a:gd name="connsiteX44" fmla="*/ 293989 w 389667"/>
                  <a:gd name="connsiteY44" fmla="*/ 243600 h 35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9667" h="354308">
                    <a:moveTo>
                      <a:pt x="389668" y="259802"/>
                    </a:moveTo>
                    <a:lnTo>
                      <a:pt x="284512" y="3170"/>
                    </a:lnTo>
                    <a:cubicBezTo>
                      <a:pt x="276701" y="844"/>
                      <a:pt x="268569" y="-215"/>
                      <a:pt x="260423" y="36"/>
                    </a:cubicBezTo>
                    <a:cubicBezTo>
                      <a:pt x="239483" y="446"/>
                      <a:pt x="218825" y="4940"/>
                      <a:pt x="199606" y="13266"/>
                    </a:cubicBezTo>
                    <a:cubicBezTo>
                      <a:pt x="135598" y="39489"/>
                      <a:pt x="107213" y="91666"/>
                      <a:pt x="0" y="96581"/>
                    </a:cubicBezTo>
                    <a:lnTo>
                      <a:pt x="105223" y="353356"/>
                    </a:lnTo>
                    <a:cubicBezTo>
                      <a:pt x="111144" y="353995"/>
                      <a:pt x="117097" y="354313"/>
                      <a:pt x="123053" y="354309"/>
                    </a:cubicBezTo>
                    <a:cubicBezTo>
                      <a:pt x="202301" y="354309"/>
                      <a:pt x="245154" y="294463"/>
                      <a:pt x="304829" y="270013"/>
                    </a:cubicBezTo>
                    <a:cubicBezTo>
                      <a:pt x="324121" y="261635"/>
                      <a:pt x="344864" y="257106"/>
                      <a:pt x="365893" y="256678"/>
                    </a:cubicBezTo>
                    <a:cubicBezTo>
                      <a:pt x="373933" y="256452"/>
                      <a:pt x="381958" y="257507"/>
                      <a:pt x="389668" y="259802"/>
                    </a:cubicBezTo>
                    <a:close/>
                    <a:moveTo>
                      <a:pt x="99679" y="264479"/>
                    </a:moveTo>
                    <a:lnTo>
                      <a:pt x="72171" y="197356"/>
                    </a:lnTo>
                    <a:cubicBezTo>
                      <a:pt x="89485" y="193591"/>
                      <a:pt x="106351" y="188006"/>
                      <a:pt x="122492" y="180697"/>
                    </a:cubicBezTo>
                    <a:lnTo>
                      <a:pt x="149447" y="247086"/>
                    </a:lnTo>
                    <a:cubicBezTo>
                      <a:pt x="146495" y="248419"/>
                      <a:pt x="143675" y="249801"/>
                      <a:pt x="140579" y="251067"/>
                    </a:cubicBezTo>
                    <a:cubicBezTo>
                      <a:pt x="127273" y="256480"/>
                      <a:pt x="113607" y="260962"/>
                      <a:pt x="99679" y="264479"/>
                    </a:cubicBezTo>
                    <a:close/>
                    <a:moveTo>
                      <a:pt x="293989" y="243600"/>
                    </a:moveTo>
                    <a:cubicBezTo>
                      <a:pt x="293256" y="243905"/>
                      <a:pt x="292579" y="244295"/>
                      <a:pt x="291856" y="244552"/>
                    </a:cubicBezTo>
                    <a:lnTo>
                      <a:pt x="265776" y="180925"/>
                    </a:lnTo>
                    <a:cubicBezTo>
                      <a:pt x="248351" y="189483"/>
                      <a:pt x="231513" y="199185"/>
                      <a:pt x="215370" y="209967"/>
                    </a:cubicBezTo>
                    <a:lnTo>
                      <a:pt x="208074" y="214625"/>
                    </a:lnTo>
                    <a:lnTo>
                      <a:pt x="234115" y="278166"/>
                    </a:lnTo>
                    <a:cubicBezTo>
                      <a:pt x="232362" y="279366"/>
                      <a:pt x="230572" y="280566"/>
                      <a:pt x="228829" y="281766"/>
                    </a:cubicBezTo>
                    <a:cubicBezTo>
                      <a:pt x="212487" y="293742"/>
                      <a:pt x="195137" y="304279"/>
                      <a:pt x="176975" y="313256"/>
                    </a:cubicBezTo>
                    <a:lnTo>
                      <a:pt x="149933" y="247315"/>
                    </a:lnTo>
                    <a:cubicBezTo>
                      <a:pt x="170074" y="237872"/>
                      <a:pt x="189494" y="226962"/>
                      <a:pt x="208036" y="214672"/>
                    </a:cubicBezTo>
                    <a:lnTo>
                      <a:pt x="180413" y="147359"/>
                    </a:lnTo>
                    <a:lnTo>
                      <a:pt x="178308" y="148712"/>
                    </a:lnTo>
                    <a:cubicBezTo>
                      <a:pt x="160478" y="160623"/>
                      <a:pt x="141819" y="171241"/>
                      <a:pt x="122472" y="180487"/>
                    </a:cubicBezTo>
                    <a:lnTo>
                      <a:pt x="92173" y="106545"/>
                    </a:lnTo>
                    <a:cubicBezTo>
                      <a:pt x="112729" y="98026"/>
                      <a:pt x="132332" y="87370"/>
                      <a:pt x="150657" y="74750"/>
                    </a:cubicBezTo>
                    <a:lnTo>
                      <a:pt x="180413" y="147359"/>
                    </a:lnTo>
                    <a:cubicBezTo>
                      <a:pt x="198925" y="134982"/>
                      <a:pt x="218308" y="123962"/>
                      <a:pt x="238411" y="114384"/>
                    </a:cubicBezTo>
                    <a:lnTo>
                      <a:pt x="208217" y="40698"/>
                    </a:lnTo>
                    <a:cubicBezTo>
                      <a:pt x="208950" y="40393"/>
                      <a:pt x="209626" y="40012"/>
                      <a:pt x="210360" y="39746"/>
                    </a:cubicBezTo>
                    <a:cubicBezTo>
                      <a:pt x="226148" y="32851"/>
                      <a:pt x="243124" y="29085"/>
                      <a:pt x="260347" y="28659"/>
                    </a:cubicBezTo>
                    <a:cubicBezTo>
                      <a:pt x="261652" y="28659"/>
                      <a:pt x="262871" y="28659"/>
                      <a:pt x="264014" y="28735"/>
                    </a:cubicBezTo>
                    <a:lnTo>
                      <a:pt x="292046" y="97143"/>
                    </a:lnTo>
                    <a:cubicBezTo>
                      <a:pt x="276886" y="100017"/>
                      <a:pt x="262060" y="104438"/>
                      <a:pt x="247802" y="110335"/>
                    </a:cubicBezTo>
                    <a:cubicBezTo>
                      <a:pt x="244590" y="111650"/>
                      <a:pt x="241459" y="113012"/>
                      <a:pt x="238411" y="114422"/>
                    </a:cubicBezTo>
                    <a:lnTo>
                      <a:pt x="265700" y="181011"/>
                    </a:lnTo>
                    <a:cubicBezTo>
                      <a:pt x="268776" y="179554"/>
                      <a:pt x="271796" y="178039"/>
                      <a:pt x="275006" y="176725"/>
                    </a:cubicBezTo>
                    <a:cubicBezTo>
                      <a:pt x="289291" y="170658"/>
                      <a:pt x="304363" y="166640"/>
                      <a:pt x="319773" y="164790"/>
                    </a:cubicBezTo>
                    <a:lnTo>
                      <a:pt x="346272" y="229446"/>
                    </a:lnTo>
                    <a:cubicBezTo>
                      <a:pt x="328295" y="231833"/>
                      <a:pt x="310715" y="236592"/>
                      <a:pt x="293989" y="243600"/>
                    </a:cubicBezTo>
                    <a:close/>
                  </a:path>
                </a:pathLst>
              </a:custGeom>
              <a:grpFill/>
              <a:ln w="9525" cap="flat">
                <a:noFill/>
                <a:prstDash val="solid"/>
                <a:miter/>
              </a:ln>
            </p:spPr>
            <p:txBody>
              <a:bodyPr rtlCol="0" anchor="ctr"/>
              <a:lstStyle/>
              <a:p>
                <a:endParaRPr lang="fr-FR"/>
              </a:p>
            </p:txBody>
          </p:sp>
          <p:cxnSp>
            <p:nvCxnSpPr>
              <p:cNvPr id="26" name="Connecteur droit 25">
                <a:extLst>
                  <a:ext uri="{FF2B5EF4-FFF2-40B4-BE49-F238E27FC236}">
                    <a16:creationId xmlns:a16="http://schemas.microsoft.com/office/drawing/2014/main" id="{D1B93097-89DD-11D6-D696-17FAFEE0D6E4}"/>
                  </a:ext>
                </a:extLst>
              </p:cNvPr>
              <p:cNvCxnSpPr>
                <a:cxnSpLocks/>
              </p:cNvCxnSpPr>
              <p:nvPr/>
            </p:nvCxnSpPr>
            <p:spPr>
              <a:xfrm>
                <a:off x="6403182" y="3098841"/>
                <a:ext cx="38508" cy="99875"/>
              </a:xfrm>
              <a:prstGeom prst="line">
                <a:avLst/>
              </a:prstGeom>
              <a:grpFill/>
              <a:ln>
                <a:solidFill>
                  <a:schemeClr val="accent5"/>
                </a:solidFill>
              </a:ln>
            </p:spPr>
            <p:style>
              <a:lnRef idx="2">
                <a:schemeClr val="dk1"/>
              </a:lnRef>
              <a:fillRef idx="0">
                <a:schemeClr val="dk1"/>
              </a:fillRef>
              <a:effectRef idx="1">
                <a:schemeClr val="dk1"/>
              </a:effectRef>
              <a:fontRef idx="minor">
                <a:schemeClr val="tx1"/>
              </a:fontRef>
            </p:style>
          </p:cxnSp>
        </p:grpSp>
      </p:grpSp>
      <p:grpSp>
        <p:nvGrpSpPr>
          <p:cNvPr id="49" name="Groupe 48">
            <a:extLst>
              <a:ext uri="{FF2B5EF4-FFF2-40B4-BE49-F238E27FC236}">
                <a16:creationId xmlns:a16="http://schemas.microsoft.com/office/drawing/2014/main" id="{9CDAB17F-2F90-B131-B6FA-B541EEB711C8}"/>
              </a:ext>
            </a:extLst>
          </p:cNvPr>
          <p:cNvGrpSpPr/>
          <p:nvPr/>
        </p:nvGrpSpPr>
        <p:grpSpPr>
          <a:xfrm>
            <a:off x="5404273" y="1213377"/>
            <a:ext cx="1265061" cy="832258"/>
            <a:chOff x="547915" y="610828"/>
            <a:chExt cx="1774371" cy="1121229"/>
          </a:xfrm>
          <a:solidFill>
            <a:schemeClr val="accent5"/>
          </a:solidFill>
        </p:grpSpPr>
        <p:pic>
          <p:nvPicPr>
            <p:cNvPr id="50" name="Graphique 49" descr="Femme médecin contour">
              <a:extLst>
                <a:ext uri="{FF2B5EF4-FFF2-40B4-BE49-F238E27FC236}">
                  <a16:creationId xmlns:a16="http://schemas.microsoft.com/office/drawing/2014/main" id="{7C8E8C0E-5833-D9FA-5AB4-32F56A7DDFC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07886" y="610828"/>
              <a:ext cx="914400" cy="914400"/>
            </a:xfrm>
            <a:prstGeom prst="rect">
              <a:avLst/>
            </a:prstGeom>
          </p:spPr>
        </p:pic>
        <p:pic>
          <p:nvPicPr>
            <p:cNvPr id="51" name="Graphique 50" descr="Homme médecin contour">
              <a:extLst>
                <a:ext uri="{FF2B5EF4-FFF2-40B4-BE49-F238E27FC236}">
                  <a16:creationId xmlns:a16="http://schemas.microsoft.com/office/drawing/2014/main" id="{E7A4875C-B518-4F04-CB5C-533AB20CB38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7915" y="610828"/>
              <a:ext cx="914400" cy="914400"/>
            </a:xfrm>
            <a:prstGeom prst="rect">
              <a:avLst/>
            </a:prstGeom>
          </p:spPr>
        </p:pic>
        <p:pic>
          <p:nvPicPr>
            <p:cNvPr id="52" name="Graphique 51" descr="Femme médecin avec un remplissage uni">
              <a:extLst>
                <a:ext uri="{FF2B5EF4-FFF2-40B4-BE49-F238E27FC236}">
                  <a16:creationId xmlns:a16="http://schemas.microsoft.com/office/drawing/2014/main" id="{78E8098E-B434-A1EB-50F1-EEF6891D01D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1700" y="610828"/>
              <a:ext cx="1121229" cy="1121229"/>
            </a:xfrm>
            <a:prstGeom prst="rect">
              <a:avLst/>
            </a:prstGeom>
          </p:spPr>
        </p:pic>
      </p:grpSp>
      <p:sp>
        <p:nvSpPr>
          <p:cNvPr id="3" name="ZoneTexte 2">
            <a:extLst>
              <a:ext uri="{FF2B5EF4-FFF2-40B4-BE49-F238E27FC236}">
                <a16:creationId xmlns:a16="http://schemas.microsoft.com/office/drawing/2014/main" id="{3FFBC924-4036-EFC6-83F3-86010BDBC41E}"/>
              </a:ext>
            </a:extLst>
          </p:cNvPr>
          <p:cNvSpPr txBox="1"/>
          <p:nvPr/>
        </p:nvSpPr>
        <p:spPr>
          <a:xfrm>
            <a:off x="9077156" y="2050109"/>
            <a:ext cx="2136889" cy="1261884"/>
          </a:xfrm>
          <a:prstGeom prst="rect">
            <a:avLst/>
          </a:prstGeom>
          <a:noFill/>
        </p:spPr>
        <p:txBody>
          <a:bodyPr wrap="square" rtlCol="0">
            <a:spAutoFit/>
          </a:bodyPr>
          <a:lstStyle/>
          <a:p>
            <a:pPr algn="ctr"/>
            <a:r>
              <a:rPr lang="en-US" sz="3600" b="1">
                <a:solidFill>
                  <a:schemeClr val="accent5"/>
                </a:solidFill>
                <a:latin typeface="Helvetica" panose="020B0604020202020204" pitchFamily="34" charset="0"/>
                <a:cs typeface="Helvetica" panose="020B0604020202020204" pitchFamily="34" charset="0"/>
              </a:rPr>
              <a:t>320</a:t>
            </a:r>
          </a:p>
          <a:p>
            <a:pPr algn="ctr"/>
            <a:r>
              <a:rPr lang="en-US" sz="2000">
                <a:latin typeface="Helvetica" panose="020B0604020202020204" pitchFamily="34" charset="0"/>
                <a:cs typeface="Helvetica" panose="020B0604020202020204" pitchFamily="34" charset="0"/>
              </a:rPr>
              <a:t>Nouveaux patients en 2025</a:t>
            </a:r>
            <a:endParaRPr lang="fr-FR" sz="2000">
              <a:latin typeface="Helvetica" panose="020B0604020202020204" pitchFamily="34" charset="0"/>
              <a:cs typeface="Helvetica" panose="020B0604020202020204" pitchFamily="34" charset="0"/>
            </a:endParaRPr>
          </a:p>
        </p:txBody>
      </p:sp>
      <p:pic>
        <p:nvPicPr>
          <p:cNvPr id="4" name="Graphique 3" descr="Croissance de l'activité contour">
            <a:extLst>
              <a:ext uri="{FF2B5EF4-FFF2-40B4-BE49-F238E27FC236}">
                <a16:creationId xmlns:a16="http://schemas.microsoft.com/office/drawing/2014/main" id="{06982451-EC04-7291-D969-2A5C1F9B14C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44127" y="1027127"/>
            <a:ext cx="1002949" cy="1002949"/>
          </a:xfrm>
          <a:prstGeom prst="rect">
            <a:avLst/>
          </a:prstGeom>
        </p:spPr>
      </p:pic>
      <p:sp>
        <p:nvSpPr>
          <p:cNvPr id="16" name="ZoneTexte 15">
            <a:extLst>
              <a:ext uri="{FF2B5EF4-FFF2-40B4-BE49-F238E27FC236}">
                <a16:creationId xmlns:a16="http://schemas.microsoft.com/office/drawing/2014/main" id="{FCE918FE-C78D-B2E6-CAE5-054F17D016D5}"/>
              </a:ext>
            </a:extLst>
          </p:cNvPr>
          <p:cNvSpPr txBox="1"/>
          <p:nvPr/>
        </p:nvSpPr>
        <p:spPr>
          <a:xfrm>
            <a:off x="4907095" y="2166400"/>
            <a:ext cx="2312855" cy="1631216"/>
          </a:xfrm>
          <a:prstGeom prst="rect">
            <a:avLst/>
          </a:prstGeom>
          <a:noFill/>
        </p:spPr>
        <p:txBody>
          <a:bodyPr wrap="square" rtlCol="0">
            <a:spAutoFit/>
          </a:bodyPr>
          <a:lstStyle/>
          <a:p>
            <a:pPr algn="ctr"/>
            <a:r>
              <a:rPr lang="en-US" sz="2000">
                <a:latin typeface="Helvetica" panose="020B0604020202020204" pitchFamily="34" charset="0"/>
                <a:cs typeface="Helvetica" panose="020B0604020202020204" pitchFamily="34" charset="0"/>
              </a:rPr>
              <a:t>CHU Dijon</a:t>
            </a:r>
          </a:p>
          <a:p>
            <a:pPr algn="ctr"/>
            <a:r>
              <a:rPr lang="en-US" sz="2000">
                <a:latin typeface="Helvetica" panose="020B0604020202020204" pitchFamily="34" charset="0"/>
                <a:cs typeface="Helvetica" panose="020B0604020202020204" pitchFamily="34" charset="0"/>
              </a:rPr>
              <a:t>IDE libérales</a:t>
            </a:r>
          </a:p>
          <a:p>
            <a:pPr algn="ctr"/>
            <a:r>
              <a:rPr lang="en-US" sz="2000">
                <a:latin typeface="Helvetica" panose="020B0604020202020204" pitchFamily="34" charset="0"/>
                <a:cs typeface="Helvetica" panose="020B0604020202020204" pitchFamily="34" charset="0"/>
              </a:rPr>
              <a:t>ES - Pharmaciens</a:t>
            </a:r>
          </a:p>
          <a:p>
            <a:pPr algn="ctr"/>
            <a:r>
              <a:rPr lang="en-US" sz="2000">
                <a:latin typeface="Helvetica" panose="020B0604020202020204" pitchFamily="34" charset="0"/>
                <a:cs typeface="Helvetica" panose="020B0604020202020204" pitchFamily="34" charset="0"/>
              </a:rPr>
              <a:t>Médecins libéraux</a:t>
            </a:r>
          </a:p>
          <a:p>
            <a:pPr algn="ctr"/>
            <a:endParaRPr lang="fr-FR" sz="2000">
              <a:latin typeface="Helvetica" panose="020B0604020202020204" pitchFamily="34" charset="0"/>
              <a:cs typeface="Helvetica" panose="020B0604020202020204" pitchFamily="34" charset="0"/>
            </a:endParaRPr>
          </a:p>
        </p:txBody>
      </p:sp>
      <p:pic>
        <p:nvPicPr>
          <p:cNvPr id="6" name="Picture 2" descr="Résultat d’images pour article 51">
            <a:extLst>
              <a:ext uri="{FF2B5EF4-FFF2-40B4-BE49-F238E27FC236}">
                <a16:creationId xmlns:a16="http://schemas.microsoft.com/office/drawing/2014/main" id="{8F738443-8A64-EE01-2CFC-3533DE47D2C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96000" y="111474"/>
            <a:ext cx="869412" cy="543383"/>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6" descr="Une image contenant Police, Graphique, logo, graphisme&#10;&#10;Description générée automatiquement">
            <a:extLst>
              <a:ext uri="{FF2B5EF4-FFF2-40B4-BE49-F238E27FC236}">
                <a16:creationId xmlns:a16="http://schemas.microsoft.com/office/drawing/2014/main" id="{1A42C07F-D041-6562-0BB8-BFCDF9D9004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98529" y="0"/>
            <a:ext cx="2290205" cy="972792"/>
          </a:xfrm>
          <a:prstGeom prst="rect">
            <a:avLst/>
          </a:prstGeom>
        </p:spPr>
      </p:pic>
      <p:pic>
        <p:nvPicPr>
          <p:cNvPr id="11" name="Graphique 10" descr="Cerveau dans une tête contour">
            <a:extLst>
              <a:ext uri="{FF2B5EF4-FFF2-40B4-BE49-F238E27FC236}">
                <a16:creationId xmlns:a16="http://schemas.microsoft.com/office/drawing/2014/main" id="{F0653303-B68B-27ED-9880-23E9BEA8555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646270" y="1301115"/>
            <a:ext cx="355547" cy="355547"/>
          </a:xfrm>
          <a:prstGeom prst="rect">
            <a:avLst/>
          </a:prstGeom>
        </p:spPr>
      </p:pic>
      <p:pic>
        <p:nvPicPr>
          <p:cNvPr id="13" name="Graphique 12" descr="Cœur avec battements contour">
            <a:extLst>
              <a:ext uri="{FF2B5EF4-FFF2-40B4-BE49-F238E27FC236}">
                <a16:creationId xmlns:a16="http://schemas.microsoft.com/office/drawing/2014/main" id="{2994F4E5-777E-1473-3D22-3662FAE8F95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646270" y="2174459"/>
            <a:ext cx="350881" cy="350881"/>
          </a:xfrm>
          <a:prstGeom prst="rect">
            <a:avLst/>
          </a:prstGeom>
        </p:spPr>
      </p:pic>
      <p:sp>
        <p:nvSpPr>
          <p:cNvPr id="14" name="ZoneTexte 13">
            <a:extLst>
              <a:ext uri="{FF2B5EF4-FFF2-40B4-BE49-F238E27FC236}">
                <a16:creationId xmlns:a16="http://schemas.microsoft.com/office/drawing/2014/main" id="{8282C931-83A0-BA9A-F3E9-3DD3E0A5202E}"/>
              </a:ext>
            </a:extLst>
          </p:cNvPr>
          <p:cNvSpPr txBox="1"/>
          <p:nvPr/>
        </p:nvSpPr>
        <p:spPr>
          <a:xfrm>
            <a:off x="2738218" y="1232267"/>
            <a:ext cx="1184652" cy="769441"/>
          </a:xfrm>
          <a:prstGeom prst="rect">
            <a:avLst/>
          </a:prstGeom>
          <a:noFill/>
        </p:spPr>
        <p:txBody>
          <a:bodyPr wrap="square" rtlCol="0">
            <a:spAutoFit/>
          </a:bodyPr>
          <a:lstStyle/>
          <a:p>
            <a:pPr algn="ctr"/>
            <a:r>
              <a:rPr lang="en-US" sz="2800" b="1">
                <a:solidFill>
                  <a:schemeClr val="accent5"/>
                </a:solidFill>
                <a:latin typeface="Helvetica" panose="020B0604020202020204" pitchFamily="34" charset="0"/>
                <a:cs typeface="Helvetica" panose="020B0604020202020204" pitchFamily="34" charset="0"/>
              </a:rPr>
              <a:t>360</a:t>
            </a:r>
          </a:p>
          <a:p>
            <a:pPr algn="ctr"/>
            <a:r>
              <a:rPr lang="en-US" sz="1600">
                <a:latin typeface="Helvetica" panose="020B0604020202020204" pitchFamily="34" charset="0"/>
                <a:cs typeface="Helvetica" panose="020B0604020202020204" pitchFamily="34" charset="0"/>
              </a:rPr>
              <a:t>En Neuro</a:t>
            </a:r>
            <a:endParaRPr lang="fr-FR" sz="1600">
              <a:latin typeface="Helvetica" panose="020B0604020202020204" pitchFamily="34" charset="0"/>
              <a:cs typeface="Helvetica" panose="020B0604020202020204" pitchFamily="34" charset="0"/>
            </a:endParaRPr>
          </a:p>
        </p:txBody>
      </p:sp>
      <p:sp>
        <p:nvSpPr>
          <p:cNvPr id="15" name="ZoneTexte 14">
            <a:extLst>
              <a:ext uri="{FF2B5EF4-FFF2-40B4-BE49-F238E27FC236}">
                <a16:creationId xmlns:a16="http://schemas.microsoft.com/office/drawing/2014/main" id="{981750DA-590A-C039-7B91-C0B96A74FF1D}"/>
              </a:ext>
            </a:extLst>
          </p:cNvPr>
          <p:cNvSpPr txBox="1"/>
          <p:nvPr/>
        </p:nvSpPr>
        <p:spPr>
          <a:xfrm>
            <a:off x="2738218" y="2052529"/>
            <a:ext cx="1184652" cy="769441"/>
          </a:xfrm>
          <a:prstGeom prst="rect">
            <a:avLst/>
          </a:prstGeom>
          <a:noFill/>
        </p:spPr>
        <p:txBody>
          <a:bodyPr wrap="square" rtlCol="0">
            <a:spAutoFit/>
          </a:bodyPr>
          <a:lstStyle/>
          <a:p>
            <a:pPr algn="ctr"/>
            <a:r>
              <a:rPr lang="en-US" sz="2800" b="1">
                <a:solidFill>
                  <a:schemeClr val="accent5"/>
                </a:solidFill>
                <a:latin typeface="Helvetica" panose="020B0604020202020204" pitchFamily="34" charset="0"/>
                <a:cs typeface="Helvetica" panose="020B0604020202020204" pitchFamily="34" charset="0"/>
              </a:rPr>
              <a:t>220</a:t>
            </a:r>
          </a:p>
          <a:p>
            <a:pPr algn="ctr"/>
            <a:r>
              <a:rPr lang="en-US" sz="1600">
                <a:latin typeface="Helvetica" panose="020B0604020202020204" pitchFamily="34" charset="0"/>
                <a:cs typeface="Helvetica" panose="020B0604020202020204" pitchFamily="34" charset="0"/>
              </a:rPr>
              <a:t>En Cardio</a:t>
            </a:r>
            <a:endParaRPr lang="fr-FR" sz="1600">
              <a:latin typeface="Helvetica" panose="020B0604020202020204" pitchFamily="34" charset="0"/>
              <a:cs typeface="Helvetica" panose="020B0604020202020204" pitchFamily="34" charset="0"/>
            </a:endParaRPr>
          </a:p>
        </p:txBody>
      </p:sp>
      <p:sp>
        <p:nvSpPr>
          <p:cNvPr id="21" name="ZoneTexte 20">
            <a:extLst>
              <a:ext uri="{FF2B5EF4-FFF2-40B4-BE49-F238E27FC236}">
                <a16:creationId xmlns:a16="http://schemas.microsoft.com/office/drawing/2014/main" id="{8A0C1001-1299-8254-5256-7FFF43A0BCAB}"/>
              </a:ext>
            </a:extLst>
          </p:cNvPr>
          <p:cNvSpPr txBox="1"/>
          <p:nvPr/>
        </p:nvSpPr>
        <p:spPr>
          <a:xfrm>
            <a:off x="2988561" y="974344"/>
            <a:ext cx="545783" cy="276999"/>
          </a:xfrm>
          <a:prstGeom prst="rect">
            <a:avLst/>
          </a:prstGeom>
          <a:noFill/>
        </p:spPr>
        <p:txBody>
          <a:bodyPr wrap="square" rtlCol="0">
            <a:spAutoFit/>
          </a:bodyPr>
          <a:lstStyle/>
          <a:p>
            <a:r>
              <a:rPr lang="fr-FR" sz="1200">
                <a:latin typeface="Helvetica" panose="020B0604020202020204" pitchFamily="34" charset="0"/>
                <a:cs typeface="Helvetica" panose="020B0604020202020204" pitchFamily="34" charset="0"/>
              </a:rPr>
              <a:t>dont</a:t>
            </a:r>
          </a:p>
        </p:txBody>
      </p:sp>
      <p:sp>
        <p:nvSpPr>
          <p:cNvPr id="53" name="Forme libre : forme 52">
            <a:extLst>
              <a:ext uri="{FF2B5EF4-FFF2-40B4-BE49-F238E27FC236}">
                <a16:creationId xmlns:a16="http://schemas.microsoft.com/office/drawing/2014/main" id="{C4A31BE6-BD6B-5870-B1B1-C2D7455C1389}"/>
              </a:ext>
            </a:extLst>
          </p:cNvPr>
          <p:cNvSpPr/>
          <p:nvPr/>
        </p:nvSpPr>
        <p:spPr>
          <a:xfrm>
            <a:off x="1866900" y="1283342"/>
            <a:ext cx="838200" cy="292869"/>
          </a:xfrm>
          <a:custGeom>
            <a:avLst/>
            <a:gdLst>
              <a:gd name="connsiteX0" fmla="*/ 0 w 838200"/>
              <a:gd name="connsiteY0" fmla="*/ 31108 h 292869"/>
              <a:gd name="connsiteX1" fmla="*/ 238125 w 838200"/>
              <a:gd name="connsiteY1" fmla="*/ 2533 h 292869"/>
              <a:gd name="connsiteX2" fmla="*/ 400050 w 838200"/>
              <a:gd name="connsiteY2" fmla="*/ 88258 h 292869"/>
              <a:gd name="connsiteX3" fmla="*/ 704850 w 838200"/>
              <a:gd name="connsiteY3" fmla="*/ 278758 h 292869"/>
              <a:gd name="connsiteX4" fmla="*/ 838200 w 838200"/>
              <a:gd name="connsiteY4" fmla="*/ 278758 h 292869"/>
              <a:gd name="connsiteX5" fmla="*/ 838200 w 838200"/>
              <a:gd name="connsiteY5" fmla="*/ 278758 h 29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8200" h="292869">
                <a:moveTo>
                  <a:pt x="0" y="31108"/>
                </a:moveTo>
                <a:cubicBezTo>
                  <a:pt x="85725" y="12058"/>
                  <a:pt x="171450" y="-6992"/>
                  <a:pt x="238125" y="2533"/>
                </a:cubicBezTo>
                <a:cubicBezTo>
                  <a:pt x="304800" y="12058"/>
                  <a:pt x="322263" y="42221"/>
                  <a:pt x="400050" y="88258"/>
                </a:cubicBezTo>
                <a:cubicBezTo>
                  <a:pt x="477838" y="134296"/>
                  <a:pt x="631825" y="247008"/>
                  <a:pt x="704850" y="278758"/>
                </a:cubicBezTo>
                <a:cubicBezTo>
                  <a:pt x="777875" y="310508"/>
                  <a:pt x="838200" y="278758"/>
                  <a:pt x="838200" y="278758"/>
                </a:cubicBezTo>
                <a:lnTo>
                  <a:pt x="838200" y="278758"/>
                </a:lnTo>
              </a:path>
            </a:pathLst>
          </a:custGeom>
          <a:ln>
            <a:prstDash val="sysDot"/>
          </a:ln>
        </p:spPr>
        <p:style>
          <a:lnRef idx="1">
            <a:schemeClr val="accent5"/>
          </a:lnRef>
          <a:fillRef idx="0">
            <a:schemeClr val="accent5"/>
          </a:fillRef>
          <a:effectRef idx="0">
            <a:schemeClr val="accent5"/>
          </a:effectRef>
          <a:fontRef idx="minor">
            <a:schemeClr val="tx1"/>
          </a:fontRef>
        </p:style>
        <p:txBody>
          <a:bodyPr rtlCol="0" anchor="ctr"/>
          <a:lstStyle/>
          <a:p>
            <a:pPr algn="ctr"/>
            <a:endParaRPr lang="fr-FR">
              <a:solidFill>
                <a:schemeClr val="tx1"/>
              </a:solidFill>
            </a:endParaRPr>
          </a:p>
        </p:txBody>
      </p:sp>
      <p:sp>
        <p:nvSpPr>
          <p:cNvPr id="54" name="Forme libre : forme 53">
            <a:extLst>
              <a:ext uri="{FF2B5EF4-FFF2-40B4-BE49-F238E27FC236}">
                <a16:creationId xmlns:a16="http://schemas.microsoft.com/office/drawing/2014/main" id="{9CD58889-0F90-2ABB-CFED-7B205CD61FDE}"/>
              </a:ext>
            </a:extLst>
          </p:cNvPr>
          <p:cNvSpPr/>
          <p:nvPr/>
        </p:nvSpPr>
        <p:spPr>
          <a:xfrm>
            <a:off x="1876425" y="1333500"/>
            <a:ext cx="800100" cy="1009650"/>
          </a:xfrm>
          <a:custGeom>
            <a:avLst/>
            <a:gdLst>
              <a:gd name="connsiteX0" fmla="*/ 0 w 800100"/>
              <a:gd name="connsiteY0" fmla="*/ 0 h 1009650"/>
              <a:gd name="connsiteX1" fmla="*/ 209550 w 800100"/>
              <a:gd name="connsiteY1" fmla="*/ 38100 h 1009650"/>
              <a:gd name="connsiteX2" fmla="*/ 352425 w 800100"/>
              <a:gd name="connsiteY2" fmla="*/ 171450 h 1009650"/>
              <a:gd name="connsiteX3" fmla="*/ 352425 w 800100"/>
              <a:gd name="connsiteY3" fmla="*/ 400050 h 1009650"/>
              <a:gd name="connsiteX4" fmla="*/ 438150 w 800100"/>
              <a:gd name="connsiteY4" fmla="*/ 762000 h 1009650"/>
              <a:gd name="connsiteX5" fmla="*/ 628650 w 800100"/>
              <a:gd name="connsiteY5" fmla="*/ 962025 h 1009650"/>
              <a:gd name="connsiteX6" fmla="*/ 800100 w 800100"/>
              <a:gd name="connsiteY6" fmla="*/ 1009650 h 1009650"/>
              <a:gd name="connsiteX0" fmla="*/ 0 w 800100"/>
              <a:gd name="connsiteY0" fmla="*/ 0 h 1009650"/>
              <a:gd name="connsiteX1" fmla="*/ 209550 w 800100"/>
              <a:gd name="connsiteY1" fmla="*/ 38100 h 1009650"/>
              <a:gd name="connsiteX2" fmla="*/ 352425 w 800100"/>
              <a:gd name="connsiteY2" fmla="*/ 171450 h 1009650"/>
              <a:gd name="connsiteX3" fmla="*/ 276225 w 800100"/>
              <a:gd name="connsiteY3" fmla="*/ 466725 h 1009650"/>
              <a:gd name="connsiteX4" fmla="*/ 438150 w 800100"/>
              <a:gd name="connsiteY4" fmla="*/ 762000 h 1009650"/>
              <a:gd name="connsiteX5" fmla="*/ 628650 w 800100"/>
              <a:gd name="connsiteY5" fmla="*/ 962025 h 1009650"/>
              <a:gd name="connsiteX6" fmla="*/ 800100 w 800100"/>
              <a:gd name="connsiteY6"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0100" h="1009650">
                <a:moveTo>
                  <a:pt x="0" y="0"/>
                </a:moveTo>
                <a:cubicBezTo>
                  <a:pt x="75406" y="4762"/>
                  <a:pt x="150813" y="9525"/>
                  <a:pt x="209550" y="38100"/>
                </a:cubicBezTo>
                <a:cubicBezTo>
                  <a:pt x="268287" y="66675"/>
                  <a:pt x="341312" y="100012"/>
                  <a:pt x="352425" y="171450"/>
                </a:cubicBezTo>
                <a:cubicBezTo>
                  <a:pt x="363538" y="242888"/>
                  <a:pt x="261938" y="368300"/>
                  <a:pt x="276225" y="466725"/>
                </a:cubicBezTo>
                <a:cubicBezTo>
                  <a:pt x="290512" y="565150"/>
                  <a:pt x="379413" y="679450"/>
                  <a:pt x="438150" y="762000"/>
                </a:cubicBezTo>
                <a:cubicBezTo>
                  <a:pt x="496888" y="844550"/>
                  <a:pt x="568325" y="920750"/>
                  <a:pt x="628650" y="962025"/>
                </a:cubicBezTo>
                <a:cubicBezTo>
                  <a:pt x="688975" y="1003300"/>
                  <a:pt x="744537" y="1006475"/>
                  <a:pt x="800100" y="1009650"/>
                </a:cubicBezTo>
              </a:path>
            </a:pathLst>
          </a:custGeom>
          <a:ln>
            <a:prstDash val="sysDot"/>
          </a:ln>
        </p:spPr>
        <p:style>
          <a:lnRef idx="1">
            <a:schemeClr val="accent5"/>
          </a:lnRef>
          <a:fillRef idx="0">
            <a:schemeClr val="accent5"/>
          </a:fillRef>
          <a:effectRef idx="0">
            <a:schemeClr val="accent5"/>
          </a:effectRef>
          <a:fontRef idx="minor">
            <a:schemeClr val="tx1"/>
          </a:fontRef>
        </p:style>
        <p:txBody>
          <a:bodyPr rtlCol="0" anchor="ctr"/>
          <a:lstStyle/>
          <a:p>
            <a:pPr algn="ctr"/>
            <a:endParaRPr lang="fr-FR"/>
          </a:p>
        </p:txBody>
      </p:sp>
      <p:pic>
        <p:nvPicPr>
          <p:cNvPr id="8" name="Image 7" descr="Une image contenant texte, chaussures, dessin humoristique, habits&#10;&#10;Description générée automatiquement">
            <a:extLst>
              <a:ext uri="{FF2B5EF4-FFF2-40B4-BE49-F238E27FC236}">
                <a16:creationId xmlns:a16="http://schemas.microsoft.com/office/drawing/2014/main" id="{49B77DA4-7AF2-139C-B36B-29D34CFB282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967143" y="3725389"/>
            <a:ext cx="4626997" cy="2758845"/>
          </a:xfrm>
          <a:prstGeom prst="rect">
            <a:avLst/>
          </a:prstGeom>
        </p:spPr>
      </p:pic>
      <p:pic>
        <p:nvPicPr>
          <p:cNvPr id="9" name="Image 8" descr="Une image contenant carte, atlas, texte&#10;&#10;Le contenu généré par l’IA peut être incorrect.">
            <a:extLst>
              <a:ext uri="{FF2B5EF4-FFF2-40B4-BE49-F238E27FC236}">
                <a16:creationId xmlns:a16="http://schemas.microsoft.com/office/drawing/2014/main" id="{18A71550-F7AA-5888-6803-67788D35C5BA}"/>
              </a:ext>
            </a:extLst>
          </p:cNvPr>
          <p:cNvPicPr>
            <a:picLocks noChangeAspect="1"/>
          </p:cNvPicPr>
          <p:nvPr/>
        </p:nvPicPr>
        <p:blipFill>
          <a:blip r:embed="rId18"/>
          <a:stretch>
            <a:fillRect/>
          </a:stretch>
        </p:blipFill>
        <p:spPr>
          <a:xfrm>
            <a:off x="1967837" y="3722700"/>
            <a:ext cx="2432713" cy="2778479"/>
          </a:xfrm>
          <a:prstGeom prst="rect">
            <a:avLst/>
          </a:prstGeom>
        </p:spPr>
      </p:pic>
    </p:spTree>
    <p:extLst>
      <p:ext uri="{BB962C8B-B14F-4D97-AF65-F5344CB8AC3E}">
        <p14:creationId xmlns:p14="http://schemas.microsoft.com/office/powerpoint/2010/main" val="1538329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2FECD4-84AF-5F96-B7EC-C126FF58D42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13EB310-14C3-6557-0121-DB5C5E108BB2}"/>
              </a:ext>
            </a:extLst>
          </p:cNvPr>
          <p:cNvSpPr>
            <a:spLocks noGrp="1"/>
          </p:cNvSpPr>
          <p:nvPr>
            <p:ph type="title"/>
          </p:nvPr>
        </p:nvSpPr>
        <p:spPr/>
        <p:txBody>
          <a:bodyPr/>
          <a:lstStyle/>
          <a:p>
            <a:r>
              <a:rPr lang="en-US"/>
              <a:t>Parcours ANGELE</a:t>
            </a:r>
            <a:endParaRPr lang="fr-FR"/>
          </a:p>
        </p:txBody>
      </p:sp>
      <p:sp>
        <p:nvSpPr>
          <p:cNvPr id="40" name="Rectangle : coins arrondis 39">
            <a:extLst>
              <a:ext uri="{FF2B5EF4-FFF2-40B4-BE49-F238E27FC236}">
                <a16:creationId xmlns:a16="http://schemas.microsoft.com/office/drawing/2014/main" id="{8A6B95B9-F74D-2644-D0F4-06EE9225A32A}"/>
              </a:ext>
            </a:extLst>
          </p:cNvPr>
          <p:cNvSpPr/>
          <p:nvPr/>
        </p:nvSpPr>
        <p:spPr>
          <a:xfrm>
            <a:off x="171474" y="2187569"/>
            <a:ext cx="11849051" cy="4580012"/>
          </a:xfrm>
          <a:prstGeom prst="roundRect">
            <a:avLst>
              <a:gd name="adj" fmla="val 9677"/>
            </a:avLst>
          </a:prstGeom>
          <a:noFill/>
          <a:ln>
            <a:solidFill>
              <a:schemeClr val="accent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ZoneTexte 40">
            <a:extLst>
              <a:ext uri="{FF2B5EF4-FFF2-40B4-BE49-F238E27FC236}">
                <a16:creationId xmlns:a16="http://schemas.microsoft.com/office/drawing/2014/main" id="{AC83D0A4-7F36-1475-2855-FF7337790819}"/>
              </a:ext>
            </a:extLst>
          </p:cNvPr>
          <p:cNvSpPr txBox="1"/>
          <p:nvPr/>
        </p:nvSpPr>
        <p:spPr>
          <a:xfrm>
            <a:off x="5103684" y="1997882"/>
            <a:ext cx="1899457" cy="400110"/>
          </a:xfrm>
          <a:prstGeom prst="rect">
            <a:avLst/>
          </a:prstGeom>
          <a:solidFill>
            <a:schemeClr val="bg1"/>
          </a:solidFill>
        </p:spPr>
        <p:txBody>
          <a:bodyPr wrap="square" rtlCol="0">
            <a:spAutoFit/>
          </a:bodyPr>
          <a:lstStyle/>
          <a:p>
            <a:r>
              <a:rPr lang="en-US" sz="2000" b="1">
                <a:solidFill>
                  <a:schemeClr val="accent1"/>
                </a:solidFill>
                <a:latin typeface="Helvetica" panose="020B0604020202020204" pitchFamily="34" charset="0"/>
                <a:cs typeface="Helvetica" panose="020B0604020202020204" pitchFamily="34" charset="0"/>
              </a:rPr>
              <a:t>Les bénéfices</a:t>
            </a:r>
            <a:endParaRPr lang="fr-FR" sz="2000" b="1">
              <a:solidFill>
                <a:schemeClr val="accent1"/>
              </a:solidFill>
              <a:latin typeface="Helvetica" panose="020B0604020202020204" pitchFamily="34" charset="0"/>
              <a:cs typeface="Helvetica" panose="020B0604020202020204" pitchFamily="34" charset="0"/>
            </a:endParaRPr>
          </a:p>
        </p:txBody>
      </p:sp>
      <p:grpSp>
        <p:nvGrpSpPr>
          <p:cNvPr id="42" name="Groupe 41">
            <a:extLst>
              <a:ext uri="{FF2B5EF4-FFF2-40B4-BE49-F238E27FC236}">
                <a16:creationId xmlns:a16="http://schemas.microsoft.com/office/drawing/2014/main" id="{EB9F1AC3-E789-279D-6CD9-9CE024105CA3}"/>
              </a:ext>
            </a:extLst>
          </p:cNvPr>
          <p:cNvGrpSpPr/>
          <p:nvPr/>
        </p:nvGrpSpPr>
        <p:grpSpPr>
          <a:xfrm>
            <a:off x="376811" y="2506490"/>
            <a:ext cx="468000" cy="396000"/>
            <a:chOff x="4509362" y="2651504"/>
            <a:chExt cx="3047516" cy="2516165"/>
          </a:xfrm>
          <a:solidFill>
            <a:schemeClr val="accent1"/>
          </a:solidFill>
        </p:grpSpPr>
        <p:sp>
          <p:nvSpPr>
            <p:cNvPr id="43" name="Forme libre : forme 42">
              <a:extLst>
                <a:ext uri="{FF2B5EF4-FFF2-40B4-BE49-F238E27FC236}">
                  <a16:creationId xmlns:a16="http://schemas.microsoft.com/office/drawing/2014/main" id="{6A8CBF55-90D8-23E6-5715-E8A15DA3F24B}"/>
                </a:ext>
              </a:extLst>
            </p:cNvPr>
            <p:cNvSpPr/>
            <p:nvPr/>
          </p:nvSpPr>
          <p:spPr>
            <a:xfrm rot="648516">
              <a:off x="5912596" y="3029968"/>
              <a:ext cx="64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2030C4ED-E349-FA8E-D849-DE097732FFF4}"/>
                </a:ext>
              </a:extLst>
            </p:cNvPr>
            <p:cNvSpPr/>
            <p:nvPr/>
          </p:nvSpPr>
          <p:spPr>
            <a:xfrm>
              <a:off x="5605583" y="4318415"/>
              <a:ext cx="828410" cy="82841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7F5336E6-9A6E-FF15-8A74-9AF2B663B694}"/>
                </a:ext>
              </a:extLst>
            </p:cNvPr>
            <p:cNvSpPr/>
            <p:nvPr/>
          </p:nvSpPr>
          <p:spPr>
            <a:xfrm>
              <a:off x="4509362" y="3429000"/>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5FDF54C8-14BC-7088-44F3-491B6574DABD}"/>
                </a:ext>
              </a:extLst>
            </p:cNvPr>
            <p:cNvSpPr/>
            <p:nvPr/>
          </p:nvSpPr>
          <p:spPr>
            <a:xfrm>
              <a:off x="6512878" y="2849504"/>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E6015700-646E-FA11-E786-B8316142D1F1}"/>
                </a:ext>
              </a:extLst>
            </p:cNvPr>
            <p:cNvSpPr/>
            <p:nvPr/>
          </p:nvSpPr>
          <p:spPr>
            <a:xfrm>
              <a:off x="5391123" y="2651504"/>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1C692D34-43CD-E4C6-FDF5-6BF677414F86}"/>
                </a:ext>
              </a:extLst>
            </p:cNvPr>
            <p:cNvSpPr/>
            <p:nvPr/>
          </p:nvSpPr>
          <p:spPr>
            <a:xfrm>
              <a:off x="4515819" y="4591669"/>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9" name="Forme libre : forme 48">
              <a:extLst>
                <a:ext uri="{FF2B5EF4-FFF2-40B4-BE49-F238E27FC236}">
                  <a16:creationId xmlns:a16="http://schemas.microsoft.com/office/drawing/2014/main" id="{75820F88-FF4F-A8B2-F8D9-69D1F459038D}"/>
                </a:ext>
              </a:extLst>
            </p:cNvPr>
            <p:cNvSpPr/>
            <p:nvPr/>
          </p:nvSpPr>
          <p:spPr>
            <a:xfrm>
              <a:off x="6980878" y="3860725"/>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50" name="Forme libre : forme 49">
              <a:extLst>
                <a:ext uri="{FF2B5EF4-FFF2-40B4-BE49-F238E27FC236}">
                  <a16:creationId xmlns:a16="http://schemas.microsoft.com/office/drawing/2014/main" id="{4CD3A8BD-FD0C-9D12-1773-2F83C97A4685}"/>
                </a:ext>
              </a:extLst>
            </p:cNvPr>
            <p:cNvSpPr/>
            <p:nvPr/>
          </p:nvSpPr>
          <p:spPr>
            <a:xfrm rot="2001047">
              <a:off x="5096691" y="4229347"/>
              <a:ext cx="720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1" name="Forme libre : forme 50">
              <a:extLst>
                <a:ext uri="{FF2B5EF4-FFF2-40B4-BE49-F238E27FC236}">
                  <a16:creationId xmlns:a16="http://schemas.microsoft.com/office/drawing/2014/main" id="{3B3190E9-7350-6092-73E8-E690C8508551}"/>
                </a:ext>
              </a:extLst>
            </p:cNvPr>
            <p:cNvSpPr/>
            <p:nvPr/>
          </p:nvSpPr>
          <p:spPr>
            <a:xfrm rot="7165004">
              <a:off x="5985131" y="3960361"/>
              <a:ext cx="100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2" name="Forme libre : forme 51">
              <a:extLst>
                <a:ext uri="{FF2B5EF4-FFF2-40B4-BE49-F238E27FC236}">
                  <a16:creationId xmlns:a16="http://schemas.microsoft.com/office/drawing/2014/main" id="{D6C86DA3-4CBA-5969-F11F-399F16490D68}"/>
                </a:ext>
              </a:extLst>
            </p:cNvPr>
            <p:cNvSpPr/>
            <p:nvPr/>
          </p:nvSpPr>
          <p:spPr>
            <a:xfrm rot="7757291">
              <a:off x="5003823" y="3269798"/>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3" name="Forme libre : forme 52">
              <a:extLst>
                <a:ext uri="{FF2B5EF4-FFF2-40B4-BE49-F238E27FC236}">
                  <a16:creationId xmlns:a16="http://schemas.microsoft.com/office/drawing/2014/main" id="{1F593A19-585B-B168-5E30-1765CE8640E0}"/>
                </a:ext>
              </a:extLst>
            </p:cNvPr>
            <p:cNvSpPr/>
            <p:nvPr/>
          </p:nvSpPr>
          <p:spPr>
            <a:xfrm rot="9199839">
              <a:off x="6327343" y="4422887"/>
              <a:ext cx="75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4" name="Forme libre : forme 53">
              <a:extLst>
                <a:ext uri="{FF2B5EF4-FFF2-40B4-BE49-F238E27FC236}">
                  <a16:creationId xmlns:a16="http://schemas.microsoft.com/office/drawing/2014/main" id="{173E300A-E3F0-93F6-05A3-E338D7C39AB0}"/>
                </a:ext>
              </a:extLst>
            </p:cNvPr>
            <p:cNvSpPr/>
            <p:nvPr/>
          </p:nvSpPr>
          <p:spPr>
            <a:xfrm rot="3552656">
              <a:off x="6943666" y="3691988"/>
              <a:ext cx="39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5" name="Forme libre : forme 54">
              <a:extLst>
                <a:ext uri="{FF2B5EF4-FFF2-40B4-BE49-F238E27FC236}">
                  <a16:creationId xmlns:a16="http://schemas.microsoft.com/office/drawing/2014/main" id="{599F4709-B20C-8FFD-BD60-DE7878F72DAC}"/>
                </a:ext>
              </a:extLst>
            </p:cNvPr>
            <p:cNvSpPr/>
            <p:nvPr/>
          </p:nvSpPr>
          <p:spPr>
            <a:xfrm rot="5763531">
              <a:off x="4595418" y="4362443"/>
              <a:ext cx="432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6" name="Forme libre : forme 55">
              <a:extLst>
                <a:ext uri="{FF2B5EF4-FFF2-40B4-BE49-F238E27FC236}">
                  <a16:creationId xmlns:a16="http://schemas.microsoft.com/office/drawing/2014/main" id="{6F125783-2587-DD70-9AA8-2102B1D239BA}"/>
                </a:ext>
              </a:extLst>
            </p:cNvPr>
            <p:cNvSpPr/>
            <p:nvPr/>
          </p:nvSpPr>
          <p:spPr>
            <a:xfrm rot="10503974">
              <a:off x="5052485" y="4847854"/>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grpSp>
      <p:grpSp>
        <p:nvGrpSpPr>
          <p:cNvPr id="57" name="Groupe 56">
            <a:extLst>
              <a:ext uri="{FF2B5EF4-FFF2-40B4-BE49-F238E27FC236}">
                <a16:creationId xmlns:a16="http://schemas.microsoft.com/office/drawing/2014/main" id="{AB8AC35C-F289-A263-1507-24DB5CB4D2A7}"/>
              </a:ext>
            </a:extLst>
          </p:cNvPr>
          <p:cNvGrpSpPr/>
          <p:nvPr/>
        </p:nvGrpSpPr>
        <p:grpSpPr>
          <a:xfrm>
            <a:off x="5846249" y="2569785"/>
            <a:ext cx="634873" cy="423427"/>
            <a:chOff x="547915" y="610828"/>
            <a:chExt cx="1774371" cy="1121229"/>
          </a:xfrm>
          <a:solidFill>
            <a:schemeClr val="accent1"/>
          </a:solidFill>
        </p:grpSpPr>
        <p:pic>
          <p:nvPicPr>
            <p:cNvPr id="58" name="Graphique 57" descr="Femme médecin contour">
              <a:extLst>
                <a:ext uri="{FF2B5EF4-FFF2-40B4-BE49-F238E27FC236}">
                  <a16:creationId xmlns:a16="http://schemas.microsoft.com/office/drawing/2014/main" id="{697092E8-85BC-022D-42ED-9CBD03A4FA0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07886" y="610828"/>
              <a:ext cx="914400" cy="914400"/>
            </a:xfrm>
            <a:prstGeom prst="rect">
              <a:avLst/>
            </a:prstGeom>
          </p:spPr>
        </p:pic>
        <p:pic>
          <p:nvPicPr>
            <p:cNvPr id="59" name="Graphique 58" descr="Homme médecin contour">
              <a:extLst>
                <a:ext uri="{FF2B5EF4-FFF2-40B4-BE49-F238E27FC236}">
                  <a16:creationId xmlns:a16="http://schemas.microsoft.com/office/drawing/2014/main" id="{5C4C63BC-FDD3-0CA7-AED8-275B2E0408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915" y="610828"/>
              <a:ext cx="914400" cy="914400"/>
            </a:xfrm>
            <a:prstGeom prst="rect">
              <a:avLst/>
            </a:prstGeom>
          </p:spPr>
        </p:pic>
        <p:pic>
          <p:nvPicPr>
            <p:cNvPr id="60" name="Graphique 59" descr="Femme médecin avec un remplissage uni">
              <a:extLst>
                <a:ext uri="{FF2B5EF4-FFF2-40B4-BE49-F238E27FC236}">
                  <a16:creationId xmlns:a16="http://schemas.microsoft.com/office/drawing/2014/main" id="{7AA15FDB-190C-2B43-0C2C-CEF1B015C03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1700" y="610828"/>
              <a:ext cx="1121229" cy="1121229"/>
            </a:xfrm>
            <a:prstGeom prst="rect">
              <a:avLst/>
            </a:prstGeom>
          </p:spPr>
        </p:pic>
      </p:grpSp>
      <p:grpSp>
        <p:nvGrpSpPr>
          <p:cNvPr id="61" name="Groupe 60">
            <a:extLst>
              <a:ext uri="{FF2B5EF4-FFF2-40B4-BE49-F238E27FC236}">
                <a16:creationId xmlns:a16="http://schemas.microsoft.com/office/drawing/2014/main" id="{12BB98B9-240C-3B70-232D-50C7CEC15D97}"/>
              </a:ext>
            </a:extLst>
          </p:cNvPr>
          <p:cNvGrpSpPr/>
          <p:nvPr/>
        </p:nvGrpSpPr>
        <p:grpSpPr>
          <a:xfrm>
            <a:off x="365839" y="5290078"/>
            <a:ext cx="457200" cy="500400"/>
            <a:chOff x="5490157" y="4262130"/>
            <a:chExt cx="914400" cy="996889"/>
          </a:xfrm>
          <a:solidFill>
            <a:schemeClr val="accent1"/>
          </a:solidFill>
        </p:grpSpPr>
        <p:grpSp>
          <p:nvGrpSpPr>
            <p:cNvPr id="62" name="Groupe 61">
              <a:extLst>
                <a:ext uri="{FF2B5EF4-FFF2-40B4-BE49-F238E27FC236}">
                  <a16:creationId xmlns:a16="http://schemas.microsoft.com/office/drawing/2014/main" id="{BFEA7876-A786-0409-A44C-244939E791DC}"/>
                </a:ext>
              </a:extLst>
            </p:cNvPr>
            <p:cNvGrpSpPr/>
            <p:nvPr/>
          </p:nvGrpSpPr>
          <p:grpSpPr>
            <a:xfrm>
              <a:off x="5843796" y="4801819"/>
              <a:ext cx="207121" cy="213429"/>
              <a:chOff x="6971664" y="1985511"/>
              <a:chExt cx="450727" cy="439011"/>
            </a:xfrm>
            <a:grpFill/>
          </p:grpSpPr>
          <p:sp>
            <p:nvSpPr>
              <p:cNvPr id="67" name="Forme libre : forme 66">
                <a:extLst>
                  <a:ext uri="{FF2B5EF4-FFF2-40B4-BE49-F238E27FC236}">
                    <a16:creationId xmlns:a16="http://schemas.microsoft.com/office/drawing/2014/main" id="{0B497081-E046-1888-91AC-76E8AA5A7A71}"/>
                  </a:ext>
                </a:extLst>
              </p:cNvPr>
              <p:cNvSpPr/>
              <p:nvPr/>
            </p:nvSpPr>
            <p:spPr>
              <a:xfrm>
                <a:off x="6971664" y="2221208"/>
                <a:ext cx="450727" cy="203314"/>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fr-FR"/>
              </a:p>
            </p:txBody>
          </p:sp>
          <p:sp>
            <p:nvSpPr>
              <p:cNvPr id="68" name="Forme libre : forme 67">
                <a:extLst>
                  <a:ext uri="{FF2B5EF4-FFF2-40B4-BE49-F238E27FC236}">
                    <a16:creationId xmlns:a16="http://schemas.microsoft.com/office/drawing/2014/main" id="{E841E136-7C15-EFBC-0D6B-2C07ED7696F1}"/>
                  </a:ext>
                </a:extLst>
              </p:cNvPr>
              <p:cNvSpPr/>
              <p:nvPr/>
            </p:nvSpPr>
            <p:spPr>
              <a:xfrm>
                <a:off x="7084350" y="1985511"/>
                <a:ext cx="225357" cy="215273"/>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fr-FR"/>
              </a:p>
            </p:txBody>
          </p:sp>
        </p:grpSp>
        <p:pic>
          <p:nvPicPr>
            <p:cNvPr id="63" name="Graphique 62" descr="Dossier ouvert contour">
              <a:extLst>
                <a:ext uri="{FF2B5EF4-FFF2-40B4-BE49-F238E27FC236}">
                  <a16:creationId xmlns:a16="http://schemas.microsoft.com/office/drawing/2014/main" id="{C04D1EF7-1269-BD37-FAF1-7D98E08BBD4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90157" y="4344619"/>
              <a:ext cx="914400" cy="914400"/>
            </a:xfrm>
            <a:prstGeom prst="rect">
              <a:avLst/>
            </a:prstGeom>
          </p:spPr>
        </p:pic>
        <p:grpSp>
          <p:nvGrpSpPr>
            <p:cNvPr id="64" name="Groupe 63">
              <a:extLst>
                <a:ext uri="{FF2B5EF4-FFF2-40B4-BE49-F238E27FC236}">
                  <a16:creationId xmlns:a16="http://schemas.microsoft.com/office/drawing/2014/main" id="{89C9CC69-3703-A0B5-E0AF-542CB3A1B877}"/>
                </a:ext>
              </a:extLst>
            </p:cNvPr>
            <p:cNvGrpSpPr/>
            <p:nvPr/>
          </p:nvGrpSpPr>
          <p:grpSpPr>
            <a:xfrm>
              <a:off x="5568543" y="4262130"/>
              <a:ext cx="790524" cy="493226"/>
              <a:chOff x="5705528" y="3611821"/>
              <a:chExt cx="790524" cy="493226"/>
            </a:xfrm>
            <a:grpFill/>
          </p:grpSpPr>
          <p:sp>
            <p:nvSpPr>
              <p:cNvPr id="65" name="Rectangle 64">
                <a:extLst>
                  <a:ext uri="{FF2B5EF4-FFF2-40B4-BE49-F238E27FC236}">
                    <a16:creationId xmlns:a16="http://schemas.microsoft.com/office/drawing/2014/main" id="{CC8D6929-2075-221D-64D1-B6C18EAFCD4B}"/>
                  </a:ext>
                </a:extLst>
              </p:cNvPr>
              <p:cNvSpPr/>
              <p:nvPr/>
            </p:nvSpPr>
            <p:spPr>
              <a:xfrm>
                <a:off x="5847916" y="3611821"/>
                <a:ext cx="505747" cy="457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6" name="Graphique 65" descr="Document contour">
                <a:extLst>
                  <a:ext uri="{FF2B5EF4-FFF2-40B4-BE49-F238E27FC236}">
                    <a16:creationId xmlns:a16="http://schemas.microsoft.com/office/drawing/2014/main" id="{2B0CBFFC-EA58-DBBE-8171-90923142CDC1}"/>
                  </a:ext>
                </a:extLst>
              </p:cNvPr>
              <p:cNvPicPr>
                <a:picLocks noChangeAspect="1"/>
              </p:cNvPicPr>
              <p:nvPr/>
            </p:nvPicPr>
            <p:blipFill>
              <a:blip r:embed="rId10">
                <a:extLst>
                  <a:ext uri="{96DAC541-7B7A-43D3-8B79-37D633B846F1}">
                    <asvg:svgBlip xmlns:asvg="http://schemas.microsoft.com/office/drawing/2016/SVG/main" r:embed="rId11"/>
                  </a:ext>
                </a:extLst>
              </a:blip>
              <a:srcRect b="39058"/>
              <a:stretch/>
            </p:blipFill>
            <p:spPr>
              <a:xfrm>
                <a:off x="5705528" y="3623282"/>
                <a:ext cx="790524" cy="481765"/>
              </a:xfrm>
              <a:prstGeom prst="rect">
                <a:avLst/>
              </a:prstGeom>
            </p:spPr>
          </p:pic>
        </p:grpSp>
      </p:grpSp>
      <p:sp>
        <p:nvSpPr>
          <p:cNvPr id="69" name="ZoneTexte 68">
            <a:extLst>
              <a:ext uri="{FF2B5EF4-FFF2-40B4-BE49-F238E27FC236}">
                <a16:creationId xmlns:a16="http://schemas.microsoft.com/office/drawing/2014/main" id="{815F7CF7-FD80-3BF0-7F54-07FB3829ECC6}"/>
              </a:ext>
            </a:extLst>
          </p:cNvPr>
          <p:cNvSpPr txBox="1"/>
          <p:nvPr/>
        </p:nvSpPr>
        <p:spPr>
          <a:xfrm>
            <a:off x="558911" y="2511479"/>
            <a:ext cx="5239463" cy="2862322"/>
          </a:xfrm>
          <a:prstGeom prst="rect">
            <a:avLst/>
          </a:prstGeom>
          <a:noFill/>
        </p:spPr>
        <p:txBody>
          <a:bodyPr wrap="square">
            <a:spAutoFit/>
          </a:bodyPr>
          <a:lstStyle/>
          <a:p>
            <a:pPr>
              <a:buClr>
                <a:schemeClr val="accent3"/>
              </a:buClr>
            </a:pPr>
            <a:r>
              <a:rPr lang="fr-FR" sz="2000" b="1">
                <a:effectLst/>
                <a:latin typeface="Helvetica" panose="020B0604020202020204" pitchFamily="34" charset="0"/>
                <a:cs typeface="Helvetica" panose="020B0604020202020204" pitchFamily="34" charset="0"/>
              </a:rPr>
              <a:t>     Pour le réseau</a:t>
            </a:r>
          </a:p>
          <a:p>
            <a:pPr marL="285750" indent="-285750">
              <a:buClr>
                <a:schemeClr val="accent1"/>
              </a:buClr>
              <a:buFont typeface="Arial" panose="020B0604020202020204" pitchFamily="34" charset="0"/>
              <a:buChar char="•"/>
            </a:pPr>
            <a:r>
              <a:rPr lang="fr-FR" sz="2000" b="0" i="0">
                <a:effectLst/>
                <a:latin typeface="Helvetica" panose="020B0604020202020204" pitchFamily="34" charset="0"/>
                <a:cs typeface="Helvetica" panose="020B0604020202020204" pitchFamily="34" charset="0"/>
              </a:rPr>
              <a:t>Contribuer à l’harmonisation des pratiques et la reproductibilité des parcours</a:t>
            </a:r>
          </a:p>
          <a:p>
            <a:pPr marL="285750" indent="-285750">
              <a:buClr>
                <a:schemeClr val="accent1"/>
              </a:buClr>
              <a:buFont typeface="Arial" panose="020B0604020202020204" pitchFamily="34" charset="0"/>
              <a:buChar char="•"/>
            </a:pPr>
            <a:r>
              <a:rPr lang="fr-FR" sz="2000" b="0" i="0">
                <a:effectLst/>
                <a:latin typeface="Helvetica" panose="020B0604020202020204" pitchFamily="34" charset="0"/>
                <a:cs typeface="Helvetica" panose="020B0604020202020204" pitchFamily="34" charset="0"/>
              </a:rPr>
              <a:t>Développer une approche intégrée pour une prise en charge globale</a:t>
            </a:r>
          </a:p>
          <a:p>
            <a:pPr marL="285750" indent="-285750">
              <a:buClr>
                <a:schemeClr val="accent1"/>
              </a:buClr>
              <a:buFont typeface="Arial" panose="020B0604020202020204" pitchFamily="34" charset="0"/>
              <a:buChar char="•"/>
            </a:pPr>
            <a:r>
              <a:rPr lang="fr-FR" sz="2000" b="0" i="0">
                <a:effectLst/>
                <a:latin typeface="Helvetica" panose="020B0604020202020204" pitchFamily="34" charset="0"/>
                <a:cs typeface="Helvetica" panose="020B0604020202020204" pitchFamily="34" charset="0"/>
              </a:rPr>
              <a:t>Mettre en place une surveillance populationnelle pour mieux identifier les facteurs de risque et améliorer la prévention</a:t>
            </a:r>
            <a:endParaRPr lang="fr-FR" sz="2000" b="1">
              <a:effectLst/>
              <a:latin typeface="Helvetica" panose="020B0604020202020204" pitchFamily="34" charset="0"/>
              <a:cs typeface="Helvetica" panose="020B0604020202020204" pitchFamily="34" charset="0"/>
            </a:endParaRPr>
          </a:p>
        </p:txBody>
      </p:sp>
      <p:sp>
        <p:nvSpPr>
          <p:cNvPr id="70" name="ZoneTexte 69">
            <a:extLst>
              <a:ext uri="{FF2B5EF4-FFF2-40B4-BE49-F238E27FC236}">
                <a16:creationId xmlns:a16="http://schemas.microsoft.com/office/drawing/2014/main" id="{3829BE68-F029-3FFD-5F38-0E5D55D1A677}"/>
              </a:ext>
            </a:extLst>
          </p:cNvPr>
          <p:cNvSpPr txBox="1"/>
          <p:nvPr/>
        </p:nvSpPr>
        <p:spPr>
          <a:xfrm>
            <a:off x="6097123" y="2584473"/>
            <a:ext cx="5881438" cy="2246769"/>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professionnels de santé de terrain</a:t>
            </a:r>
          </a:p>
          <a:p>
            <a:pPr marL="285750" indent="-285750">
              <a:buClr>
                <a:schemeClr val="accent1"/>
              </a:buClr>
              <a:buFont typeface="Arial" panose="020B0604020202020204" pitchFamily="34" charset="0"/>
              <a:buChar char="•"/>
            </a:pPr>
            <a:r>
              <a:rPr lang="fr-FR" sz="2000">
                <a:latin typeface="Helvetica" panose="020B0604020202020204" pitchFamily="34" charset="0"/>
                <a:cs typeface="Helvetica" panose="020B0604020202020204" pitchFamily="34" charset="0"/>
              </a:rPr>
              <a:t>Gagner du temps en accédant facilement aux informations essentielles et aux protocoles de soins</a:t>
            </a:r>
          </a:p>
          <a:p>
            <a:pPr marL="285750" indent="-285750">
              <a:buClr>
                <a:schemeClr val="accent1"/>
              </a:buClr>
              <a:buFont typeface="Arial" panose="020B0604020202020204" pitchFamily="34" charset="0"/>
              <a:buChar char="•"/>
            </a:pPr>
            <a:r>
              <a:rPr lang="fr-FR" sz="2000">
                <a:latin typeface="Helvetica" panose="020B0604020202020204" pitchFamily="34" charset="0"/>
                <a:cs typeface="Helvetica" panose="020B0604020202020204" pitchFamily="34" charset="0"/>
              </a:rPr>
              <a:t>Personnaliser le suivi des patients, réduire les complications et le recours aux urgences</a:t>
            </a:r>
          </a:p>
          <a:p>
            <a:pPr marL="285750" indent="-285750">
              <a:buClr>
                <a:schemeClr val="accent1"/>
              </a:buClr>
              <a:buFont typeface="Arial" panose="020B0604020202020204" pitchFamily="34" charset="0"/>
              <a:buChar char="•"/>
            </a:pPr>
            <a:r>
              <a:rPr lang="fr-FR" sz="2000">
                <a:latin typeface="Helvetica" panose="020B0604020202020204" pitchFamily="34" charset="0"/>
                <a:cs typeface="Helvetica" panose="020B0604020202020204" pitchFamily="34" charset="0"/>
              </a:rPr>
              <a:t>Améliorer la gestion des urgences allergiques</a:t>
            </a:r>
            <a:endParaRPr lang="fr-FR" sz="2000" b="1">
              <a:latin typeface="Helvetica" panose="020B0604020202020204" pitchFamily="34" charset="0"/>
              <a:cs typeface="Helvetica" panose="020B0604020202020204" pitchFamily="34" charset="0"/>
            </a:endParaRPr>
          </a:p>
        </p:txBody>
      </p:sp>
      <p:sp>
        <p:nvSpPr>
          <p:cNvPr id="71" name="ZoneTexte 70">
            <a:extLst>
              <a:ext uri="{FF2B5EF4-FFF2-40B4-BE49-F238E27FC236}">
                <a16:creationId xmlns:a16="http://schemas.microsoft.com/office/drawing/2014/main" id="{C30D3654-CBC8-5DCD-078F-46ABF29945D4}"/>
              </a:ext>
            </a:extLst>
          </p:cNvPr>
          <p:cNvSpPr txBox="1"/>
          <p:nvPr/>
        </p:nvSpPr>
        <p:spPr>
          <a:xfrm>
            <a:off x="481463" y="5356983"/>
            <a:ext cx="9851865" cy="1323439"/>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patients</a:t>
            </a:r>
            <a:endParaRPr lang="fr-FR" sz="2000">
              <a:latin typeface="Helvetica" panose="020B0604020202020204" pitchFamily="34" charset="0"/>
              <a:cs typeface="Helvetica" panose="020B0604020202020204" pitchFamily="34" charset="0"/>
            </a:endParaRPr>
          </a:p>
          <a:p>
            <a:pPr marL="285750" indent="-285750">
              <a:buClr>
                <a:schemeClr val="accent1"/>
              </a:buClr>
              <a:buFont typeface="Arial" panose="020B0604020202020204" pitchFamily="34" charset="0"/>
              <a:buChar char="•"/>
            </a:pPr>
            <a:r>
              <a:rPr lang="fr-FR" sz="2000">
                <a:latin typeface="Helvetica" panose="020B0604020202020204" pitchFamily="34" charset="0"/>
                <a:cs typeface="Helvetica" panose="020B0604020202020204" pitchFamily="34" charset="0"/>
              </a:rPr>
              <a:t>Réduire les réactions allergiques et améliorer la qualité de vie</a:t>
            </a:r>
          </a:p>
          <a:p>
            <a:pPr marL="285750" indent="-285750">
              <a:buClr>
                <a:schemeClr val="accent1"/>
              </a:buClr>
              <a:buFont typeface="Arial" panose="020B0604020202020204" pitchFamily="34" charset="0"/>
              <a:buChar char="•"/>
            </a:pPr>
            <a:r>
              <a:rPr lang="fr-FR" sz="2000">
                <a:latin typeface="Helvetica" panose="020B0604020202020204" pitchFamily="34" charset="0"/>
                <a:cs typeface="Helvetica" panose="020B0604020202020204" pitchFamily="34" charset="0"/>
              </a:rPr>
              <a:t>Diagnostiquer plus précisément et personnaliser le suivi</a:t>
            </a:r>
          </a:p>
          <a:p>
            <a:pPr marL="285750" indent="-285750">
              <a:buClr>
                <a:schemeClr val="accent1"/>
              </a:buClr>
              <a:buFont typeface="Arial" panose="020B0604020202020204" pitchFamily="34" charset="0"/>
              <a:buChar char="•"/>
            </a:pPr>
            <a:r>
              <a:rPr lang="fr-FR" sz="2000">
                <a:latin typeface="Helvetica" panose="020B0604020202020204" pitchFamily="34" charset="0"/>
                <a:cs typeface="Helvetica" panose="020B0604020202020204" pitchFamily="34" charset="0"/>
              </a:rPr>
              <a:t>Adapter le mode de vie grâce à l’ETP</a:t>
            </a:r>
          </a:p>
        </p:txBody>
      </p:sp>
      <p:pic>
        <p:nvPicPr>
          <p:cNvPr id="4" name="Picture 2" descr="Résultat d’images pour article 51">
            <a:extLst>
              <a:ext uri="{FF2B5EF4-FFF2-40B4-BE49-F238E27FC236}">
                <a16:creationId xmlns:a16="http://schemas.microsoft.com/office/drawing/2014/main" id="{DDD9C198-99E4-2019-1461-C7008A64940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38121" y="92090"/>
            <a:ext cx="869412" cy="543383"/>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6" descr="Une image contenant Police, Graphique, logo, texte&#10;&#10;Description générée automatiquement">
            <a:extLst>
              <a:ext uri="{FF2B5EF4-FFF2-40B4-BE49-F238E27FC236}">
                <a16:creationId xmlns:a16="http://schemas.microsoft.com/office/drawing/2014/main" id="{7D39CB3C-7025-3988-2268-0C276016C04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674425" y="108292"/>
            <a:ext cx="2428039" cy="802458"/>
          </a:xfrm>
          <a:prstGeom prst="rect">
            <a:avLst/>
          </a:prstGeom>
        </p:spPr>
      </p:pic>
      <p:sp>
        <p:nvSpPr>
          <p:cNvPr id="10" name="ZoneTexte 9">
            <a:extLst>
              <a:ext uri="{FF2B5EF4-FFF2-40B4-BE49-F238E27FC236}">
                <a16:creationId xmlns:a16="http://schemas.microsoft.com/office/drawing/2014/main" id="{4F32ABED-F9AB-D1F8-D759-4B61FC0BA2F2}"/>
              </a:ext>
            </a:extLst>
          </p:cNvPr>
          <p:cNvSpPr txBox="1"/>
          <p:nvPr/>
        </p:nvSpPr>
        <p:spPr>
          <a:xfrm>
            <a:off x="316204" y="823608"/>
            <a:ext cx="11559591" cy="1323439"/>
          </a:xfrm>
          <a:prstGeom prst="rect">
            <a:avLst/>
          </a:prstGeom>
          <a:noFill/>
        </p:spPr>
        <p:txBody>
          <a:bodyPr wrap="square">
            <a:spAutoFit/>
          </a:bodyPr>
          <a:lstStyle/>
          <a:p>
            <a:r>
              <a:rPr lang="fr-FR" sz="2000" b="0" i="0">
                <a:effectLst/>
                <a:latin typeface="Helvetica" panose="020B0604020202020204" pitchFamily="34" charset="0"/>
                <a:cs typeface="Helvetica" panose="020B0604020202020204" pitchFamily="34" charset="0"/>
              </a:rPr>
              <a:t>Le « projet article 51 » ANGELE (Allergies complexes : prise eN charge Globale, diététiquE et environnementalE) propose de structurer les parcours de soins des patients souffrant d’allergies aux acariens (asthmatiques et/ou rhinitiques) et/ou alimentaires. Ce projet est porté par le RAFT (</a:t>
            </a:r>
            <a:r>
              <a:rPr lang="fr-FR" sz="2000" b="0" i="0">
                <a:solidFill>
                  <a:srgbClr val="4A4A4A"/>
                </a:solidFill>
                <a:effectLst/>
                <a:latin typeface="HelveticaNeue-Light"/>
              </a:rPr>
              <a:t>Réseau d’Allergologie de Franche-comTé).</a:t>
            </a:r>
            <a:endParaRPr lang="fr-FR" sz="2000" b="0" i="0">
              <a:effectLst/>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439840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A1C8A8-F7D3-E878-96F1-1CBF2E5BB02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718A4FF-345E-2679-66DD-9A5A73FB2268}"/>
              </a:ext>
            </a:extLst>
          </p:cNvPr>
          <p:cNvSpPr>
            <a:spLocks noGrp="1"/>
          </p:cNvSpPr>
          <p:nvPr>
            <p:ph type="title"/>
          </p:nvPr>
        </p:nvSpPr>
        <p:spPr/>
        <p:txBody>
          <a:bodyPr/>
          <a:lstStyle/>
          <a:p>
            <a:r>
              <a:rPr lang="en-US"/>
              <a:t>Parcours ANGELE</a:t>
            </a:r>
            <a:endParaRPr lang="fr-FR"/>
          </a:p>
        </p:txBody>
      </p:sp>
      <p:sp>
        <p:nvSpPr>
          <p:cNvPr id="10" name="ZoneTexte 9">
            <a:extLst>
              <a:ext uri="{FF2B5EF4-FFF2-40B4-BE49-F238E27FC236}">
                <a16:creationId xmlns:a16="http://schemas.microsoft.com/office/drawing/2014/main" id="{D7957484-8354-9356-D912-A6593C36A3BE}"/>
              </a:ext>
            </a:extLst>
          </p:cNvPr>
          <p:cNvSpPr txBox="1"/>
          <p:nvPr/>
        </p:nvSpPr>
        <p:spPr>
          <a:xfrm>
            <a:off x="868928" y="2045635"/>
            <a:ext cx="1993421" cy="1261884"/>
          </a:xfrm>
          <a:prstGeom prst="rect">
            <a:avLst/>
          </a:prstGeom>
          <a:noFill/>
        </p:spPr>
        <p:txBody>
          <a:bodyPr wrap="square" rtlCol="0">
            <a:spAutoFit/>
          </a:bodyPr>
          <a:lstStyle/>
          <a:p>
            <a:pPr algn="ctr"/>
            <a:r>
              <a:rPr lang="en-US" sz="3600" b="1">
                <a:solidFill>
                  <a:schemeClr val="accent1"/>
                </a:solidFill>
                <a:latin typeface="Helvetica" panose="020B0604020202020204" pitchFamily="34" charset="0"/>
                <a:cs typeface="Helvetica" panose="020B0604020202020204" pitchFamily="34" charset="0"/>
              </a:rPr>
              <a:t>1 860</a:t>
            </a:r>
          </a:p>
          <a:p>
            <a:pPr algn="ctr"/>
            <a:r>
              <a:rPr lang="en-US" sz="2000">
                <a:latin typeface="Helvetica" panose="020B0604020202020204" pitchFamily="34" charset="0"/>
                <a:cs typeface="Helvetica" panose="020B0604020202020204" pitchFamily="34" charset="0"/>
              </a:rPr>
              <a:t>Parcours initiés</a:t>
            </a:r>
          </a:p>
          <a:p>
            <a:pPr algn="ctr"/>
            <a:r>
              <a:rPr lang="en-US" sz="2000">
                <a:latin typeface="Helvetica" panose="020B0604020202020204" pitchFamily="34" charset="0"/>
                <a:cs typeface="Helvetica" panose="020B0604020202020204" pitchFamily="34" charset="0"/>
              </a:rPr>
              <a:t>depuis 11/2022</a:t>
            </a:r>
            <a:endParaRPr lang="fr-FR" sz="2000">
              <a:latin typeface="Helvetica" panose="020B0604020202020204" pitchFamily="34" charset="0"/>
              <a:cs typeface="Helvetica" panose="020B0604020202020204" pitchFamily="34" charset="0"/>
            </a:endParaRPr>
          </a:p>
        </p:txBody>
      </p:sp>
      <p:grpSp>
        <p:nvGrpSpPr>
          <p:cNvPr id="22" name="Groupe 21">
            <a:extLst>
              <a:ext uri="{FF2B5EF4-FFF2-40B4-BE49-F238E27FC236}">
                <a16:creationId xmlns:a16="http://schemas.microsoft.com/office/drawing/2014/main" id="{715365D4-5502-FAAC-AB39-EB9E759B0372}"/>
              </a:ext>
            </a:extLst>
          </p:cNvPr>
          <p:cNvGrpSpPr/>
          <p:nvPr/>
        </p:nvGrpSpPr>
        <p:grpSpPr>
          <a:xfrm>
            <a:off x="1453891" y="986124"/>
            <a:ext cx="975588" cy="844766"/>
            <a:chOff x="5743546" y="3084079"/>
            <a:chExt cx="764218" cy="696200"/>
          </a:xfrm>
          <a:solidFill>
            <a:schemeClr val="accent1"/>
          </a:solidFill>
        </p:grpSpPr>
        <p:grpSp>
          <p:nvGrpSpPr>
            <p:cNvPr id="23" name="Graphique 28" descr="Double itinéraire avec un chemin contour">
              <a:extLst>
                <a:ext uri="{FF2B5EF4-FFF2-40B4-BE49-F238E27FC236}">
                  <a16:creationId xmlns:a16="http://schemas.microsoft.com/office/drawing/2014/main" id="{771F48F2-AD60-8D8A-59E1-42F3E38333EC}"/>
                </a:ext>
              </a:extLst>
            </p:cNvPr>
            <p:cNvGrpSpPr/>
            <p:nvPr/>
          </p:nvGrpSpPr>
          <p:grpSpPr>
            <a:xfrm>
              <a:off x="5743546" y="3337992"/>
              <a:ext cx="635287" cy="442287"/>
              <a:chOff x="5743546" y="3337992"/>
              <a:chExt cx="635287" cy="442287"/>
            </a:xfrm>
            <a:grpFill/>
          </p:grpSpPr>
          <p:sp>
            <p:nvSpPr>
              <p:cNvPr id="27" name="Forme libre : forme 26">
                <a:extLst>
                  <a:ext uri="{FF2B5EF4-FFF2-40B4-BE49-F238E27FC236}">
                    <a16:creationId xmlns:a16="http://schemas.microsoft.com/office/drawing/2014/main" id="{199CEDEF-528C-503C-1EDD-A71F0CD093F3}"/>
                  </a:ext>
                </a:extLst>
              </p:cNvPr>
              <p:cNvSpPr/>
              <p:nvPr/>
            </p:nvSpPr>
            <p:spPr>
              <a:xfrm>
                <a:off x="5743546" y="3385102"/>
                <a:ext cx="243333" cy="395177"/>
              </a:xfrm>
              <a:custGeom>
                <a:avLst/>
                <a:gdLst>
                  <a:gd name="connsiteX0" fmla="*/ 21133 w 243333"/>
                  <a:gd name="connsiteY0" fmla="*/ 53477 h 395177"/>
                  <a:gd name="connsiteX1" fmla="*/ 8348 w 243333"/>
                  <a:gd name="connsiteY1" fmla="*/ 166796 h 395177"/>
                  <a:gd name="connsiteX2" fmla="*/ 63554 w 243333"/>
                  <a:gd name="connsiteY2" fmla="*/ 288830 h 395177"/>
                  <a:gd name="connsiteX3" fmla="*/ 111207 w 243333"/>
                  <a:gd name="connsiteY3" fmla="*/ 388782 h 395177"/>
                  <a:gd name="connsiteX4" fmla="*/ 127026 w 243333"/>
                  <a:gd name="connsiteY4" fmla="*/ 393883 h 395177"/>
                  <a:gd name="connsiteX5" fmla="*/ 132126 w 243333"/>
                  <a:gd name="connsiteY5" fmla="*/ 388782 h 395177"/>
                  <a:gd name="connsiteX6" fmla="*/ 179779 w 243333"/>
                  <a:gd name="connsiteY6" fmla="*/ 288830 h 395177"/>
                  <a:gd name="connsiteX7" fmla="*/ 234986 w 243333"/>
                  <a:gd name="connsiteY7" fmla="*/ 166796 h 395177"/>
                  <a:gd name="connsiteX8" fmla="*/ 222201 w 243333"/>
                  <a:gd name="connsiteY8" fmla="*/ 53477 h 395177"/>
                  <a:gd name="connsiteX9" fmla="*/ 53879 w 243333"/>
                  <a:gd name="connsiteY9" fmla="*/ 20731 h 395177"/>
                  <a:gd name="connsiteX10" fmla="*/ 21133 w 243333"/>
                  <a:gd name="connsiteY10" fmla="*/ 53477 h 395177"/>
                  <a:gd name="connsiteX11" fmla="*/ 206479 w 243333"/>
                  <a:gd name="connsiteY11" fmla="*/ 64235 h 395177"/>
                  <a:gd name="connsiteX12" fmla="*/ 217392 w 243333"/>
                  <a:gd name="connsiteY12" fmla="*/ 159466 h 395177"/>
                  <a:gd name="connsiteX13" fmla="*/ 162583 w 243333"/>
                  <a:gd name="connsiteY13" fmla="*/ 280633 h 395177"/>
                  <a:gd name="connsiteX14" fmla="*/ 121753 w 243333"/>
                  <a:gd name="connsiteY14" fmla="*/ 366275 h 395177"/>
                  <a:gd name="connsiteX15" fmla="*/ 121580 w 243333"/>
                  <a:gd name="connsiteY15" fmla="*/ 366275 h 395177"/>
                  <a:gd name="connsiteX16" fmla="*/ 80909 w 243333"/>
                  <a:gd name="connsiteY16" fmla="*/ 280977 h 395177"/>
                  <a:gd name="connsiteX17" fmla="*/ 25937 w 243333"/>
                  <a:gd name="connsiteY17" fmla="*/ 159466 h 395177"/>
                  <a:gd name="connsiteX18" fmla="*/ 36938 w 243333"/>
                  <a:gd name="connsiteY18" fmla="*/ 64107 h 395177"/>
                  <a:gd name="connsiteX19" fmla="*/ 178822 w 243333"/>
                  <a:gd name="connsiteY19" fmla="*/ 36540 h 395177"/>
                  <a:gd name="connsiteX20" fmla="*/ 206476 w 243333"/>
                  <a:gd name="connsiteY20" fmla="*/ 64235 h 39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333" h="395177">
                    <a:moveTo>
                      <a:pt x="21133" y="53477"/>
                    </a:moveTo>
                    <a:cubicBezTo>
                      <a:pt x="-1492" y="86854"/>
                      <a:pt x="-6271" y="129217"/>
                      <a:pt x="8348" y="166796"/>
                    </a:cubicBezTo>
                    <a:lnTo>
                      <a:pt x="63554" y="288830"/>
                    </a:lnTo>
                    <a:lnTo>
                      <a:pt x="111207" y="388782"/>
                    </a:lnTo>
                    <a:cubicBezTo>
                      <a:pt x="114166" y="394559"/>
                      <a:pt x="121249" y="396842"/>
                      <a:pt x="127026" y="393883"/>
                    </a:cubicBezTo>
                    <a:cubicBezTo>
                      <a:pt x="129218" y="392759"/>
                      <a:pt x="131002" y="390975"/>
                      <a:pt x="132126" y="388782"/>
                    </a:cubicBezTo>
                    <a:lnTo>
                      <a:pt x="179779" y="288830"/>
                    </a:lnTo>
                    <a:lnTo>
                      <a:pt x="234986" y="166796"/>
                    </a:lnTo>
                    <a:cubicBezTo>
                      <a:pt x="249604" y="129217"/>
                      <a:pt x="244824" y="86854"/>
                      <a:pt x="222201" y="53477"/>
                    </a:cubicBezTo>
                    <a:cubicBezTo>
                      <a:pt x="184762" y="-2046"/>
                      <a:pt x="109402" y="-16707"/>
                      <a:pt x="53879" y="20731"/>
                    </a:cubicBezTo>
                    <a:cubicBezTo>
                      <a:pt x="40961" y="29442"/>
                      <a:pt x="29842" y="40559"/>
                      <a:pt x="21133" y="53477"/>
                    </a:cubicBezTo>
                    <a:close/>
                    <a:moveTo>
                      <a:pt x="206479" y="64235"/>
                    </a:moveTo>
                    <a:cubicBezTo>
                      <a:pt x="225471" y="92283"/>
                      <a:pt x="229547" y="127847"/>
                      <a:pt x="217392" y="159466"/>
                    </a:cubicBezTo>
                    <a:lnTo>
                      <a:pt x="162583" y="280633"/>
                    </a:lnTo>
                    <a:lnTo>
                      <a:pt x="121753" y="366275"/>
                    </a:lnTo>
                    <a:cubicBezTo>
                      <a:pt x="121705" y="366371"/>
                      <a:pt x="121628" y="366371"/>
                      <a:pt x="121580" y="366275"/>
                    </a:cubicBezTo>
                    <a:lnTo>
                      <a:pt x="80909" y="280977"/>
                    </a:lnTo>
                    <a:lnTo>
                      <a:pt x="25937" y="159466"/>
                    </a:lnTo>
                    <a:cubicBezTo>
                      <a:pt x="13774" y="127795"/>
                      <a:pt x="17884" y="92176"/>
                      <a:pt x="36938" y="64107"/>
                    </a:cubicBezTo>
                    <a:cubicBezTo>
                      <a:pt x="68506" y="17315"/>
                      <a:pt x="132029" y="4972"/>
                      <a:pt x="178822" y="36540"/>
                    </a:cubicBezTo>
                    <a:cubicBezTo>
                      <a:pt x="189738" y="43904"/>
                      <a:pt x="199128" y="53308"/>
                      <a:pt x="206476" y="64235"/>
                    </a:cubicBezTo>
                    <a:close/>
                  </a:path>
                </a:pathLst>
              </a:custGeom>
              <a:grpFill/>
              <a:ln w="9525"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D4F81E30-AF8B-8DB0-B0DA-881C981A65E4}"/>
                  </a:ext>
                </a:extLst>
              </p:cNvPr>
              <p:cNvSpPr/>
              <p:nvPr/>
            </p:nvSpPr>
            <p:spPr>
              <a:xfrm>
                <a:off x="6056369" y="3741762"/>
                <a:ext cx="28942" cy="19548"/>
              </a:xfrm>
              <a:custGeom>
                <a:avLst/>
                <a:gdLst>
                  <a:gd name="connsiteX0" fmla="*/ 224 w 28942"/>
                  <a:gd name="connsiteY0" fmla="*/ 19548 h 19548"/>
                  <a:gd name="connsiteX1" fmla="*/ 28943 w 28942"/>
                  <a:gd name="connsiteY1" fmla="*/ 19045 h 19548"/>
                  <a:gd name="connsiteX2" fmla="*/ 28486 w 28942"/>
                  <a:gd name="connsiteY2" fmla="*/ 0 h 19548"/>
                  <a:gd name="connsiteX3" fmla="*/ 0 w 28942"/>
                  <a:gd name="connsiteY3" fmla="*/ 498 h 19548"/>
                </a:gdLst>
                <a:ahLst/>
                <a:cxnLst>
                  <a:cxn ang="0">
                    <a:pos x="connsiteX0" y="connsiteY0"/>
                  </a:cxn>
                  <a:cxn ang="0">
                    <a:pos x="connsiteX1" y="connsiteY1"/>
                  </a:cxn>
                  <a:cxn ang="0">
                    <a:pos x="connsiteX2" y="connsiteY2"/>
                  </a:cxn>
                  <a:cxn ang="0">
                    <a:pos x="connsiteX3" y="connsiteY3"/>
                  </a:cxn>
                </a:cxnLst>
                <a:rect l="l" t="t" r="r" b="b"/>
                <a:pathLst>
                  <a:path w="28942" h="19548">
                    <a:moveTo>
                      <a:pt x="224" y="19548"/>
                    </a:moveTo>
                    <a:cubicBezTo>
                      <a:pt x="9654" y="19439"/>
                      <a:pt x="19251" y="19276"/>
                      <a:pt x="28943" y="19045"/>
                    </a:cubicBezTo>
                    <a:lnTo>
                      <a:pt x="28486" y="0"/>
                    </a:lnTo>
                    <a:cubicBezTo>
                      <a:pt x="18878" y="231"/>
                      <a:pt x="9357" y="389"/>
                      <a:pt x="0" y="498"/>
                    </a:cubicBezTo>
                    <a:close/>
                  </a:path>
                </a:pathLst>
              </a:custGeom>
              <a:grpFill/>
              <a:ln w="9525"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3AA4DC95-9E25-389A-526C-6761EF7DF730}"/>
                  </a:ext>
                </a:extLst>
              </p:cNvPr>
              <p:cNvSpPr/>
              <p:nvPr/>
            </p:nvSpPr>
            <p:spPr>
              <a:xfrm>
                <a:off x="6098000" y="3376850"/>
                <a:ext cx="34392" cy="31051"/>
              </a:xfrm>
              <a:custGeom>
                <a:avLst/>
                <a:gdLst>
                  <a:gd name="connsiteX0" fmla="*/ 34393 w 34392"/>
                  <a:gd name="connsiteY0" fmla="*/ 17027 h 31051"/>
                  <a:gd name="connsiteX1" fmla="*/ 25854 w 34392"/>
                  <a:gd name="connsiteY1" fmla="*/ 0 h 31051"/>
                  <a:gd name="connsiteX2" fmla="*/ 0 w 34392"/>
                  <a:gd name="connsiteY2" fmla="*/ 15996 h 31051"/>
                  <a:gd name="connsiteX3" fmla="*/ 11674 w 34392"/>
                  <a:gd name="connsiteY3" fmla="*/ 31051 h 31051"/>
                  <a:gd name="connsiteX4" fmla="*/ 34393 w 34392"/>
                  <a:gd name="connsiteY4" fmla="*/ 17027 h 3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2" h="31051">
                    <a:moveTo>
                      <a:pt x="34393" y="17027"/>
                    </a:moveTo>
                    <a:lnTo>
                      <a:pt x="25854" y="0"/>
                    </a:lnTo>
                    <a:cubicBezTo>
                      <a:pt x="16740" y="4485"/>
                      <a:pt x="8082" y="9842"/>
                      <a:pt x="0" y="15996"/>
                    </a:cubicBezTo>
                    <a:lnTo>
                      <a:pt x="11674" y="31051"/>
                    </a:lnTo>
                    <a:cubicBezTo>
                      <a:pt x="18779" y="25657"/>
                      <a:pt x="26387" y="20961"/>
                      <a:pt x="34393" y="17027"/>
                    </a:cubicBezTo>
                    <a:close/>
                  </a:path>
                </a:pathLst>
              </a:custGeom>
              <a:grpFill/>
              <a:ln w="9525" cap="flat">
                <a:noFill/>
                <a:prstDash val="solid"/>
                <a:miter/>
              </a:ln>
            </p:spPr>
            <p:txBody>
              <a:bodyPr rtlCol="0" anchor="ctr"/>
              <a:lstStyle/>
              <a:p>
                <a:endParaRPr lang="fr-FR"/>
              </a:p>
            </p:txBody>
          </p:sp>
          <p:sp>
            <p:nvSpPr>
              <p:cNvPr id="30" name="Forme libre : forme 29">
                <a:extLst>
                  <a:ext uri="{FF2B5EF4-FFF2-40B4-BE49-F238E27FC236}">
                    <a16:creationId xmlns:a16="http://schemas.microsoft.com/office/drawing/2014/main" id="{C1724CEA-075B-AD7A-5C3B-F854147AD91D}"/>
                  </a:ext>
                </a:extLst>
              </p:cNvPr>
              <p:cNvSpPr/>
              <p:nvPr/>
            </p:nvSpPr>
            <p:spPr>
              <a:xfrm>
                <a:off x="6066085" y="3415950"/>
                <a:ext cx="26342" cy="32341"/>
              </a:xfrm>
              <a:custGeom>
                <a:avLst/>
                <a:gdLst>
                  <a:gd name="connsiteX0" fmla="*/ 26342 w 26342"/>
                  <a:gd name="connsiteY0" fmla="*/ 10203 h 32341"/>
                  <a:gd name="connsiteX1" fmla="*/ 10259 w 26342"/>
                  <a:gd name="connsiteY1" fmla="*/ 0 h 32341"/>
                  <a:gd name="connsiteX2" fmla="*/ 0 w 26342"/>
                  <a:gd name="connsiteY2" fmla="*/ 31198 h 32341"/>
                  <a:gd name="connsiteX3" fmla="*/ 19013 w 26342"/>
                  <a:gd name="connsiteY3" fmla="*/ 32341 h 32341"/>
                  <a:gd name="connsiteX4" fmla="*/ 26342 w 26342"/>
                  <a:gd name="connsiteY4" fmla="*/ 10203 h 32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2" h="32341">
                    <a:moveTo>
                      <a:pt x="26342" y="10203"/>
                    </a:moveTo>
                    <a:lnTo>
                      <a:pt x="10259" y="0"/>
                    </a:lnTo>
                    <a:cubicBezTo>
                      <a:pt x="4223" y="9349"/>
                      <a:pt x="691" y="20092"/>
                      <a:pt x="0" y="31198"/>
                    </a:cubicBezTo>
                    <a:lnTo>
                      <a:pt x="19013" y="32341"/>
                    </a:lnTo>
                    <a:cubicBezTo>
                      <a:pt x="19492" y="24451"/>
                      <a:pt x="22018" y="16821"/>
                      <a:pt x="26342" y="10203"/>
                    </a:cubicBezTo>
                    <a:close/>
                  </a:path>
                </a:pathLst>
              </a:custGeom>
              <a:grpFill/>
              <a:ln w="9525" cap="flat">
                <a:noFill/>
                <a:prstDash val="solid"/>
                <a:miter/>
              </a:ln>
            </p:spPr>
            <p:txBody>
              <a:bodyPr rtlCol="0" anchor="ctr"/>
              <a:lstStyle/>
              <a:p>
                <a:endParaRPr lang="fr-FR"/>
              </a:p>
            </p:txBody>
          </p:sp>
          <p:sp>
            <p:nvSpPr>
              <p:cNvPr id="31" name="Forme libre : forme 30">
                <a:extLst>
                  <a:ext uri="{FF2B5EF4-FFF2-40B4-BE49-F238E27FC236}">
                    <a16:creationId xmlns:a16="http://schemas.microsoft.com/office/drawing/2014/main" id="{2243C655-82F9-9694-D4FB-7FF3F7243A98}"/>
                  </a:ext>
                </a:extLst>
              </p:cNvPr>
              <p:cNvSpPr/>
              <p:nvPr/>
            </p:nvSpPr>
            <p:spPr>
              <a:xfrm>
                <a:off x="5999254" y="3742429"/>
                <a:ext cx="28641" cy="19088"/>
              </a:xfrm>
              <a:custGeom>
                <a:avLst/>
                <a:gdLst>
                  <a:gd name="connsiteX0" fmla="*/ 28604 w 28641"/>
                  <a:gd name="connsiteY0" fmla="*/ 29 h 19088"/>
                  <a:gd name="connsiteX1" fmla="*/ 18945 w 28641"/>
                  <a:gd name="connsiteY1" fmla="*/ 38 h 19088"/>
                  <a:gd name="connsiteX2" fmla="*/ 76 w 28641"/>
                  <a:gd name="connsiteY2" fmla="*/ 0 h 19088"/>
                  <a:gd name="connsiteX3" fmla="*/ 0 w 28641"/>
                  <a:gd name="connsiteY3" fmla="*/ 19050 h 19088"/>
                  <a:gd name="connsiteX4" fmla="*/ 18945 w 28641"/>
                  <a:gd name="connsiteY4" fmla="*/ 19088 h 19088"/>
                  <a:gd name="connsiteX5" fmla="*/ 28642 w 28641"/>
                  <a:gd name="connsiteY5" fmla="*/ 19079 h 19088"/>
                  <a:gd name="connsiteX6" fmla="*/ 28604 w 28641"/>
                  <a:gd name="connsiteY6" fmla="*/ 29 h 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1" h="19088">
                    <a:moveTo>
                      <a:pt x="28604" y="29"/>
                    </a:moveTo>
                    <a:lnTo>
                      <a:pt x="18945" y="38"/>
                    </a:lnTo>
                    <a:lnTo>
                      <a:pt x="76" y="0"/>
                    </a:lnTo>
                    <a:lnTo>
                      <a:pt x="0" y="19050"/>
                    </a:lnTo>
                    <a:lnTo>
                      <a:pt x="18945" y="19088"/>
                    </a:lnTo>
                    <a:lnTo>
                      <a:pt x="28642" y="19079"/>
                    </a:lnTo>
                    <a:lnTo>
                      <a:pt x="28604" y="29"/>
                    </a:lnTo>
                    <a:close/>
                  </a:path>
                </a:pathLst>
              </a:custGeom>
              <a:grpFill/>
              <a:ln w="9525" cap="flat">
                <a:noFill/>
                <a:prstDash val="solid"/>
                <a:miter/>
              </a:ln>
            </p:spPr>
            <p:txBody>
              <a:bodyPr rtlCol="0" anchor="ctr"/>
              <a:lstStyle/>
              <a:p>
                <a:endParaRPr lang="fr-FR"/>
              </a:p>
            </p:txBody>
          </p:sp>
          <p:sp>
            <p:nvSpPr>
              <p:cNvPr id="32" name="Forme libre : forme 31">
                <a:extLst>
                  <a:ext uri="{FF2B5EF4-FFF2-40B4-BE49-F238E27FC236}">
                    <a16:creationId xmlns:a16="http://schemas.microsoft.com/office/drawing/2014/main" id="{8B844C4E-F5B9-6905-2D8D-BA5DC08B20F8}"/>
                  </a:ext>
                </a:extLst>
              </p:cNvPr>
              <p:cNvSpPr/>
              <p:nvPr/>
            </p:nvSpPr>
            <p:spPr>
              <a:xfrm>
                <a:off x="6174433" y="3521034"/>
                <a:ext cx="32532" cy="25589"/>
              </a:xfrm>
              <a:custGeom>
                <a:avLst/>
                <a:gdLst>
                  <a:gd name="connsiteX0" fmla="*/ 32533 w 32532"/>
                  <a:gd name="connsiteY0" fmla="*/ 7111 h 25589"/>
                  <a:gd name="connsiteX1" fmla="*/ 4976 w 32532"/>
                  <a:gd name="connsiteY1" fmla="*/ 0 h 25589"/>
                  <a:gd name="connsiteX2" fmla="*/ 0 w 32532"/>
                  <a:gd name="connsiteY2" fmla="*/ 18390 h 25589"/>
                  <a:gd name="connsiteX3" fmla="*/ 27891 w 32532"/>
                  <a:gd name="connsiteY3" fmla="*/ 25590 h 25589"/>
                </a:gdLst>
                <a:ahLst/>
                <a:cxnLst>
                  <a:cxn ang="0">
                    <a:pos x="connsiteX0" y="connsiteY0"/>
                  </a:cxn>
                  <a:cxn ang="0">
                    <a:pos x="connsiteX1" y="connsiteY1"/>
                  </a:cxn>
                  <a:cxn ang="0">
                    <a:pos x="connsiteX2" y="connsiteY2"/>
                  </a:cxn>
                  <a:cxn ang="0">
                    <a:pos x="connsiteX3" y="connsiteY3"/>
                  </a:cxn>
                </a:cxnLst>
                <a:rect l="l" t="t" r="r" b="b"/>
                <a:pathLst>
                  <a:path w="32532" h="25589">
                    <a:moveTo>
                      <a:pt x="32533" y="7111"/>
                    </a:moveTo>
                    <a:cubicBezTo>
                      <a:pt x="23198" y="4767"/>
                      <a:pt x="13959" y="2433"/>
                      <a:pt x="4976" y="0"/>
                    </a:cubicBezTo>
                    <a:lnTo>
                      <a:pt x="0" y="18390"/>
                    </a:lnTo>
                    <a:cubicBezTo>
                      <a:pt x="9097" y="20850"/>
                      <a:pt x="18445" y="23217"/>
                      <a:pt x="27891" y="25590"/>
                    </a:cubicBezTo>
                    <a:close/>
                  </a:path>
                </a:pathLst>
              </a:custGeom>
              <a:grpFill/>
              <a:ln w="9525" cap="flat">
                <a:noFill/>
                <a:prstDash val="solid"/>
                <a:miter/>
              </a:ln>
            </p:spPr>
            <p:txBody>
              <a:bodyPr rtlCol="0" anchor="ctr"/>
              <a:lstStyle/>
              <a:p>
                <a:endParaRPr lang="fr-FR"/>
              </a:p>
            </p:txBody>
          </p:sp>
          <p:sp>
            <p:nvSpPr>
              <p:cNvPr id="33" name="Forme libre : forme 32">
                <a:extLst>
                  <a:ext uri="{FF2B5EF4-FFF2-40B4-BE49-F238E27FC236}">
                    <a16:creationId xmlns:a16="http://schemas.microsoft.com/office/drawing/2014/main" id="{A0F4460B-9454-C39D-63C5-62B98F95B0FB}"/>
                  </a:ext>
                </a:extLst>
              </p:cNvPr>
              <p:cNvSpPr/>
              <p:nvPr/>
            </p:nvSpPr>
            <p:spPr>
              <a:xfrm>
                <a:off x="5942139" y="3742181"/>
                <a:ext cx="28630" cy="19156"/>
              </a:xfrm>
              <a:custGeom>
                <a:avLst/>
                <a:gdLst>
                  <a:gd name="connsiteX0" fmla="*/ 0 w 28630"/>
                  <a:gd name="connsiteY0" fmla="*/ 0 h 19156"/>
                  <a:gd name="connsiteX1" fmla="*/ 0 w 28630"/>
                  <a:gd name="connsiteY1" fmla="*/ 19050 h 19156"/>
                  <a:gd name="connsiteX2" fmla="*/ 28519 w 28630"/>
                  <a:gd name="connsiteY2" fmla="*/ 19157 h 19156"/>
                  <a:gd name="connsiteX3" fmla="*/ 28630 w 28630"/>
                  <a:gd name="connsiteY3" fmla="*/ 107 h 19156"/>
                  <a:gd name="connsiteX4" fmla="*/ 0 w 28630"/>
                  <a:gd name="connsiteY4" fmla="*/ 0 h 1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 h="19156">
                    <a:moveTo>
                      <a:pt x="0" y="0"/>
                    </a:moveTo>
                    <a:lnTo>
                      <a:pt x="0" y="19050"/>
                    </a:lnTo>
                    <a:cubicBezTo>
                      <a:pt x="8730" y="19050"/>
                      <a:pt x="18288" y="19099"/>
                      <a:pt x="28519" y="19157"/>
                    </a:cubicBezTo>
                    <a:lnTo>
                      <a:pt x="28630" y="107"/>
                    </a:lnTo>
                    <a:cubicBezTo>
                      <a:pt x="18357" y="44"/>
                      <a:pt x="8767" y="0"/>
                      <a:pt x="0" y="0"/>
                    </a:cubicBezTo>
                    <a:close/>
                  </a:path>
                </a:pathLst>
              </a:custGeom>
              <a:grpFill/>
              <a:ln w="9525" cap="flat">
                <a:noFill/>
                <a:prstDash val="solid"/>
                <a:miter/>
              </a:ln>
            </p:spPr>
            <p:txBody>
              <a:bodyPr rtlCol="0" anchor="ctr"/>
              <a:lstStyle/>
              <a:p>
                <a:endParaRPr lang="fr-FR"/>
              </a:p>
            </p:txBody>
          </p:sp>
          <p:sp>
            <p:nvSpPr>
              <p:cNvPr id="34" name="Forme libre : forme 33">
                <a:extLst>
                  <a:ext uri="{FF2B5EF4-FFF2-40B4-BE49-F238E27FC236}">
                    <a16:creationId xmlns:a16="http://schemas.microsoft.com/office/drawing/2014/main" id="{995A41AC-1731-7218-B287-4FD7D27BC044}"/>
                  </a:ext>
                </a:extLst>
              </p:cNvPr>
              <p:cNvSpPr/>
              <p:nvPr/>
            </p:nvSpPr>
            <p:spPr>
              <a:xfrm>
                <a:off x="6072020" y="3471237"/>
                <a:ext cx="32369" cy="33256"/>
              </a:xfrm>
              <a:custGeom>
                <a:avLst/>
                <a:gdLst>
                  <a:gd name="connsiteX0" fmla="*/ 20435 w 32369"/>
                  <a:gd name="connsiteY0" fmla="*/ 33257 h 33256"/>
                  <a:gd name="connsiteX1" fmla="*/ 32370 w 32369"/>
                  <a:gd name="connsiteY1" fmla="*/ 18411 h 33256"/>
                  <a:gd name="connsiteX2" fmla="*/ 17240 w 32369"/>
                  <a:gd name="connsiteY2" fmla="*/ 0 h 33256"/>
                  <a:gd name="connsiteX3" fmla="*/ 0 w 32369"/>
                  <a:gd name="connsiteY3" fmla="*/ 8111 h 33256"/>
                  <a:gd name="connsiteX4" fmla="*/ 20435 w 32369"/>
                  <a:gd name="connsiteY4" fmla="*/ 33257 h 3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69" h="33256">
                    <a:moveTo>
                      <a:pt x="20435" y="33257"/>
                    </a:moveTo>
                    <a:lnTo>
                      <a:pt x="32370" y="18411"/>
                    </a:lnTo>
                    <a:cubicBezTo>
                      <a:pt x="25974" y="13524"/>
                      <a:pt x="20795" y="7222"/>
                      <a:pt x="17240" y="0"/>
                    </a:cubicBezTo>
                    <a:lnTo>
                      <a:pt x="0" y="8111"/>
                    </a:lnTo>
                    <a:cubicBezTo>
                      <a:pt x="4804" y="17942"/>
                      <a:pt x="11795" y="26543"/>
                      <a:pt x="20435" y="33257"/>
                    </a:cubicBezTo>
                    <a:close/>
                  </a:path>
                </a:pathLst>
              </a:custGeom>
              <a:grpFill/>
              <a:ln w="9525" cap="flat">
                <a:noFill/>
                <a:prstDash val="solid"/>
                <a:miter/>
              </a:ln>
            </p:spPr>
            <p:txBody>
              <a:bodyPr rtlCol="0" anchor="ctr"/>
              <a:lstStyle/>
              <a:p>
                <a:endParaRPr lang="fr-FR"/>
              </a:p>
            </p:txBody>
          </p:sp>
          <p:sp>
            <p:nvSpPr>
              <p:cNvPr id="35" name="Forme libre : forme 34">
                <a:extLst>
                  <a:ext uri="{FF2B5EF4-FFF2-40B4-BE49-F238E27FC236}">
                    <a16:creationId xmlns:a16="http://schemas.microsoft.com/office/drawing/2014/main" id="{BAA1C473-9BA7-51D0-1990-92942938E424}"/>
                  </a:ext>
                </a:extLst>
              </p:cNvPr>
              <p:cNvSpPr/>
              <p:nvPr/>
            </p:nvSpPr>
            <p:spPr>
              <a:xfrm>
                <a:off x="6207681" y="3344487"/>
                <a:ext cx="31602" cy="23859"/>
              </a:xfrm>
              <a:custGeom>
                <a:avLst/>
                <a:gdLst>
                  <a:gd name="connsiteX0" fmla="*/ 0 w 31602"/>
                  <a:gd name="connsiteY0" fmla="*/ 5208 h 23859"/>
                  <a:gd name="connsiteX1" fmla="*/ 3879 w 31602"/>
                  <a:gd name="connsiteY1" fmla="*/ 23859 h 23859"/>
                  <a:gd name="connsiteX2" fmla="*/ 31603 w 31602"/>
                  <a:gd name="connsiteY2" fmla="*/ 18818 h 23859"/>
                  <a:gd name="connsiteX3" fmla="*/ 28635 w 31602"/>
                  <a:gd name="connsiteY3" fmla="*/ 0 h 23859"/>
                  <a:gd name="connsiteX4" fmla="*/ 0 w 31602"/>
                  <a:gd name="connsiteY4" fmla="*/ 5208 h 23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2" h="23859">
                    <a:moveTo>
                      <a:pt x="0" y="5208"/>
                    </a:moveTo>
                    <a:lnTo>
                      <a:pt x="3879" y="23859"/>
                    </a:lnTo>
                    <a:cubicBezTo>
                      <a:pt x="12753" y="22015"/>
                      <a:pt x="22083" y="20320"/>
                      <a:pt x="31603" y="18818"/>
                    </a:cubicBezTo>
                    <a:lnTo>
                      <a:pt x="28635" y="0"/>
                    </a:lnTo>
                    <a:cubicBezTo>
                      <a:pt x="18811" y="1550"/>
                      <a:pt x="9176" y="3302"/>
                      <a:pt x="0" y="5208"/>
                    </a:cubicBezTo>
                    <a:close/>
                  </a:path>
                </a:pathLst>
              </a:custGeom>
              <a:grpFill/>
              <a:ln w="9525" cap="flat">
                <a:noFill/>
                <a:prstDash val="solid"/>
                <a:miter/>
              </a:ln>
            </p:spPr>
            <p:txBody>
              <a:bodyPr rtlCol="0" anchor="ctr"/>
              <a:lstStyle/>
              <a:p>
                <a:endParaRPr lang="fr-FR"/>
              </a:p>
            </p:txBody>
          </p:sp>
          <p:sp>
            <p:nvSpPr>
              <p:cNvPr id="36" name="Forme libre : forme 35">
                <a:extLst>
                  <a:ext uri="{FF2B5EF4-FFF2-40B4-BE49-F238E27FC236}">
                    <a16:creationId xmlns:a16="http://schemas.microsoft.com/office/drawing/2014/main" id="{3706B6EA-A855-F10C-FD1E-9CB2E22D1CEF}"/>
                  </a:ext>
                </a:extLst>
              </p:cNvPr>
              <p:cNvSpPr/>
              <p:nvPr/>
            </p:nvSpPr>
            <p:spPr>
              <a:xfrm>
                <a:off x="6265133" y="3337992"/>
                <a:ext cx="29938" cy="21519"/>
              </a:xfrm>
              <a:custGeom>
                <a:avLst/>
                <a:gdLst>
                  <a:gd name="connsiteX0" fmla="*/ 0 w 29938"/>
                  <a:gd name="connsiteY0" fmla="*/ 2591 h 21519"/>
                  <a:gd name="connsiteX1" fmla="*/ 2149 w 29938"/>
                  <a:gd name="connsiteY1" fmla="*/ 21520 h 21519"/>
                  <a:gd name="connsiteX2" fmla="*/ 29938 w 29938"/>
                  <a:gd name="connsiteY2" fmla="*/ 19022 h 21519"/>
                  <a:gd name="connsiteX3" fmla="*/ 28910 w 29938"/>
                  <a:gd name="connsiteY3" fmla="*/ 0 h 21519"/>
                  <a:gd name="connsiteX4" fmla="*/ 0 w 29938"/>
                  <a:gd name="connsiteY4" fmla="*/ 2591 h 2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8" h="21519">
                    <a:moveTo>
                      <a:pt x="0" y="2591"/>
                    </a:moveTo>
                    <a:lnTo>
                      <a:pt x="2149" y="21520"/>
                    </a:lnTo>
                    <a:cubicBezTo>
                      <a:pt x="18650" y="19642"/>
                      <a:pt x="29486" y="19043"/>
                      <a:pt x="29938" y="19022"/>
                    </a:cubicBezTo>
                    <a:lnTo>
                      <a:pt x="28910" y="0"/>
                    </a:lnTo>
                    <a:cubicBezTo>
                      <a:pt x="27715" y="65"/>
                      <a:pt x="16767" y="684"/>
                      <a:pt x="0" y="2591"/>
                    </a:cubicBezTo>
                    <a:close/>
                  </a:path>
                </a:pathLst>
              </a:custGeom>
              <a:grpFill/>
              <a:ln w="9525" cap="flat">
                <a:noFill/>
                <a:prstDash val="solid"/>
                <a:miter/>
              </a:ln>
            </p:spPr>
            <p:txBody>
              <a:bodyPr rtlCol="0" anchor="ctr"/>
              <a:lstStyle/>
              <a:p>
                <a:endParaRPr lang="fr-FR"/>
              </a:p>
            </p:txBody>
          </p:sp>
          <p:sp>
            <p:nvSpPr>
              <p:cNvPr id="37" name="Forme libre : forme 36">
                <a:extLst>
                  <a:ext uri="{FF2B5EF4-FFF2-40B4-BE49-F238E27FC236}">
                    <a16:creationId xmlns:a16="http://schemas.microsoft.com/office/drawing/2014/main" id="{54210453-69C5-99CB-53DB-FA785DDCAFBF}"/>
                  </a:ext>
                </a:extLst>
              </p:cNvPr>
              <p:cNvSpPr/>
              <p:nvPr/>
            </p:nvSpPr>
            <p:spPr>
              <a:xfrm>
                <a:off x="6357546" y="3633751"/>
                <a:ext cx="21287" cy="31411"/>
              </a:xfrm>
              <a:custGeom>
                <a:avLst/>
                <a:gdLst>
                  <a:gd name="connsiteX0" fmla="*/ 21286 w 21287"/>
                  <a:gd name="connsiteY0" fmla="*/ 24721 h 31411"/>
                  <a:gd name="connsiteX1" fmla="*/ 18548 w 21287"/>
                  <a:gd name="connsiteY1" fmla="*/ 0 h 31411"/>
                  <a:gd name="connsiteX2" fmla="*/ 0 w 21287"/>
                  <a:gd name="connsiteY2" fmla="*/ 4343 h 31411"/>
                  <a:gd name="connsiteX3" fmla="*/ 2236 w 21287"/>
                  <a:gd name="connsiteY3" fmla="*/ 24698 h 31411"/>
                  <a:gd name="connsiteX4" fmla="*/ 1986 w 21287"/>
                  <a:gd name="connsiteY4" fmla="*/ 29305 h 31411"/>
                  <a:gd name="connsiteX5" fmla="*/ 20915 w 21287"/>
                  <a:gd name="connsiteY5" fmla="*/ 31412 h 31411"/>
                  <a:gd name="connsiteX6" fmla="*/ 21286 w 21287"/>
                  <a:gd name="connsiteY6" fmla="*/ 24721 h 3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87" h="31411">
                    <a:moveTo>
                      <a:pt x="21286" y="24721"/>
                    </a:moveTo>
                    <a:cubicBezTo>
                      <a:pt x="21324" y="16403"/>
                      <a:pt x="20405" y="8109"/>
                      <a:pt x="18548" y="0"/>
                    </a:cubicBezTo>
                    <a:lnTo>
                      <a:pt x="0" y="4343"/>
                    </a:lnTo>
                    <a:cubicBezTo>
                      <a:pt x="1521" y="11020"/>
                      <a:pt x="2272" y="17850"/>
                      <a:pt x="2236" y="24698"/>
                    </a:cubicBezTo>
                    <a:cubicBezTo>
                      <a:pt x="2236" y="26238"/>
                      <a:pt x="2153" y="27775"/>
                      <a:pt x="1986" y="29305"/>
                    </a:cubicBezTo>
                    <a:lnTo>
                      <a:pt x="20915" y="31412"/>
                    </a:lnTo>
                    <a:cubicBezTo>
                      <a:pt x="21161" y="29190"/>
                      <a:pt x="21285" y="26957"/>
                      <a:pt x="21286" y="24721"/>
                    </a:cubicBezTo>
                    <a:close/>
                  </a:path>
                </a:pathLst>
              </a:custGeom>
              <a:grpFill/>
              <a:ln w="9525" cap="flat">
                <a:noFill/>
                <a:prstDash val="solid"/>
                <a:miter/>
              </a:ln>
            </p:spPr>
            <p:txBody>
              <a:bodyPr rtlCol="0" anchor="ctr"/>
              <a:lstStyle/>
              <a:p>
                <a:endParaRPr lang="fr-FR"/>
              </a:p>
            </p:txBody>
          </p:sp>
          <p:sp>
            <p:nvSpPr>
              <p:cNvPr id="38" name="Forme libre : forme 37">
                <a:extLst>
                  <a:ext uri="{FF2B5EF4-FFF2-40B4-BE49-F238E27FC236}">
                    <a16:creationId xmlns:a16="http://schemas.microsoft.com/office/drawing/2014/main" id="{2D9EDEB4-CFEF-B0AE-7C3A-BE77E80ED8D7}"/>
                  </a:ext>
                </a:extLst>
              </p:cNvPr>
              <p:cNvSpPr/>
              <p:nvPr/>
            </p:nvSpPr>
            <p:spPr>
              <a:xfrm>
                <a:off x="6281206" y="3711858"/>
                <a:ext cx="33128" cy="26879"/>
              </a:xfrm>
              <a:custGeom>
                <a:avLst/>
                <a:gdLst>
                  <a:gd name="connsiteX0" fmla="*/ 0 w 33128"/>
                  <a:gd name="connsiteY0" fmla="*/ 8490 h 26879"/>
                  <a:gd name="connsiteX1" fmla="*/ 4977 w 33128"/>
                  <a:gd name="connsiteY1" fmla="*/ 26880 h 26879"/>
                  <a:gd name="connsiteX2" fmla="*/ 33129 w 33128"/>
                  <a:gd name="connsiteY2" fmla="*/ 17756 h 26879"/>
                  <a:gd name="connsiteX3" fmla="*/ 26227 w 33128"/>
                  <a:gd name="connsiteY3" fmla="*/ 0 h 26879"/>
                  <a:gd name="connsiteX4" fmla="*/ 0 w 33128"/>
                  <a:gd name="connsiteY4" fmla="*/ 8490 h 2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8" h="26879">
                    <a:moveTo>
                      <a:pt x="0" y="8490"/>
                    </a:moveTo>
                    <a:lnTo>
                      <a:pt x="4977" y="26880"/>
                    </a:lnTo>
                    <a:cubicBezTo>
                      <a:pt x="14515" y="24335"/>
                      <a:pt x="23912" y="21290"/>
                      <a:pt x="33129" y="17756"/>
                    </a:cubicBezTo>
                    <a:lnTo>
                      <a:pt x="26227" y="0"/>
                    </a:lnTo>
                    <a:cubicBezTo>
                      <a:pt x="17640" y="3290"/>
                      <a:pt x="8886" y="6124"/>
                      <a:pt x="0" y="8490"/>
                    </a:cubicBezTo>
                    <a:close/>
                  </a:path>
                </a:pathLst>
              </a:custGeom>
              <a:grpFill/>
              <a:ln w="9525" cap="flat">
                <a:noFill/>
                <a:prstDash val="solid"/>
                <a:miter/>
              </a:ln>
            </p:spPr>
            <p:txBody>
              <a:bodyPr rtlCol="0" anchor="ctr"/>
              <a:lstStyle/>
              <a:p>
                <a:endParaRPr lang="fr-FR"/>
              </a:p>
            </p:txBody>
          </p:sp>
          <p:sp>
            <p:nvSpPr>
              <p:cNvPr id="39" name="Forme libre : forme 38">
                <a:extLst>
                  <a:ext uri="{FF2B5EF4-FFF2-40B4-BE49-F238E27FC236}">
                    <a16:creationId xmlns:a16="http://schemas.microsoft.com/office/drawing/2014/main" id="{F9AA6330-5F5F-1EF0-1072-7F80F94A16E4}"/>
                  </a:ext>
                </a:extLst>
              </p:cNvPr>
              <p:cNvSpPr/>
              <p:nvPr/>
            </p:nvSpPr>
            <p:spPr>
              <a:xfrm>
                <a:off x="6331562" y="3683949"/>
                <a:ext cx="34027" cy="32437"/>
              </a:xfrm>
              <a:custGeom>
                <a:avLst/>
                <a:gdLst>
                  <a:gd name="connsiteX0" fmla="*/ 0 w 34027"/>
                  <a:gd name="connsiteY0" fmla="*/ 16215 h 32437"/>
                  <a:gd name="connsiteX1" fmla="*/ 9992 w 34027"/>
                  <a:gd name="connsiteY1" fmla="*/ 32437 h 32437"/>
                  <a:gd name="connsiteX2" fmla="*/ 34027 w 34027"/>
                  <a:gd name="connsiteY2" fmla="*/ 11856 h 32437"/>
                  <a:gd name="connsiteX3" fmla="*/ 19117 w 34027"/>
                  <a:gd name="connsiteY3" fmla="*/ 0 h 32437"/>
                  <a:gd name="connsiteX4" fmla="*/ 0 w 34027"/>
                  <a:gd name="connsiteY4" fmla="*/ 16215 h 3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7" h="32437">
                    <a:moveTo>
                      <a:pt x="0" y="16215"/>
                    </a:moveTo>
                    <a:lnTo>
                      <a:pt x="9992" y="32437"/>
                    </a:lnTo>
                    <a:cubicBezTo>
                      <a:pt x="19132" y="27017"/>
                      <a:pt x="27264" y="20053"/>
                      <a:pt x="34027" y="11856"/>
                    </a:cubicBezTo>
                    <a:lnTo>
                      <a:pt x="19117" y="0"/>
                    </a:lnTo>
                    <a:cubicBezTo>
                      <a:pt x="13725" y="6465"/>
                      <a:pt x="7258" y="11950"/>
                      <a:pt x="0" y="16215"/>
                    </a:cubicBezTo>
                    <a:close/>
                  </a:path>
                </a:pathLst>
              </a:custGeom>
              <a:grpFill/>
              <a:ln w="9525" cap="flat">
                <a:noFill/>
                <a:prstDash val="solid"/>
                <a:miter/>
              </a:ln>
            </p:spPr>
            <p:txBody>
              <a:bodyPr rtlCol="0" anchor="ctr"/>
              <a:lstStyle/>
              <a:p>
                <a:endParaRPr lang="fr-FR"/>
              </a:p>
            </p:txBody>
          </p:sp>
          <p:sp>
            <p:nvSpPr>
              <p:cNvPr id="40" name="Forme libre : forme 39">
                <a:extLst>
                  <a:ext uri="{FF2B5EF4-FFF2-40B4-BE49-F238E27FC236}">
                    <a16:creationId xmlns:a16="http://schemas.microsoft.com/office/drawing/2014/main" id="{78BA6215-1144-422E-A1B3-B9A871F4BBDD}"/>
                  </a:ext>
                </a:extLst>
              </p:cNvPr>
              <p:cNvSpPr/>
              <p:nvPr/>
            </p:nvSpPr>
            <p:spPr>
              <a:xfrm>
                <a:off x="6283634" y="3552464"/>
                <a:ext cx="33958" cy="29047"/>
              </a:xfrm>
              <a:custGeom>
                <a:avLst/>
                <a:gdLst>
                  <a:gd name="connsiteX0" fmla="*/ 6837 w 33958"/>
                  <a:gd name="connsiteY0" fmla="*/ 0 h 29047"/>
                  <a:gd name="connsiteX1" fmla="*/ 0 w 33958"/>
                  <a:gd name="connsiteY1" fmla="*/ 17780 h 29047"/>
                  <a:gd name="connsiteX2" fmla="*/ 24963 w 33958"/>
                  <a:gd name="connsiteY2" fmla="*/ 29047 h 29047"/>
                  <a:gd name="connsiteX3" fmla="*/ 33958 w 33958"/>
                  <a:gd name="connsiteY3" fmla="*/ 12253 h 29047"/>
                  <a:gd name="connsiteX4" fmla="*/ 6837 w 33958"/>
                  <a:gd name="connsiteY4" fmla="*/ 0 h 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8" h="29047">
                    <a:moveTo>
                      <a:pt x="6837" y="0"/>
                    </a:moveTo>
                    <a:lnTo>
                      <a:pt x="0" y="17780"/>
                    </a:lnTo>
                    <a:cubicBezTo>
                      <a:pt x="8548" y="21012"/>
                      <a:pt x="16885" y="24775"/>
                      <a:pt x="24963" y="29047"/>
                    </a:cubicBezTo>
                    <a:lnTo>
                      <a:pt x="33958" y="12253"/>
                    </a:lnTo>
                    <a:cubicBezTo>
                      <a:pt x="25181" y="7609"/>
                      <a:pt x="16124" y="3517"/>
                      <a:pt x="6837" y="0"/>
                    </a:cubicBezTo>
                    <a:close/>
                  </a:path>
                </a:pathLst>
              </a:custGeom>
              <a:grpFill/>
              <a:ln w="9525" cap="flat">
                <a:noFill/>
                <a:prstDash val="solid"/>
                <a:miter/>
              </a:ln>
            </p:spPr>
            <p:txBody>
              <a:bodyPr rtlCol="0" anchor="ctr"/>
              <a:lstStyle/>
              <a:p>
                <a:endParaRPr lang="fr-FR"/>
              </a:p>
            </p:txBody>
          </p:sp>
          <p:sp>
            <p:nvSpPr>
              <p:cNvPr id="41" name="Forme libre : forme 40">
                <a:extLst>
                  <a:ext uri="{FF2B5EF4-FFF2-40B4-BE49-F238E27FC236}">
                    <a16:creationId xmlns:a16="http://schemas.microsoft.com/office/drawing/2014/main" id="{4310EE6C-4F39-B18B-980E-5E8DFC196279}"/>
                  </a:ext>
                </a:extLst>
              </p:cNvPr>
              <p:cNvSpPr/>
              <p:nvPr/>
            </p:nvSpPr>
            <p:spPr>
              <a:xfrm>
                <a:off x="6330756" y="3581535"/>
                <a:ext cx="33061" cy="33558"/>
              </a:xfrm>
              <a:custGeom>
                <a:avLst/>
                <a:gdLst>
                  <a:gd name="connsiteX0" fmla="*/ 12192 w 33061"/>
                  <a:gd name="connsiteY0" fmla="*/ 0 h 33558"/>
                  <a:gd name="connsiteX1" fmla="*/ 0 w 33061"/>
                  <a:gd name="connsiteY1" fmla="*/ 14637 h 33558"/>
                  <a:gd name="connsiteX2" fmla="*/ 17059 w 33061"/>
                  <a:gd name="connsiteY2" fmla="*/ 33558 h 33558"/>
                  <a:gd name="connsiteX3" fmla="*/ 33061 w 33061"/>
                  <a:gd name="connsiteY3" fmla="*/ 23220 h 33558"/>
                  <a:gd name="connsiteX4" fmla="*/ 12192 w 33061"/>
                  <a:gd name="connsiteY4" fmla="*/ 0 h 3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61" h="33558">
                    <a:moveTo>
                      <a:pt x="12192" y="0"/>
                    </a:moveTo>
                    <a:lnTo>
                      <a:pt x="0" y="14637"/>
                    </a:lnTo>
                    <a:cubicBezTo>
                      <a:pt x="6607" y="20049"/>
                      <a:pt x="12359" y="26428"/>
                      <a:pt x="17059" y="33558"/>
                    </a:cubicBezTo>
                    <a:lnTo>
                      <a:pt x="33061" y="23220"/>
                    </a:lnTo>
                    <a:cubicBezTo>
                      <a:pt x="27317" y="14471"/>
                      <a:pt x="20281" y="6643"/>
                      <a:pt x="12192" y="0"/>
                    </a:cubicBezTo>
                    <a:close/>
                  </a:path>
                </a:pathLst>
              </a:custGeom>
              <a:grpFill/>
              <a:ln w="9525" cap="flat">
                <a:noFill/>
                <a:prstDash val="solid"/>
                <a:miter/>
              </a:ln>
            </p:spPr>
            <p:txBody>
              <a:bodyPr rtlCol="0" anchor="ctr"/>
              <a:lstStyle/>
              <a:p>
                <a:endParaRPr lang="fr-FR"/>
              </a:p>
            </p:txBody>
          </p:sp>
          <p:sp>
            <p:nvSpPr>
              <p:cNvPr id="42" name="Forme libre : forme 41">
                <a:extLst>
                  <a:ext uri="{FF2B5EF4-FFF2-40B4-BE49-F238E27FC236}">
                    <a16:creationId xmlns:a16="http://schemas.microsoft.com/office/drawing/2014/main" id="{648EF514-5C2C-63CF-21A1-7C4D84840F73}"/>
                  </a:ext>
                </a:extLst>
              </p:cNvPr>
              <p:cNvSpPr/>
              <p:nvPr/>
            </p:nvSpPr>
            <p:spPr>
              <a:xfrm>
                <a:off x="6226266" y="3726640"/>
                <a:ext cx="31416" cy="23577"/>
              </a:xfrm>
              <a:custGeom>
                <a:avLst/>
                <a:gdLst>
                  <a:gd name="connsiteX0" fmla="*/ 0 w 31416"/>
                  <a:gd name="connsiteY0" fmla="*/ 4727 h 23577"/>
                  <a:gd name="connsiteX1" fmla="*/ 2762 w 31416"/>
                  <a:gd name="connsiteY1" fmla="*/ 23577 h 23577"/>
                  <a:gd name="connsiteX2" fmla="*/ 31416 w 31416"/>
                  <a:gd name="connsiteY2" fmla="*/ 18692 h 23577"/>
                  <a:gd name="connsiteX3" fmla="*/ 27733 w 31416"/>
                  <a:gd name="connsiteY3" fmla="*/ 0 h 23577"/>
                  <a:gd name="connsiteX4" fmla="*/ 0 w 31416"/>
                  <a:gd name="connsiteY4" fmla="*/ 4727 h 2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6" h="23577">
                    <a:moveTo>
                      <a:pt x="0" y="4727"/>
                    </a:moveTo>
                    <a:lnTo>
                      <a:pt x="2762" y="23577"/>
                    </a:lnTo>
                    <a:cubicBezTo>
                      <a:pt x="12785" y="22108"/>
                      <a:pt x="22427" y="20464"/>
                      <a:pt x="31416" y="18692"/>
                    </a:cubicBezTo>
                    <a:lnTo>
                      <a:pt x="27733" y="0"/>
                    </a:lnTo>
                    <a:cubicBezTo>
                      <a:pt x="19045" y="1714"/>
                      <a:pt x="9716" y="3304"/>
                      <a:pt x="0" y="4727"/>
                    </a:cubicBezTo>
                    <a:close/>
                  </a:path>
                </a:pathLst>
              </a:custGeom>
              <a:grpFill/>
              <a:ln w="9525" cap="flat">
                <a:noFill/>
                <a:prstDash val="solid"/>
                <a:miter/>
              </a:ln>
            </p:spPr>
            <p:txBody>
              <a:bodyPr rtlCol="0" anchor="ctr"/>
              <a:lstStyle/>
              <a:p>
                <a:endParaRPr lang="fr-FR"/>
              </a:p>
            </p:txBody>
          </p:sp>
          <p:sp>
            <p:nvSpPr>
              <p:cNvPr id="43" name="Forme libre : forme 42">
                <a:extLst>
                  <a:ext uri="{FF2B5EF4-FFF2-40B4-BE49-F238E27FC236}">
                    <a16:creationId xmlns:a16="http://schemas.microsoft.com/office/drawing/2014/main" id="{60A059AE-1157-F0AA-46E1-57AD618C796D}"/>
                  </a:ext>
                </a:extLst>
              </p:cNvPr>
              <p:cNvSpPr/>
              <p:nvPr/>
            </p:nvSpPr>
            <p:spPr>
              <a:xfrm>
                <a:off x="6118799" y="3503125"/>
                <a:ext cx="33657" cy="28028"/>
              </a:xfrm>
              <a:custGeom>
                <a:avLst/>
                <a:gdLst>
                  <a:gd name="connsiteX0" fmla="*/ 0 w 33657"/>
                  <a:gd name="connsiteY0" fmla="*/ 17265 h 28028"/>
                  <a:gd name="connsiteX1" fmla="*/ 27686 w 33657"/>
                  <a:gd name="connsiteY1" fmla="*/ 28028 h 28028"/>
                  <a:gd name="connsiteX2" fmla="*/ 33658 w 33657"/>
                  <a:gd name="connsiteY2" fmla="*/ 9941 h 28028"/>
                  <a:gd name="connsiteX3" fmla="*/ 8035 w 33657"/>
                  <a:gd name="connsiteY3" fmla="*/ 0 h 28028"/>
                </a:gdLst>
                <a:ahLst/>
                <a:cxnLst>
                  <a:cxn ang="0">
                    <a:pos x="connsiteX0" y="connsiteY0"/>
                  </a:cxn>
                  <a:cxn ang="0">
                    <a:pos x="connsiteX1" y="connsiteY1"/>
                  </a:cxn>
                  <a:cxn ang="0">
                    <a:pos x="connsiteX2" y="connsiteY2"/>
                  </a:cxn>
                  <a:cxn ang="0">
                    <a:pos x="connsiteX3" y="connsiteY3"/>
                  </a:cxn>
                </a:cxnLst>
                <a:rect l="l" t="t" r="r" b="b"/>
                <a:pathLst>
                  <a:path w="33657" h="28028">
                    <a:moveTo>
                      <a:pt x="0" y="17265"/>
                    </a:moveTo>
                    <a:cubicBezTo>
                      <a:pt x="9011" y="21390"/>
                      <a:pt x="18256" y="24984"/>
                      <a:pt x="27686" y="28028"/>
                    </a:cubicBezTo>
                    <a:lnTo>
                      <a:pt x="33658" y="9941"/>
                    </a:lnTo>
                    <a:cubicBezTo>
                      <a:pt x="24931" y="7128"/>
                      <a:pt x="16376" y="3808"/>
                      <a:pt x="8035" y="0"/>
                    </a:cubicBezTo>
                    <a:close/>
                  </a:path>
                </a:pathLst>
              </a:custGeom>
              <a:grpFill/>
              <a:ln w="9525"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10211690-2FF1-4664-A669-B116600D7C52}"/>
                  </a:ext>
                </a:extLst>
              </p:cNvPr>
              <p:cNvSpPr/>
              <p:nvPr/>
            </p:nvSpPr>
            <p:spPr>
              <a:xfrm>
                <a:off x="6113310" y="3739514"/>
                <a:ext cx="29491" cy="20393"/>
              </a:xfrm>
              <a:custGeom>
                <a:avLst/>
                <a:gdLst>
                  <a:gd name="connsiteX0" fmla="*/ 29491 w 29491"/>
                  <a:gd name="connsiteY0" fmla="*/ 19021 h 20393"/>
                  <a:gd name="connsiteX1" fmla="*/ 28393 w 29491"/>
                  <a:gd name="connsiteY1" fmla="*/ 0 h 20393"/>
                  <a:gd name="connsiteX2" fmla="*/ 0 w 29491"/>
                  <a:gd name="connsiteY2" fmla="*/ 1358 h 20393"/>
                  <a:gd name="connsiteX3" fmla="*/ 744 w 29491"/>
                  <a:gd name="connsiteY3" fmla="*/ 20394 h 20393"/>
                  <a:gd name="connsiteX4" fmla="*/ 29491 w 29491"/>
                  <a:gd name="connsiteY4" fmla="*/ 19021 h 2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1" h="20393">
                    <a:moveTo>
                      <a:pt x="29491" y="19021"/>
                    </a:moveTo>
                    <a:lnTo>
                      <a:pt x="28393" y="0"/>
                    </a:lnTo>
                    <a:cubicBezTo>
                      <a:pt x="18943" y="544"/>
                      <a:pt x="9459" y="991"/>
                      <a:pt x="0" y="1358"/>
                    </a:cubicBezTo>
                    <a:lnTo>
                      <a:pt x="744" y="20394"/>
                    </a:lnTo>
                    <a:cubicBezTo>
                      <a:pt x="10312" y="20026"/>
                      <a:pt x="19920" y="19575"/>
                      <a:pt x="29491" y="19021"/>
                    </a:cubicBezTo>
                    <a:close/>
                  </a:path>
                </a:pathLst>
              </a:custGeom>
              <a:grpFill/>
              <a:ln w="9525"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1F0E20AD-0BD6-94E5-F01C-7196F4BDE3A4}"/>
                  </a:ext>
                </a:extLst>
              </p:cNvPr>
              <p:cNvSpPr/>
              <p:nvPr/>
            </p:nvSpPr>
            <p:spPr>
              <a:xfrm>
                <a:off x="6151225" y="3356457"/>
                <a:ext cx="33044" cy="26699"/>
              </a:xfrm>
              <a:custGeom>
                <a:avLst/>
                <a:gdLst>
                  <a:gd name="connsiteX0" fmla="*/ 0 w 33044"/>
                  <a:gd name="connsiteY0" fmla="*/ 8774 h 26699"/>
                  <a:gd name="connsiteX1" fmla="*/ 6455 w 33044"/>
                  <a:gd name="connsiteY1" fmla="*/ 26700 h 26699"/>
                  <a:gd name="connsiteX2" fmla="*/ 33044 w 33044"/>
                  <a:gd name="connsiteY2" fmla="*/ 18383 h 26699"/>
                  <a:gd name="connsiteX3" fmla="*/ 28049 w 33044"/>
                  <a:gd name="connsiteY3" fmla="*/ 0 h 26699"/>
                  <a:gd name="connsiteX4" fmla="*/ 0 w 33044"/>
                  <a:gd name="connsiteY4" fmla="*/ 8774 h 2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4" h="26699">
                    <a:moveTo>
                      <a:pt x="0" y="8774"/>
                    </a:moveTo>
                    <a:lnTo>
                      <a:pt x="6455" y="26700"/>
                    </a:lnTo>
                    <a:cubicBezTo>
                      <a:pt x="14647" y="23747"/>
                      <a:pt x="23593" y="20948"/>
                      <a:pt x="33044" y="18383"/>
                    </a:cubicBezTo>
                    <a:lnTo>
                      <a:pt x="28049" y="0"/>
                    </a:lnTo>
                    <a:cubicBezTo>
                      <a:pt x="18110" y="2698"/>
                      <a:pt x="8673" y="5652"/>
                      <a:pt x="0" y="8774"/>
                    </a:cubicBezTo>
                    <a:close/>
                  </a:path>
                </a:pathLst>
              </a:custGeom>
              <a:grpFill/>
              <a:ln w="9525"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A15C6AC6-51B3-53B4-4F23-1CA2AA805F1C}"/>
                  </a:ext>
                </a:extLst>
              </p:cNvPr>
              <p:cNvSpPr/>
              <p:nvPr/>
            </p:nvSpPr>
            <p:spPr>
              <a:xfrm>
                <a:off x="6170033" y="3734928"/>
                <a:ext cx="30272" cy="21644"/>
              </a:xfrm>
              <a:custGeom>
                <a:avLst/>
                <a:gdLst>
                  <a:gd name="connsiteX0" fmla="*/ 1525 w 30272"/>
                  <a:gd name="connsiteY0" fmla="*/ 21645 h 21644"/>
                  <a:gd name="connsiteX1" fmla="*/ 30272 w 30272"/>
                  <a:gd name="connsiteY1" fmla="*/ 18939 h 21644"/>
                  <a:gd name="connsiteX2" fmla="*/ 28207 w 30272"/>
                  <a:gd name="connsiteY2" fmla="*/ 0 h 21644"/>
                  <a:gd name="connsiteX3" fmla="*/ 0 w 30272"/>
                  <a:gd name="connsiteY3" fmla="*/ 2656 h 21644"/>
                </a:gdLst>
                <a:ahLst/>
                <a:cxnLst>
                  <a:cxn ang="0">
                    <a:pos x="connsiteX0" y="connsiteY0"/>
                  </a:cxn>
                  <a:cxn ang="0">
                    <a:pos x="connsiteX1" y="connsiteY1"/>
                  </a:cxn>
                  <a:cxn ang="0">
                    <a:pos x="connsiteX2" y="connsiteY2"/>
                  </a:cxn>
                  <a:cxn ang="0">
                    <a:pos x="connsiteX3" y="connsiteY3"/>
                  </a:cxn>
                </a:cxnLst>
                <a:rect l="l" t="t" r="r" b="b"/>
                <a:pathLst>
                  <a:path w="30272" h="21644">
                    <a:moveTo>
                      <a:pt x="1525" y="21645"/>
                    </a:moveTo>
                    <a:cubicBezTo>
                      <a:pt x="11227" y="20866"/>
                      <a:pt x="20831" y="19968"/>
                      <a:pt x="30272" y="18939"/>
                    </a:cubicBezTo>
                    <a:lnTo>
                      <a:pt x="28207" y="0"/>
                    </a:lnTo>
                    <a:cubicBezTo>
                      <a:pt x="18942" y="1012"/>
                      <a:pt x="9515" y="1891"/>
                      <a:pt x="0" y="2656"/>
                    </a:cubicBezTo>
                    <a:close/>
                  </a:path>
                </a:pathLst>
              </a:custGeom>
              <a:grpFill/>
              <a:ln w="9525"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3B56CDE3-4E96-A10F-DBB1-C49040B12246}"/>
                  </a:ext>
                </a:extLst>
              </p:cNvPr>
              <p:cNvSpPr/>
              <p:nvPr/>
            </p:nvSpPr>
            <p:spPr>
              <a:xfrm>
                <a:off x="6229977" y="3535224"/>
                <a:ext cx="32746" cy="26046"/>
              </a:xfrm>
              <a:custGeom>
                <a:avLst/>
                <a:gdLst>
                  <a:gd name="connsiteX0" fmla="*/ 4828 w 32746"/>
                  <a:gd name="connsiteY0" fmla="*/ 0 h 26046"/>
                  <a:gd name="connsiteX1" fmla="*/ 0 w 32746"/>
                  <a:gd name="connsiteY1" fmla="*/ 18426 h 26046"/>
                  <a:gd name="connsiteX2" fmla="*/ 27221 w 32746"/>
                  <a:gd name="connsiteY2" fmla="*/ 26046 h 26046"/>
                  <a:gd name="connsiteX3" fmla="*/ 32746 w 32746"/>
                  <a:gd name="connsiteY3" fmla="*/ 7814 h 26046"/>
                  <a:gd name="connsiteX4" fmla="*/ 4828 w 32746"/>
                  <a:gd name="connsiteY4" fmla="*/ 0 h 2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6" h="26046">
                    <a:moveTo>
                      <a:pt x="4828" y="0"/>
                    </a:moveTo>
                    <a:lnTo>
                      <a:pt x="0" y="18426"/>
                    </a:lnTo>
                    <a:cubicBezTo>
                      <a:pt x="9176" y="20831"/>
                      <a:pt x="18297" y="23338"/>
                      <a:pt x="27221" y="26046"/>
                    </a:cubicBezTo>
                    <a:lnTo>
                      <a:pt x="32746" y="7814"/>
                    </a:lnTo>
                    <a:cubicBezTo>
                      <a:pt x="23599" y="5037"/>
                      <a:pt x="14236" y="2465"/>
                      <a:pt x="4828" y="0"/>
                    </a:cubicBezTo>
                    <a:close/>
                  </a:path>
                </a:pathLst>
              </a:custGeom>
              <a:grpFill/>
              <a:ln w="9525"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B2FA0B09-DB17-757A-2E67-3C3576EFA5B2}"/>
                  </a:ext>
                </a:extLst>
              </p:cNvPr>
              <p:cNvSpPr/>
              <p:nvPr/>
            </p:nvSpPr>
            <p:spPr>
              <a:xfrm>
                <a:off x="5812910" y="3454849"/>
                <a:ext cx="104604" cy="104603"/>
              </a:xfrm>
              <a:custGeom>
                <a:avLst/>
                <a:gdLst>
                  <a:gd name="connsiteX0" fmla="*/ 1 w 104604"/>
                  <a:gd name="connsiteY0" fmla="*/ 52300 h 104603"/>
                  <a:gd name="connsiteX1" fmla="*/ 52301 w 104604"/>
                  <a:gd name="connsiteY1" fmla="*/ 104604 h 104603"/>
                  <a:gd name="connsiteX2" fmla="*/ 104604 w 104604"/>
                  <a:gd name="connsiteY2" fmla="*/ 52304 h 104603"/>
                  <a:gd name="connsiteX3" fmla="*/ 52304 w 104604"/>
                  <a:gd name="connsiteY3" fmla="*/ 0 h 104603"/>
                  <a:gd name="connsiteX4" fmla="*/ 52299 w 104604"/>
                  <a:gd name="connsiteY4" fmla="*/ 0 h 104603"/>
                  <a:gd name="connsiteX5" fmla="*/ 1 w 104604"/>
                  <a:gd name="connsiteY5" fmla="*/ 51869 h 104603"/>
                  <a:gd name="connsiteX6" fmla="*/ 1 w 104604"/>
                  <a:gd name="connsiteY6" fmla="*/ 52300 h 104603"/>
                  <a:gd name="connsiteX7" fmla="*/ 85553 w 104604"/>
                  <a:gd name="connsiteY7" fmla="*/ 52300 h 104603"/>
                  <a:gd name="connsiteX8" fmla="*/ 52303 w 104604"/>
                  <a:gd name="connsiteY8" fmla="*/ 85554 h 104603"/>
                  <a:gd name="connsiteX9" fmla="*/ 19050 w 104604"/>
                  <a:gd name="connsiteY9" fmla="*/ 52304 h 104603"/>
                  <a:gd name="connsiteX10" fmla="*/ 52300 w 104604"/>
                  <a:gd name="connsiteY10" fmla="*/ 19050 h 104603"/>
                  <a:gd name="connsiteX11" fmla="*/ 52302 w 104604"/>
                  <a:gd name="connsiteY11" fmla="*/ 19050 h 104603"/>
                  <a:gd name="connsiteX12" fmla="*/ 85553 w 104604"/>
                  <a:gd name="connsiteY12" fmla="*/ 51592 h 104603"/>
                  <a:gd name="connsiteX13" fmla="*/ 85553 w 104604"/>
                  <a:gd name="connsiteY13" fmla="*/ 52300 h 10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04" h="104603">
                    <a:moveTo>
                      <a:pt x="1" y="52300"/>
                    </a:moveTo>
                    <a:cubicBezTo>
                      <a:pt x="0" y="81186"/>
                      <a:pt x="23415" y="104603"/>
                      <a:pt x="52301" y="104604"/>
                    </a:cubicBezTo>
                    <a:cubicBezTo>
                      <a:pt x="81186" y="104605"/>
                      <a:pt x="104603" y="81190"/>
                      <a:pt x="104604" y="52304"/>
                    </a:cubicBezTo>
                    <a:cubicBezTo>
                      <a:pt x="104605" y="23419"/>
                      <a:pt x="81190" y="1"/>
                      <a:pt x="52304" y="0"/>
                    </a:cubicBezTo>
                    <a:cubicBezTo>
                      <a:pt x="52302" y="0"/>
                      <a:pt x="52301" y="0"/>
                      <a:pt x="52299" y="0"/>
                    </a:cubicBezTo>
                    <a:cubicBezTo>
                      <a:pt x="23534" y="-118"/>
                      <a:pt x="120" y="23104"/>
                      <a:pt x="1" y="51869"/>
                    </a:cubicBezTo>
                    <a:cubicBezTo>
                      <a:pt x="0" y="52013"/>
                      <a:pt x="0" y="52156"/>
                      <a:pt x="1" y="52300"/>
                    </a:cubicBezTo>
                    <a:close/>
                    <a:moveTo>
                      <a:pt x="85553" y="52300"/>
                    </a:moveTo>
                    <a:cubicBezTo>
                      <a:pt x="85554" y="70665"/>
                      <a:pt x="70668" y="85553"/>
                      <a:pt x="52303" y="85554"/>
                    </a:cubicBezTo>
                    <a:cubicBezTo>
                      <a:pt x="33939" y="85555"/>
                      <a:pt x="19051" y="70668"/>
                      <a:pt x="19050" y="52304"/>
                    </a:cubicBezTo>
                    <a:cubicBezTo>
                      <a:pt x="19049" y="33940"/>
                      <a:pt x="33935" y="19051"/>
                      <a:pt x="52300" y="19050"/>
                    </a:cubicBezTo>
                    <a:cubicBezTo>
                      <a:pt x="52301" y="19050"/>
                      <a:pt x="52301" y="19050"/>
                      <a:pt x="52302" y="19050"/>
                    </a:cubicBezTo>
                    <a:cubicBezTo>
                      <a:pt x="70470" y="18854"/>
                      <a:pt x="85357" y="33424"/>
                      <a:pt x="85553" y="51592"/>
                    </a:cubicBezTo>
                    <a:cubicBezTo>
                      <a:pt x="85556" y="51828"/>
                      <a:pt x="85556" y="52064"/>
                      <a:pt x="85553" y="52300"/>
                    </a:cubicBezTo>
                    <a:close/>
                  </a:path>
                </a:pathLst>
              </a:custGeom>
              <a:grpFill/>
              <a:ln w="9525" cap="flat">
                <a:noFill/>
                <a:prstDash val="solid"/>
                <a:miter/>
              </a:ln>
            </p:spPr>
            <p:txBody>
              <a:bodyPr rtlCol="0" anchor="ctr"/>
              <a:lstStyle/>
              <a:p>
                <a:endParaRPr lang="fr-FR"/>
              </a:p>
            </p:txBody>
          </p:sp>
        </p:grpSp>
        <p:grpSp>
          <p:nvGrpSpPr>
            <p:cNvPr id="24" name="Groupe 23">
              <a:extLst>
                <a:ext uri="{FF2B5EF4-FFF2-40B4-BE49-F238E27FC236}">
                  <a16:creationId xmlns:a16="http://schemas.microsoft.com/office/drawing/2014/main" id="{31B6BD96-2643-C6C7-89D2-BF0C876A8823}"/>
                </a:ext>
              </a:extLst>
            </p:cNvPr>
            <p:cNvGrpSpPr/>
            <p:nvPr/>
          </p:nvGrpSpPr>
          <p:grpSpPr>
            <a:xfrm rot="20265906" flipH="1">
              <a:off x="6286904" y="3084079"/>
              <a:ext cx="220860" cy="236489"/>
              <a:chOff x="6220830" y="2962227"/>
              <a:chExt cx="220860" cy="236489"/>
            </a:xfrm>
            <a:grpFill/>
          </p:grpSpPr>
          <p:sp>
            <p:nvSpPr>
              <p:cNvPr id="25" name="Forme libre : forme 24">
                <a:extLst>
                  <a:ext uri="{FF2B5EF4-FFF2-40B4-BE49-F238E27FC236}">
                    <a16:creationId xmlns:a16="http://schemas.microsoft.com/office/drawing/2014/main" id="{3D35D28A-6B7F-92F4-CAB5-18C266DC3BFF}"/>
                  </a:ext>
                </a:extLst>
              </p:cNvPr>
              <p:cNvSpPr/>
              <p:nvPr/>
            </p:nvSpPr>
            <p:spPr>
              <a:xfrm>
                <a:off x="6220830" y="2962227"/>
                <a:ext cx="196639" cy="198348"/>
              </a:xfrm>
              <a:custGeom>
                <a:avLst/>
                <a:gdLst>
                  <a:gd name="connsiteX0" fmla="*/ 389668 w 389667"/>
                  <a:gd name="connsiteY0" fmla="*/ 259802 h 354308"/>
                  <a:gd name="connsiteX1" fmla="*/ 284512 w 389667"/>
                  <a:gd name="connsiteY1" fmla="*/ 3170 h 354308"/>
                  <a:gd name="connsiteX2" fmla="*/ 260423 w 389667"/>
                  <a:gd name="connsiteY2" fmla="*/ 36 h 354308"/>
                  <a:gd name="connsiteX3" fmla="*/ 199606 w 389667"/>
                  <a:gd name="connsiteY3" fmla="*/ 13266 h 354308"/>
                  <a:gd name="connsiteX4" fmla="*/ 0 w 389667"/>
                  <a:gd name="connsiteY4" fmla="*/ 96581 h 354308"/>
                  <a:gd name="connsiteX5" fmla="*/ 105223 w 389667"/>
                  <a:gd name="connsiteY5" fmla="*/ 353356 h 354308"/>
                  <a:gd name="connsiteX6" fmla="*/ 123053 w 389667"/>
                  <a:gd name="connsiteY6" fmla="*/ 354309 h 354308"/>
                  <a:gd name="connsiteX7" fmla="*/ 304829 w 389667"/>
                  <a:gd name="connsiteY7" fmla="*/ 270013 h 354308"/>
                  <a:gd name="connsiteX8" fmla="*/ 365893 w 389667"/>
                  <a:gd name="connsiteY8" fmla="*/ 256678 h 354308"/>
                  <a:gd name="connsiteX9" fmla="*/ 389668 w 389667"/>
                  <a:gd name="connsiteY9" fmla="*/ 259802 h 354308"/>
                  <a:gd name="connsiteX10" fmla="*/ 99679 w 389667"/>
                  <a:gd name="connsiteY10" fmla="*/ 264479 h 354308"/>
                  <a:gd name="connsiteX11" fmla="*/ 72171 w 389667"/>
                  <a:gd name="connsiteY11" fmla="*/ 197356 h 354308"/>
                  <a:gd name="connsiteX12" fmla="*/ 122492 w 389667"/>
                  <a:gd name="connsiteY12" fmla="*/ 180697 h 354308"/>
                  <a:gd name="connsiteX13" fmla="*/ 149447 w 389667"/>
                  <a:gd name="connsiteY13" fmla="*/ 247086 h 354308"/>
                  <a:gd name="connsiteX14" fmla="*/ 140579 w 389667"/>
                  <a:gd name="connsiteY14" fmla="*/ 251067 h 354308"/>
                  <a:gd name="connsiteX15" fmla="*/ 99679 w 389667"/>
                  <a:gd name="connsiteY15" fmla="*/ 264479 h 354308"/>
                  <a:gd name="connsiteX16" fmla="*/ 293989 w 389667"/>
                  <a:gd name="connsiteY16" fmla="*/ 243600 h 354308"/>
                  <a:gd name="connsiteX17" fmla="*/ 291856 w 389667"/>
                  <a:gd name="connsiteY17" fmla="*/ 244552 h 354308"/>
                  <a:gd name="connsiteX18" fmla="*/ 265776 w 389667"/>
                  <a:gd name="connsiteY18" fmla="*/ 180925 h 354308"/>
                  <a:gd name="connsiteX19" fmla="*/ 215370 w 389667"/>
                  <a:gd name="connsiteY19" fmla="*/ 209967 h 354308"/>
                  <a:gd name="connsiteX20" fmla="*/ 208074 w 389667"/>
                  <a:gd name="connsiteY20" fmla="*/ 214625 h 354308"/>
                  <a:gd name="connsiteX21" fmla="*/ 234115 w 389667"/>
                  <a:gd name="connsiteY21" fmla="*/ 278166 h 354308"/>
                  <a:gd name="connsiteX22" fmla="*/ 228829 w 389667"/>
                  <a:gd name="connsiteY22" fmla="*/ 281766 h 354308"/>
                  <a:gd name="connsiteX23" fmla="*/ 176975 w 389667"/>
                  <a:gd name="connsiteY23" fmla="*/ 313256 h 354308"/>
                  <a:gd name="connsiteX24" fmla="*/ 149933 w 389667"/>
                  <a:gd name="connsiteY24" fmla="*/ 247315 h 354308"/>
                  <a:gd name="connsiteX25" fmla="*/ 208036 w 389667"/>
                  <a:gd name="connsiteY25" fmla="*/ 214672 h 354308"/>
                  <a:gd name="connsiteX26" fmla="*/ 180413 w 389667"/>
                  <a:gd name="connsiteY26" fmla="*/ 147359 h 354308"/>
                  <a:gd name="connsiteX27" fmla="*/ 178308 w 389667"/>
                  <a:gd name="connsiteY27" fmla="*/ 148712 h 354308"/>
                  <a:gd name="connsiteX28" fmla="*/ 122472 w 389667"/>
                  <a:gd name="connsiteY28" fmla="*/ 180487 h 354308"/>
                  <a:gd name="connsiteX29" fmla="*/ 92173 w 389667"/>
                  <a:gd name="connsiteY29" fmla="*/ 106545 h 354308"/>
                  <a:gd name="connsiteX30" fmla="*/ 150657 w 389667"/>
                  <a:gd name="connsiteY30" fmla="*/ 74750 h 354308"/>
                  <a:gd name="connsiteX31" fmla="*/ 180413 w 389667"/>
                  <a:gd name="connsiteY31" fmla="*/ 147359 h 354308"/>
                  <a:gd name="connsiteX32" fmla="*/ 238411 w 389667"/>
                  <a:gd name="connsiteY32" fmla="*/ 114384 h 354308"/>
                  <a:gd name="connsiteX33" fmla="*/ 208217 w 389667"/>
                  <a:gd name="connsiteY33" fmla="*/ 40698 h 354308"/>
                  <a:gd name="connsiteX34" fmla="*/ 210360 w 389667"/>
                  <a:gd name="connsiteY34" fmla="*/ 39746 h 354308"/>
                  <a:gd name="connsiteX35" fmla="*/ 260347 w 389667"/>
                  <a:gd name="connsiteY35" fmla="*/ 28659 h 354308"/>
                  <a:gd name="connsiteX36" fmla="*/ 264014 w 389667"/>
                  <a:gd name="connsiteY36" fmla="*/ 28735 h 354308"/>
                  <a:gd name="connsiteX37" fmla="*/ 292046 w 389667"/>
                  <a:gd name="connsiteY37" fmla="*/ 97143 h 354308"/>
                  <a:gd name="connsiteX38" fmla="*/ 247802 w 389667"/>
                  <a:gd name="connsiteY38" fmla="*/ 110335 h 354308"/>
                  <a:gd name="connsiteX39" fmla="*/ 238411 w 389667"/>
                  <a:gd name="connsiteY39" fmla="*/ 114422 h 354308"/>
                  <a:gd name="connsiteX40" fmla="*/ 265700 w 389667"/>
                  <a:gd name="connsiteY40" fmla="*/ 181011 h 354308"/>
                  <a:gd name="connsiteX41" fmla="*/ 275006 w 389667"/>
                  <a:gd name="connsiteY41" fmla="*/ 176725 h 354308"/>
                  <a:gd name="connsiteX42" fmla="*/ 319773 w 389667"/>
                  <a:gd name="connsiteY42" fmla="*/ 164790 h 354308"/>
                  <a:gd name="connsiteX43" fmla="*/ 346272 w 389667"/>
                  <a:gd name="connsiteY43" fmla="*/ 229446 h 354308"/>
                  <a:gd name="connsiteX44" fmla="*/ 293989 w 389667"/>
                  <a:gd name="connsiteY44" fmla="*/ 243600 h 35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9667" h="354308">
                    <a:moveTo>
                      <a:pt x="389668" y="259802"/>
                    </a:moveTo>
                    <a:lnTo>
                      <a:pt x="284512" y="3170"/>
                    </a:lnTo>
                    <a:cubicBezTo>
                      <a:pt x="276701" y="844"/>
                      <a:pt x="268569" y="-215"/>
                      <a:pt x="260423" y="36"/>
                    </a:cubicBezTo>
                    <a:cubicBezTo>
                      <a:pt x="239483" y="446"/>
                      <a:pt x="218825" y="4940"/>
                      <a:pt x="199606" y="13266"/>
                    </a:cubicBezTo>
                    <a:cubicBezTo>
                      <a:pt x="135598" y="39489"/>
                      <a:pt x="107213" y="91666"/>
                      <a:pt x="0" y="96581"/>
                    </a:cubicBezTo>
                    <a:lnTo>
                      <a:pt x="105223" y="353356"/>
                    </a:lnTo>
                    <a:cubicBezTo>
                      <a:pt x="111144" y="353995"/>
                      <a:pt x="117097" y="354313"/>
                      <a:pt x="123053" y="354309"/>
                    </a:cubicBezTo>
                    <a:cubicBezTo>
                      <a:pt x="202301" y="354309"/>
                      <a:pt x="245154" y="294463"/>
                      <a:pt x="304829" y="270013"/>
                    </a:cubicBezTo>
                    <a:cubicBezTo>
                      <a:pt x="324121" y="261635"/>
                      <a:pt x="344864" y="257106"/>
                      <a:pt x="365893" y="256678"/>
                    </a:cubicBezTo>
                    <a:cubicBezTo>
                      <a:pt x="373933" y="256452"/>
                      <a:pt x="381958" y="257507"/>
                      <a:pt x="389668" y="259802"/>
                    </a:cubicBezTo>
                    <a:close/>
                    <a:moveTo>
                      <a:pt x="99679" y="264479"/>
                    </a:moveTo>
                    <a:lnTo>
                      <a:pt x="72171" y="197356"/>
                    </a:lnTo>
                    <a:cubicBezTo>
                      <a:pt x="89485" y="193591"/>
                      <a:pt x="106351" y="188006"/>
                      <a:pt x="122492" y="180697"/>
                    </a:cubicBezTo>
                    <a:lnTo>
                      <a:pt x="149447" y="247086"/>
                    </a:lnTo>
                    <a:cubicBezTo>
                      <a:pt x="146495" y="248419"/>
                      <a:pt x="143675" y="249801"/>
                      <a:pt x="140579" y="251067"/>
                    </a:cubicBezTo>
                    <a:cubicBezTo>
                      <a:pt x="127273" y="256480"/>
                      <a:pt x="113607" y="260962"/>
                      <a:pt x="99679" y="264479"/>
                    </a:cubicBezTo>
                    <a:close/>
                    <a:moveTo>
                      <a:pt x="293989" y="243600"/>
                    </a:moveTo>
                    <a:cubicBezTo>
                      <a:pt x="293256" y="243905"/>
                      <a:pt x="292579" y="244295"/>
                      <a:pt x="291856" y="244552"/>
                    </a:cubicBezTo>
                    <a:lnTo>
                      <a:pt x="265776" y="180925"/>
                    </a:lnTo>
                    <a:cubicBezTo>
                      <a:pt x="248351" y="189483"/>
                      <a:pt x="231513" y="199185"/>
                      <a:pt x="215370" y="209967"/>
                    </a:cubicBezTo>
                    <a:lnTo>
                      <a:pt x="208074" y="214625"/>
                    </a:lnTo>
                    <a:lnTo>
                      <a:pt x="234115" y="278166"/>
                    </a:lnTo>
                    <a:cubicBezTo>
                      <a:pt x="232362" y="279366"/>
                      <a:pt x="230572" y="280566"/>
                      <a:pt x="228829" y="281766"/>
                    </a:cubicBezTo>
                    <a:cubicBezTo>
                      <a:pt x="212487" y="293742"/>
                      <a:pt x="195137" y="304279"/>
                      <a:pt x="176975" y="313256"/>
                    </a:cubicBezTo>
                    <a:lnTo>
                      <a:pt x="149933" y="247315"/>
                    </a:lnTo>
                    <a:cubicBezTo>
                      <a:pt x="170074" y="237872"/>
                      <a:pt x="189494" y="226962"/>
                      <a:pt x="208036" y="214672"/>
                    </a:cubicBezTo>
                    <a:lnTo>
                      <a:pt x="180413" y="147359"/>
                    </a:lnTo>
                    <a:lnTo>
                      <a:pt x="178308" y="148712"/>
                    </a:lnTo>
                    <a:cubicBezTo>
                      <a:pt x="160478" y="160623"/>
                      <a:pt x="141819" y="171241"/>
                      <a:pt x="122472" y="180487"/>
                    </a:cubicBezTo>
                    <a:lnTo>
                      <a:pt x="92173" y="106545"/>
                    </a:lnTo>
                    <a:cubicBezTo>
                      <a:pt x="112729" y="98026"/>
                      <a:pt x="132332" y="87370"/>
                      <a:pt x="150657" y="74750"/>
                    </a:cubicBezTo>
                    <a:lnTo>
                      <a:pt x="180413" y="147359"/>
                    </a:lnTo>
                    <a:cubicBezTo>
                      <a:pt x="198925" y="134982"/>
                      <a:pt x="218308" y="123962"/>
                      <a:pt x="238411" y="114384"/>
                    </a:cubicBezTo>
                    <a:lnTo>
                      <a:pt x="208217" y="40698"/>
                    </a:lnTo>
                    <a:cubicBezTo>
                      <a:pt x="208950" y="40393"/>
                      <a:pt x="209626" y="40012"/>
                      <a:pt x="210360" y="39746"/>
                    </a:cubicBezTo>
                    <a:cubicBezTo>
                      <a:pt x="226148" y="32851"/>
                      <a:pt x="243124" y="29085"/>
                      <a:pt x="260347" y="28659"/>
                    </a:cubicBezTo>
                    <a:cubicBezTo>
                      <a:pt x="261652" y="28659"/>
                      <a:pt x="262871" y="28659"/>
                      <a:pt x="264014" y="28735"/>
                    </a:cubicBezTo>
                    <a:lnTo>
                      <a:pt x="292046" y="97143"/>
                    </a:lnTo>
                    <a:cubicBezTo>
                      <a:pt x="276886" y="100017"/>
                      <a:pt x="262060" y="104438"/>
                      <a:pt x="247802" y="110335"/>
                    </a:cubicBezTo>
                    <a:cubicBezTo>
                      <a:pt x="244590" y="111650"/>
                      <a:pt x="241459" y="113012"/>
                      <a:pt x="238411" y="114422"/>
                    </a:cubicBezTo>
                    <a:lnTo>
                      <a:pt x="265700" y="181011"/>
                    </a:lnTo>
                    <a:cubicBezTo>
                      <a:pt x="268776" y="179554"/>
                      <a:pt x="271796" y="178039"/>
                      <a:pt x="275006" y="176725"/>
                    </a:cubicBezTo>
                    <a:cubicBezTo>
                      <a:pt x="289291" y="170658"/>
                      <a:pt x="304363" y="166640"/>
                      <a:pt x="319773" y="164790"/>
                    </a:cubicBezTo>
                    <a:lnTo>
                      <a:pt x="346272" y="229446"/>
                    </a:lnTo>
                    <a:cubicBezTo>
                      <a:pt x="328295" y="231833"/>
                      <a:pt x="310715" y="236592"/>
                      <a:pt x="293989" y="243600"/>
                    </a:cubicBezTo>
                    <a:close/>
                  </a:path>
                </a:pathLst>
              </a:custGeom>
              <a:grpFill/>
              <a:ln w="9525" cap="flat">
                <a:noFill/>
                <a:prstDash val="solid"/>
                <a:miter/>
              </a:ln>
            </p:spPr>
            <p:txBody>
              <a:bodyPr rtlCol="0" anchor="ctr"/>
              <a:lstStyle/>
              <a:p>
                <a:endParaRPr lang="fr-FR"/>
              </a:p>
            </p:txBody>
          </p:sp>
          <p:cxnSp>
            <p:nvCxnSpPr>
              <p:cNvPr id="26" name="Connecteur droit 25">
                <a:extLst>
                  <a:ext uri="{FF2B5EF4-FFF2-40B4-BE49-F238E27FC236}">
                    <a16:creationId xmlns:a16="http://schemas.microsoft.com/office/drawing/2014/main" id="{5E6382BF-A26A-DB1A-E336-8233A248B1DC}"/>
                  </a:ext>
                </a:extLst>
              </p:cNvPr>
              <p:cNvCxnSpPr>
                <a:cxnSpLocks/>
              </p:cNvCxnSpPr>
              <p:nvPr/>
            </p:nvCxnSpPr>
            <p:spPr>
              <a:xfrm>
                <a:off x="6403182" y="3098841"/>
                <a:ext cx="38508" cy="99875"/>
              </a:xfrm>
              <a:prstGeom prst="line">
                <a:avLst/>
              </a:prstGeom>
              <a:grpFill/>
              <a:ln>
                <a:solidFill>
                  <a:schemeClr val="accent1"/>
                </a:solidFill>
              </a:ln>
            </p:spPr>
            <p:style>
              <a:lnRef idx="2">
                <a:schemeClr val="dk1"/>
              </a:lnRef>
              <a:fillRef idx="0">
                <a:schemeClr val="dk1"/>
              </a:fillRef>
              <a:effectRef idx="1">
                <a:schemeClr val="dk1"/>
              </a:effectRef>
              <a:fontRef idx="minor">
                <a:schemeClr val="tx1"/>
              </a:fontRef>
            </p:style>
          </p:cxnSp>
        </p:grpSp>
      </p:grpSp>
      <p:grpSp>
        <p:nvGrpSpPr>
          <p:cNvPr id="49" name="Groupe 48">
            <a:extLst>
              <a:ext uri="{FF2B5EF4-FFF2-40B4-BE49-F238E27FC236}">
                <a16:creationId xmlns:a16="http://schemas.microsoft.com/office/drawing/2014/main" id="{C946DBFC-79E6-9F4E-E6FE-85A08E1657C5}"/>
              </a:ext>
            </a:extLst>
          </p:cNvPr>
          <p:cNvGrpSpPr/>
          <p:nvPr/>
        </p:nvGrpSpPr>
        <p:grpSpPr>
          <a:xfrm>
            <a:off x="5404273" y="1213377"/>
            <a:ext cx="1265061" cy="832258"/>
            <a:chOff x="547915" y="610828"/>
            <a:chExt cx="1774371" cy="1121229"/>
          </a:xfrm>
          <a:solidFill>
            <a:schemeClr val="tx2"/>
          </a:solidFill>
        </p:grpSpPr>
        <p:pic>
          <p:nvPicPr>
            <p:cNvPr id="50" name="Graphique 49" descr="Femme médecin contour">
              <a:extLst>
                <a:ext uri="{FF2B5EF4-FFF2-40B4-BE49-F238E27FC236}">
                  <a16:creationId xmlns:a16="http://schemas.microsoft.com/office/drawing/2014/main" id="{E56ED2F2-28C5-C936-01EC-8CBE434B8FC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07886" y="610828"/>
              <a:ext cx="914400" cy="914400"/>
            </a:xfrm>
            <a:prstGeom prst="rect">
              <a:avLst/>
            </a:prstGeom>
          </p:spPr>
        </p:pic>
        <p:pic>
          <p:nvPicPr>
            <p:cNvPr id="51" name="Graphique 50" descr="Homme médecin contour">
              <a:extLst>
                <a:ext uri="{FF2B5EF4-FFF2-40B4-BE49-F238E27FC236}">
                  <a16:creationId xmlns:a16="http://schemas.microsoft.com/office/drawing/2014/main" id="{7A951C22-C3ED-E740-161D-BF089A0D978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7915" y="610828"/>
              <a:ext cx="914400" cy="914400"/>
            </a:xfrm>
            <a:prstGeom prst="rect">
              <a:avLst/>
            </a:prstGeom>
          </p:spPr>
        </p:pic>
        <p:pic>
          <p:nvPicPr>
            <p:cNvPr id="52" name="Graphique 51" descr="Femme médecin avec un remplissage uni">
              <a:extLst>
                <a:ext uri="{FF2B5EF4-FFF2-40B4-BE49-F238E27FC236}">
                  <a16:creationId xmlns:a16="http://schemas.microsoft.com/office/drawing/2014/main" id="{2080101A-41AE-6B64-0AD4-2BF02FEE8F4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1700" y="610828"/>
              <a:ext cx="1121229" cy="1121229"/>
            </a:xfrm>
            <a:prstGeom prst="rect">
              <a:avLst/>
            </a:prstGeom>
          </p:spPr>
        </p:pic>
      </p:grpSp>
      <p:sp>
        <p:nvSpPr>
          <p:cNvPr id="3" name="ZoneTexte 2">
            <a:extLst>
              <a:ext uri="{FF2B5EF4-FFF2-40B4-BE49-F238E27FC236}">
                <a16:creationId xmlns:a16="http://schemas.microsoft.com/office/drawing/2014/main" id="{30C5E4D4-F3BE-D919-3C9F-F445A06E764C}"/>
              </a:ext>
            </a:extLst>
          </p:cNvPr>
          <p:cNvSpPr txBox="1"/>
          <p:nvPr/>
        </p:nvSpPr>
        <p:spPr>
          <a:xfrm>
            <a:off x="9077156" y="2050109"/>
            <a:ext cx="2136889" cy="1261884"/>
          </a:xfrm>
          <a:prstGeom prst="rect">
            <a:avLst/>
          </a:prstGeom>
          <a:noFill/>
        </p:spPr>
        <p:txBody>
          <a:bodyPr wrap="square" rtlCol="0">
            <a:spAutoFit/>
          </a:bodyPr>
          <a:lstStyle/>
          <a:p>
            <a:pPr algn="ctr"/>
            <a:r>
              <a:rPr lang="en-US" sz="3600" b="1">
                <a:solidFill>
                  <a:schemeClr val="accent1"/>
                </a:solidFill>
                <a:latin typeface="Helvetica" panose="020B0604020202020204" pitchFamily="34" charset="0"/>
                <a:cs typeface="Helvetica" panose="020B0604020202020204" pitchFamily="34" charset="0"/>
              </a:rPr>
              <a:t>570</a:t>
            </a:r>
          </a:p>
          <a:p>
            <a:pPr algn="ctr"/>
            <a:r>
              <a:rPr lang="en-US" sz="2000">
                <a:latin typeface="Helvetica" panose="020B0604020202020204" pitchFamily="34" charset="0"/>
                <a:cs typeface="Helvetica" panose="020B0604020202020204" pitchFamily="34" charset="0"/>
              </a:rPr>
              <a:t>Nouveaux patients en 2025</a:t>
            </a:r>
            <a:endParaRPr lang="fr-FR" sz="2000">
              <a:latin typeface="Helvetica" panose="020B0604020202020204" pitchFamily="34" charset="0"/>
              <a:cs typeface="Helvetica" panose="020B0604020202020204" pitchFamily="34" charset="0"/>
            </a:endParaRPr>
          </a:p>
        </p:txBody>
      </p:sp>
      <p:pic>
        <p:nvPicPr>
          <p:cNvPr id="4" name="Graphique 3" descr="Croissance de l'activité contour">
            <a:extLst>
              <a:ext uri="{FF2B5EF4-FFF2-40B4-BE49-F238E27FC236}">
                <a16:creationId xmlns:a16="http://schemas.microsoft.com/office/drawing/2014/main" id="{47155D66-CE72-81CC-D0A6-632B85ACE5E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44127" y="1027127"/>
            <a:ext cx="1002949" cy="1002949"/>
          </a:xfrm>
          <a:prstGeom prst="rect">
            <a:avLst/>
          </a:prstGeom>
        </p:spPr>
      </p:pic>
      <p:sp>
        <p:nvSpPr>
          <p:cNvPr id="16" name="ZoneTexte 15">
            <a:extLst>
              <a:ext uri="{FF2B5EF4-FFF2-40B4-BE49-F238E27FC236}">
                <a16:creationId xmlns:a16="http://schemas.microsoft.com/office/drawing/2014/main" id="{A2367A6F-BF04-F71B-1FDA-51AB52BB31AA}"/>
              </a:ext>
            </a:extLst>
          </p:cNvPr>
          <p:cNvSpPr txBox="1"/>
          <p:nvPr/>
        </p:nvSpPr>
        <p:spPr>
          <a:xfrm>
            <a:off x="5059495" y="2302810"/>
            <a:ext cx="1993421" cy="707886"/>
          </a:xfrm>
          <a:prstGeom prst="rect">
            <a:avLst/>
          </a:prstGeom>
          <a:noFill/>
        </p:spPr>
        <p:txBody>
          <a:bodyPr wrap="square" rtlCol="0">
            <a:spAutoFit/>
          </a:bodyPr>
          <a:lstStyle/>
          <a:p>
            <a:pPr algn="ctr"/>
            <a:r>
              <a:rPr lang="fr-FR" sz="2000">
                <a:latin typeface="Helvetica" panose="020B0604020202020204" pitchFamily="34" charset="0"/>
                <a:cs typeface="Helvetica" panose="020B0604020202020204" pitchFamily="34" charset="0"/>
              </a:rPr>
              <a:t>R</a:t>
            </a:r>
            <a:r>
              <a:rPr lang="en-US" sz="2000">
                <a:latin typeface="Helvetica" panose="020B0604020202020204" pitchFamily="34" charset="0"/>
                <a:cs typeface="Helvetica" panose="020B0604020202020204" pitchFamily="34" charset="0"/>
              </a:rPr>
              <a:t>éseau RAFT</a:t>
            </a:r>
          </a:p>
          <a:p>
            <a:pPr algn="ctr"/>
            <a:r>
              <a:rPr lang="en-US" sz="2000">
                <a:latin typeface="Helvetica" panose="020B0604020202020204" pitchFamily="34" charset="0"/>
                <a:cs typeface="Helvetica" panose="020B0604020202020204" pitchFamily="34" charset="0"/>
              </a:rPr>
              <a:t>Mutualité</a:t>
            </a:r>
            <a:endParaRPr lang="fr-FR" sz="2000">
              <a:latin typeface="Helvetica" panose="020B0604020202020204" pitchFamily="34" charset="0"/>
              <a:cs typeface="Helvetica" panose="020B0604020202020204" pitchFamily="34" charset="0"/>
            </a:endParaRPr>
          </a:p>
        </p:txBody>
      </p:sp>
      <p:pic>
        <p:nvPicPr>
          <p:cNvPr id="6" name="Picture 2" descr="Résultat d’images pour article 51">
            <a:extLst>
              <a:ext uri="{FF2B5EF4-FFF2-40B4-BE49-F238E27FC236}">
                <a16:creationId xmlns:a16="http://schemas.microsoft.com/office/drawing/2014/main" id="{E7030FF1-E9B0-D7F7-E083-638C5B15FA0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38121" y="92090"/>
            <a:ext cx="869412" cy="543383"/>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6" descr="Une image contenant Police, Graphique, logo, texte&#10;&#10;Description générée automatiquement">
            <a:extLst>
              <a:ext uri="{FF2B5EF4-FFF2-40B4-BE49-F238E27FC236}">
                <a16:creationId xmlns:a16="http://schemas.microsoft.com/office/drawing/2014/main" id="{5BF825F1-A374-2D85-DFDE-5CFE048B459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674425" y="108292"/>
            <a:ext cx="2428039" cy="802458"/>
          </a:xfrm>
          <a:prstGeom prst="rect">
            <a:avLst/>
          </a:prstGeom>
        </p:spPr>
      </p:pic>
      <p:pic>
        <p:nvPicPr>
          <p:cNvPr id="13" name="Image 12" descr="Une image contenant texte, dessin humoristique&#10;&#10;Description générée automatiquement">
            <a:extLst>
              <a:ext uri="{FF2B5EF4-FFF2-40B4-BE49-F238E27FC236}">
                <a16:creationId xmlns:a16="http://schemas.microsoft.com/office/drawing/2014/main" id="{BA497313-DFE1-DA71-8139-11FE7C6E7CA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096000" y="3785018"/>
            <a:ext cx="4727484" cy="2594194"/>
          </a:xfrm>
          <a:prstGeom prst="rect">
            <a:avLst/>
          </a:prstGeom>
        </p:spPr>
      </p:pic>
      <p:pic>
        <p:nvPicPr>
          <p:cNvPr id="8" name="Image 7" descr="Une image contenant carte, texte, atlas&#10;&#10;Le contenu généré par l’IA peut être incorrect.">
            <a:extLst>
              <a:ext uri="{FF2B5EF4-FFF2-40B4-BE49-F238E27FC236}">
                <a16:creationId xmlns:a16="http://schemas.microsoft.com/office/drawing/2014/main" id="{76D8F902-F4BA-5962-2902-B48759439C41}"/>
              </a:ext>
            </a:extLst>
          </p:cNvPr>
          <p:cNvPicPr>
            <a:picLocks noChangeAspect="1"/>
          </p:cNvPicPr>
          <p:nvPr/>
        </p:nvPicPr>
        <p:blipFill>
          <a:blip r:embed="rId14"/>
          <a:stretch>
            <a:fillRect/>
          </a:stretch>
        </p:blipFill>
        <p:spPr>
          <a:xfrm>
            <a:off x="1300021" y="3785019"/>
            <a:ext cx="3367229" cy="2609110"/>
          </a:xfrm>
          <a:prstGeom prst="rect">
            <a:avLst/>
          </a:prstGeom>
        </p:spPr>
      </p:pic>
    </p:spTree>
    <p:extLst>
      <p:ext uri="{BB962C8B-B14F-4D97-AF65-F5344CB8AC3E}">
        <p14:creationId xmlns:p14="http://schemas.microsoft.com/office/powerpoint/2010/main" val="365203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1A0D3-1AC1-C092-566E-459E33B0D54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FAF7A7C-9D10-8C00-8F22-EC520F0DB855}"/>
              </a:ext>
            </a:extLst>
          </p:cNvPr>
          <p:cNvSpPr>
            <a:spLocks noGrp="1"/>
          </p:cNvSpPr>
          <p:nvPr>
            <p:ph type="title"/>
          </p:nvPr>
        </p:nvSpPr>
        <p:spPr/>
        <p:txBody>
          <a:bodyPr/>
          <a:lstStyle/>
          <a:p>
            <a:r>
              <a:rPr lang="en-US"/>
              <a:t>Parcours EMNO - </a:t>
            </a:r>
            <a:r>
              <a:rPr lang="fr-FR"/>
              <a:t>Espace Médical Nutrition et Obésité</a:t>
            </a:r>
            <a:r>
              <a:rPr lang="en-US"/>
              <a:t> </a:t>
            </a:r>
            <a:endParaRPr lang="fr-FR"/>
          </a:p>
        </p:txBody>
      </p:sp>
      <p:sp>
        <p:nvSpPr>
          <p:cNvPr id="40" name="Rectangle : coins arrondis 39">
            <a:extLst>
              <a:ext uri="{FF2B5EF4-FFF2-40B4-BE49-F238E27FC236}">
                <a16:creationId xmlns:a16="http://schemas.microsoft.com/office/drawing/2014/main" id="{44EA5D5C-9B77-15CE-A05B-486343FD8BFD}"/>
              </a:ext>
            </a:extLst>
          </p:cNvPr>
          <p:cNvSpPr/>
          <p:nvPr/>
        </p:nvSpPr>
        <p:spPr>
          <a:xfrm>
            <a:off x="171474" y="1814189"/>
            <a:ext cx="11849051" cy="4580012"/>
          </a:xfrm>
          <a:prstGeom prst="roundRect">
            <a:avLst>
              <a:gd name="adj" fmla="val 9677"/>
            </a:avLst>
          </a:prstGeom>
          <a:noFill/>
          <a:ln>
            <a:solidFill>
              <a:schemeClr val="accent4"/>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ZoneTexte 40">
            <a:extLst>
              <a:ext uri="{FF2B5EF4-FFF2-40B4-BE49-F238E27FC236}">
                <a16:creationId xmlns:a16="http://schemas.microsoft.com/office/drawing/2014/main" id="{82078BE8-DB09-917E-DED6-2EBEDC3F224A}"/>
              </a:ext>
            </a:extLst>
          </p:cNvPr>
          <p:cNvSpPr txBox="1"/>
          <p:nvPr/>
        </p:nvSpPr>
        <p:spPr>
          <a:xfrm>
            <a:off x="5056074" y="1597843"/>
            <a:ext cx="1899457" cy="400110"/>
          </a:xfrm>
          <a:prstGeom prst="rect">
            <a:avLst/>
          </a:prstGeom>
          <a:solidFill>
            <a:schemeClr val="bg1"/>
          </a:solidFill>
        </p:spPr>
        <p:txBody>
          <a:bodyPr wrap="square" rtlCol="0">
            <a:spAutoFit/>
          </a:bodyPr>
          <a:lstStyle/>
          <a:p>
            <a:r>
              <a:rPr lang="en-US" sz="2000" b="1">
                <a:solidFill>
                  <a:srgbClr val="EABD00"/>
                </a:solidFill>
                <a:latin typeface="Helvetica" panose="020B0604020202020204" pitchFamily="34" charset="0"/>
                <a:cs typeface="Helvetica" panose="020B0604020202020204" pitchFamily="34" charset="0"/>
              </a:rPr>
              <a:t>Les bénéfices</a:t>
            </a:r>
            <a:endParaRPr lang="fr-FR" sz="2000" b="1">
              <a:solidFill>
                <a:srgbClr val="EABD00"/>
              </a:solidFill>
              <a:latin typeface="Helvetica" panose="020B0604020202020204" pitchFamily="34" charset="0"/>
              <a:cs typeface="Helvetica" panose="020B0604020202020204" pitchFamily="34" charset="0"/>
            </a:endParaRPr>
          </a:p>
        </p:txBody>
      </p:sp>
      <p:grpSp>
        <p:nvGrpSpPr>
          <p:cNvPr id="42" name="Groupe 41">
            <a:extLst>
              <a:ext uri="{FF2B5EF4-FFF2-40B4-BE49-F238E27FC236}">
                <a16:creationId xmlns:a16="http://schemas.microsoft.com/office/drawing/2014/main" id="{190ED9B9-305C-3A24-67E6-CC11AB84AD4F}"/>
              </a:ext>
            </a:extLst>
          </p:cNvPr>
          <p:cNvGrpSpPr/>
          <p:nvPr/>
        </p:nvGrpSpPr>
        <p:grpSpPr>
          <a:xfrm>
            <a:off x="376811" y="2133110"/>
            <a:ext cx="468000" cy="396000"/>
            <a:chOff x="4509362" y="2651504"/>
            <a:chExt cx="3047516" cy="2516165"/>
          </a:xfrm>
          <a:solidFill>
            <a:srgbClr val="EABD00"/>
          </a:solidFill>
        </p:grpSpPr>
        <p:sp>
          <p:nvSpPr>
            <p:cNvPr id="43" name="Forme libre : forme 42">
              <a:extLst>
                <a:ext uri="{FF2B5EF4-FFF2-40B4-BE49-F238E27FC236}">
                  <a16:creationId xmlns:a16="http://schemas.microsoft.com/office/drawing/2014/main" id="{34B3B678-A9EC-FB66-42FA-5BE1E8EA5B32}"/>
                </a:ext>
              </a:extLst>
            </p:cNvPr>
            <p:cNvSpPr/>
            <p:nvPr/>
          </p:nvSpPr>
          <p:spPr>
            <a:xfrm rot="648516">
              <a:off x="5912596" y="3029968"/>
              <a:ext cx="64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4CABFC2A-0842-40E8-0ABC-199AD5572C83}"/>
                </a:ext>
              </a:extLst>
            </p:cNvPr>
            <p:cNvSpPr/>
            <p:nvPr/>
          </p:nvSpPr>
          <p:spPr>
            <a:xfrm>
              <a:off x="5605583" y="4318415"/>
              <a:ext cx="828410" cy="82841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40970F3F-AF4A-A6E9-C0A6-3A8951EEFEFE}"/>
                </a:ext>
              </a:extLst>
            </p:cNvPr>
            <p:cNvSpPr/>
            <p:nvPr/>
          </p:nvSpPr>
          <p:spPr>
            <a:xfrm>
              <a:off x="4509362" y="3429000"/>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CFBCCABB-5C3D-EF0B-B0F9-5FA1984F85A2}"/>
                </a:ext>
              </a:extLst>
            </p:cNvPr>
            <p:cNvSpPr/>
            <p:nvPr/>
          </p:nvSpPr>
          <p:spPr>
            <a:xfrm>
              <a:off x="6512878" y="2849504"/>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613CF858-94E8-98AD-29FA-D2B2B7896524}"/>
                </a:ext>
              </a:extLst>
            </p:cNvPr>
            <p:cNvSpPr/>
            <p:nvPr/>
          </p:nvSpPr>
          <p:spPr>
            <a:xfrm>
              <a:off x="5391123" y="2651504"/>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1263679C-1532-2956-6A39-2A5172F1C404}"/>
                </a:ext>
              </a:extLst>
            </p:cNvPr>
            <p:cNvSpPr/>
            <p:nvPr/>
          </p:nvSpPr>
          <p:spPr>
            <a:xfrm>
              <a:off x="4515819" y="4591669"/>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49" name="Forme libre : forme 48">
              <a:extLst>
                <a:ext uri="{FF2B5EF4-FFF2-40B4-BE49-F238E27FC236}">
                  <a16:creationId xmlns:a16="http://schemas.microsoft.com/office/drawing/2014/main" id="{C161D943-5921-547D-B0EE-CEF5760DADA8}"/>
                </a:ext>
              </a:extLst>
            </p:cNvPr>
            <p:cNvSpPr/>
            <p:nvPr/>
          </p:nvSpPr>
          <p:spPr>
            <a:xfrm>
              <a:off x="6980878" y="3860725"/>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50" name="Forme libre : forme 49">
              <a:extLst>
                <a:ext uri="{FF2B5EF4-FFF2-40B4-BE49-F238E27FC236}">
                  <a16:creationId xmlns:a16="http://schemas.microsoft.com/office/drawing/2014/main" id="{99B8C9C0-24C3-2A6E-D7B1-514D038BC04F}"/>
                </a:ext>
              </a:extLst>
            </p:cNvPr>
            <p:cNvSpPr/>
            <p:nvPr/>
          </p:nvSpPr>
          <p:spPr>
            <a:xfrm rot="2001047">
              <a:off x="5096691" y="4229347"/>
              <a:ext cx="720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1" name="Forme libre : forme 50">
              <a:extLst>
                <a:ext uri="{FF2B5EF4-FFF2-40B4-BE49-F238E27FC236}">
                  <a16:creationId xmlns:a16="http://schemas.microsoft.com/office/drawing/2014/main" id="{E3BB1CF8-E35C-139B-1122-001D935D3F07}"/>
                </a:ext>
              </a:extLst>
            </p:cNvPr>
            <p:cNvSpPr/>
            <p:nvPr/>
          </p:nvSpPr>
          <p:spPr>
            <a:xfrm rot="7165004">
              <a:off x="5985131" y="3960361"/>
              <a:ext cx="100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2" name="Forme libre : forme 51">
              <a:extLst>
                <a:ext uri="{FF2B5EF4-FFF2-40B4-BE49-F238E27FC236}">
                  <a16:creationId xmlns:a16="http://schemas.microsoft.com/office/drawing/2014/main" id="{C16C232D-F426-5929-BEB1-3305638E3E92}"/>
                </a:ext>
              </a:extLst>
            </p:cNvPr>
            <p:cNvSpPr/>
            <p:nvPr/>
          </p:nvSpPr>
          <p:spPr>
            <a:xfrm rot="7757291">
              <a:off x="5003823" y="3269798"/>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3" name="Forme libre : forme 52">
              <a:extLst>
                <a:ext uri="{FF2B5EF4-FFF2-40B4-BE49-F238E27FC236}">
                  <a16:creationId xmlns:a16="http://schemas.microsoft.com/office/drawing/2014/main" id="{2724671F-E5B0-9950-F181-F5E24FB1C66E}"/>
                </a:ext>
              </a:extLst>
            </p:cNvPr>
            <p:cNvSpPr/>
            <p:nvPr/>
          </p:nvSpPr>
          <p:spPr>
            <a:xfrm rot="9199839">
              <a:off x="6327343" y="4422887"/>
              <a:ext cx="75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4" name="Forme libre : forme 53">
              <a:extLst>
                <a:ext uri="{FF2B5EF4-FFF2-40B4-BE49-F238E27FC236}">
                  <a16:creationId xmlns:a16="http://schemas.microsoft.com/office/drawing/2014/main" id="{E5086E3D-6DEF-F6F1-3A34-EFEB1FF9660D}"/>
                </a:ext>
              </a:extLst>
            </p:cNvPr>
            <p:cNvSpPr/>
            <p:nvPr/>
          </p:nvSpPr>
          <p:spPr>
            <a:xfrm rot="3552656">
              <a:off x="6943666" y="3691988"/>
              <a:ext cx="39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5" name="Forme libre : forme 54">
              <a:extLst>
                <a:ext uri="{FF2B5EF4-FFF2-40B4-BE49-F238E27FC236}">
                  <a16:creationId xmlns:a16="http://schemas.microsoft.com/office/drawing/2014/main" id="{32295C25-6667-8671-97EB-FA80C49A1639}"/>
                </a:ext>
              </a:extLst>
            </p:cNvPr>
            <p:cNvSpPr/>
            <p:nvPr/>
          </p:nvSpPr>
          <p:spPr>
            <a:xfrm rot="5763531">
              <a:off x="4595418" y="4362443"/>
              <a:ext cx="432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56" name="Forme libre : forme 55">
              <a:extLst>
                <a:ext uri="{FF2B5EF4-FFF2-40B4-BE49-F238E27FC236}">
                  <a16:creationId xmlns:a16="http://schemas.microsoft.com/office/drawing/2014/main" id="{076A457E-5B1B-63E3-168E-A7F1A9462C51}"/>
                </a:ext>
              </a:extLst>
            </p:cNvPr>
            <p:cNvSpPr/>
            <p:nvPr/>
          </p:nvSpPr>
          <p:spPr>
            <a:xfrm rot="10503974">
              <a:off x="5052485" y="4847854"/>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grpSp>
      <p:grpSp>
        <p:nvGrpSpPr>
          <p:cNvPr id="57" name="Groupe 56">
            <a:extLst>
              <a:ext uri="{FF2B5EF4-FFF2-40B4-BE49-F238E27FC236}">
                <a16:creationId xmlns:a16="http://schemas.microsoft.com/office/drawing/2014/main" id="{05785126-8A4F-A1B8-FB04-8DD0F938CE70}"/>
              </a:ext>
            </a:extLst>
          </p:cNvPr>
          <p:cNvGrpSpPr/>
          <p:nvPr/>
        </p:nvGrpSpPr>
        <p:grpSpPr>
          <a:xfrm>
            <a:off x="5846249" y="2196405"/>
            <a:ext cx="634873" cy="423427"/>
            <a:chOff x="547915" y="610828"/>
            <a:chExt cx="1774371" cy="1121229"/>
          </a:xfrm>
          <a:solidFill>
            <a:srgbClr val="EABD00"/>
          </a:solidFill>
        </p:grpSpPr>
        <p:pic>
          <p:nvPicPr>
            <p:cNvPr id="58" name="Graphique 57" descr="Femme médecin contour">
              <a:extLst>
                <a:ext uri="{FF2B5EF4-FFF2-40B4-BE49-F238E27FC236}">
                  <a16:creationId xmlns:a16="http://schemas.microsoft.com/office/drawing/2014/main" id="{80029A08-DD5E-7A6E-D772-69683F7F11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07886" y="610828"/>
              <a:ext cx="914400" cy="914400"/>
            </a:xfrm>
            <a:prstGeom prst="rect">
              <a:avLst/>
            </a:prstGeom>
          </p:spPr>
        </p:pic>
        <p:pic>
          <p:nvPicPr>
            <p:cNvPr id="59" name="Graphique 58" descr="Homme médecin contour">
              <a:extLst>
                <a:ext uri="{FF2B5EF4-FFF2-40B4-BE49-F238E27FC236}">
                  <a16:creationId xmlns:a16="http://schemas.microsoft.com/office/drawing/2014/main" id="{AB966026-A5E0-98CF-872A-432C702869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915" y="610828"/>
              <a:ext cx="914400" cy="914400"/>
            </a:xfrm>
            <a:prstGeom prst="rect">
              <a:avLst/>
            </a:prstGeom>
          </p:spPr>
        </p:pic>
        <p:pic>
          <p:nvPicPr>
            <p:cNvPr id="60" name="Graphique 59" descr="Femme médecin avec un remplissage uni">
              <a:extLst>
                <a:ext uri="{FF2B5EF4-FFF2-40B4-BE49-F238E27FC236}">
                  <a16:creationId xmlns:a16="http://schemas.microsoft.com/office/drawing/2014/main" id="{65DED682-183F-40A0-565E-1CCB6026ECB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1700" y="610828"/>
              <a:ext cx="1121229" cy="1121229"/>
            </a:xfrm>
            <a:prstGeom prst="rect">
              <a:avLst/>
            </a:prstGeom>
          </p:spPr>
        </p:pic>
      </p:grpSp>
      <p:grpSp>
        <p:nvGrpSpPr>
          <p:cNvPr id="61" name="Groupe 60">
            <a:extLst>
              <a:ext uri="{FF2B5EF4-FFF2-40B4-BE49-F238E27FC236}">
                <a16:creationId xmlns:a16="http://schemas.microsoft.com/office/drawing/2014/main" id="{59F9191C-B418-4C89-C3F9-54C47AF92F45}"/>
              </a:ext>
            </a:extLst>
          </p:cNvPr>
          <p:cNvGrpSpPr/>
          <p:nvPr/>
        </p:nvGrpSpPr>
        <p:grpSpPr>
          <a:xfrm>
            <a:off x="365839" y="4865898"/>
            <a:ext cx="457200" cy="500400"/>
            <a:chOff x="5490157" y="4262130"/>
            <a:chExt cx="914400" cy="996889"/>
          </a:xfrm>
          <a:solidFill>
            <a:srgbClr val="EABD00"/>
          </a:solidFill>
        </p:grpSpPr>
        <p:grpSp>
          <p:nvGrpSpPr>
            <p:cNvPr id="62" name="Groupe 61">
              <a:extLst>
                <a:ext uri="{FF2B5EF4-FFF2-40B4-BE49-F238E27FC236}">
                  <a16:creationId xmlns:a16="http://schemas.microsoft.com/office/drawing/2014/main" id="{333A33C8-F25B-DDC9-CE91-22D4419DB18B}"/>
                </a:ext>
              </a:extLst>
            </p:cNvPr>
            <p:cNvGrpSpPr/>
            <p:nvPr/>
          </p:nvGrpSpPr>
          <p:grpSpPr>
            <a:xfrm>
              <a:off x="5843796" y="4801819"/>
              <a:ext cx="207121" cy="213429"/>
              <a:chOff x="6971664" y="1985511"/>
              <a:chExt cx="450727" cy="439011"/>
            </a:xfrm>
            <a:grpFill/>
          </p:grpSpPr>
          <p:sp>
            <p:nvSpPr>
              <p:cNvPr id="67" name="Forme libre : forme 66">
                <a:extLst>
                  <a:ext uri="{FF2B5EF4-FFF2-40B4-BE49-F238E27FC236}">
                    <a16:creationId xmlns:a16="http://schemas.microsoft.com/office/drawing/2014/main" id="{3E50F2B2-084E-5171-2FFC-F0EF1F79ABE5}"/>
                  </a:ext>
                </a:extLst>
              </p:cNvPr>
              <p:cNvSpPr/>
              <p:nvPr/>
            </p:nvSpPr>
            <p:spPr>
              <a:xfrm>
                <a:off x="6971664" y="2221208"/>
                <a:ext cx="450727" cy="203314"/>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fr-FR"/>
              </a:p>
            </p:txBody>
          </p:sp>
          <p:sp>
            <p:nvSpPr>
              <p:cNvPr id="68" name="Forme libre : forme 67">
                <a:extLst>
                  <a:ext uri="{FF2B5EF4-FFF2-40B4-BE49-F238E27FC236}">
                    <a16:creationId xmlns:a16="http://schemas.microsoft.com/office/drawing/2014/main" id="{0F4E6913-36E5-7926-4244-75EE13872B13}"/>
                  </a:ext>
                </a:extLst>
              </p:cNvPr>
              <p:cNvSpPr/>
              <p:nvPr/>
            </p:nvSpPr>
            <p:spPr>
              <a:xfrm>
                <a:off x="7084350" y="1985511"/>
                <a:ext cx="225357" cy="215273"/>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fr-FR"/>
              </a:p>
            </p:txBody>
          </p:sp>
        </p:grpSp>
        <p:pic>
          <p:nvPicPr>
            <p:cNvPr id="63" name="Graphique 62" descr="Dossier ouvert contour">
              <a:extLst>
                <a:ext uri="{FF2B5EF4-FFF2-40B4-BE49-F238E27FC236}">
                  <a16:creationId xmlns:a16="http://schemas.microsoft.com/office/drawing/2014/main" id="{858A9A06-51C3-62AD-7450-2FB58C86C45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90157" y="4344619"/>
              <a:ext cx="914400" cy="914400"/>
            </a:xfrm>
            <a:prstGeom prst="rect">
              <a:avLst/>
            </a:prstGeom>
          </p:spPr>
        </p:pic>
        <p:grpSp>
          <p:nvGrpSpPr>
            <p:cNvPr id="64" name="Groupe 63">
              <a:extLst>
                <a:ext uri="{FF2B5EF4-FFF2-40B4-BE49-F238E27FC236}">
                  <a16:creationId xmlns:a16="http://schemas.microsoft.com/office/drawing/2014/main" id="{3FC3BFED-0ED7-9747-CAE7-72CFA98B3186}"/>
                </a:ext>
              </a:extLst>
            </p:cNvPr>
            <p:cNvGrpSpPr/>
            <p:nvPr/>
          </p:nvGrpSpPr>
          <p:grpSpPr>
            <a:xfrm>
              <a:off x="5568543" y="4262130"/>
              <a:ext cx="790524" cy="493226"/>
              <a:chOff x="5705528" y="3611821"/>
              <a:chExt cx="790524" cy="493226"/>
            </a:xfrm>
            <a:grpFill/>
          </p:grpSpPr>
          <p:sp>
            <p:nvSpPr>
              <p:cNvPr id="65" name="Rectangle 64">
                <a:extLst>
                  <a:ext uri="{FF2B5EF4-FFF2-40B4-BE49-F238E27FC236}">
                    <a16:creationId xmlns:a16="http://schemas.microsoft.com/office/drawing/2014/main" id="{7E615F01-6B73-2F06-8C5C-8332D382562E}"/>
                  </a:ext>
                </a:extLst>
              </p:cNvPr>
              <p:cNvSpPr/>
              <p:nvPr/>
            </p:nvSpPr>
            <p:spPr>
              <a:xfrm>
                <a:off x="5847916" y="3611821"/>
                <a:ext cx="505747" cy="457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6" name="Graphique 65" descr="Document contour">
                <a:extLst>
                  <a:ext uri="{FF2B5EF4-FFF2-40B4-BE49-F238E27FC236}">
                    <a16:creationId xmlns:a16="http://schemas.microsoft.com/office/drawing/2014/main" id="{BB8C9CDD-6223-CF4D-4CEC-D9BE37A08F19}"/>
                  </a:ext>
                </a:extLst>
              </p:cNvPr>
              <p:cNvPicPr>
                <a:picLocks noChangeAspect="1"/>
              </p:cNvPicPr>
              <p:nvPr/>
            </p:nvPicPr>
            <p:blipFill>
              <a:blip r:embed="rId10">
                <a:extLst>
                  <a:ext uri="{96DAC541-7B7A-43D3-8B79-37D633B846F1}">
                    <asvg:svgBlip xmlns:asvg="http://schemas.microsoft.com/office/drawing/2016/SVG/main" r:embed="rId11"/>
                  </a:ext>
                </a:extLst>
              </a:blip>
              <a:srcRect b="39058"/>
              <a:stretch/>
            </p:blipFill>
            <p:spPr>
              <a:xfrm>
                <a:off x="5705528" y="3623282"/>
                <a:ext cx="790524" cy="481765"/>
              </a:xfrm>
              <a:prstGeom prst="rect">
                <a:avLst/>
              </a:prstGeom>
            </p:spPr>
          </p:pic>
        </p:grpSp>
      </p:grpSp>
      <p:sp>
        <p:nvSpPr>
          <p:cNvPr id="69" name="ZoneTexte 68">
            <a:extLst>
              <a:ext uri="{FF2B5EF4-FFF2-40B4-BE49-F238E27FC236}">
                <a16:creationId xmlns:a16="http://schemas.microsoft.com/office/drawing/2014/main" id="{F290BC88-7FA7-A40C-384F-6A16089B2A32}"/>
              </a:ext>
            </a:extLst>
          </p:cNvPr>
          <p:cNvSpPr txBox="1"/>
          <p:nvPr/>
        </p:nvSpPr>
        <p:spPr>
          <a:xfrm>
            <a:off x="558911" y="2138099"/>
            <a:ext cx="5239463" cy="2554545"/>
          </a:xfrm>
          <a:prstGeom prst="rect">
            <a:avLst/>
          </a:prstGeom>
          <a:noFill/>
        </p:spPr>
        <p:txBody>
          <a:bodyPr wrap="square">
            <a:spAutoFit/>
          </a:bodyPr>
          <a:lstStyle/>
          <a:p>
            <a:pPr>
              <a:buClr>
                <a:schemeClr val="accent3"/>
              </a:buClr>
            </a:pPr>
            <a:r>
              <a:rPr lang="fr-FR" sz="2000" b="1">
                <a:effectLst/>
                <a:latin typeface="Helvetica" panose="020B0604020202020204" pitchFamily="34" charset="0"/>
                <a:cs typeface="Helvetica" panose="020B0604020202020204" pitchFamily="34" charset="0"/>
              </a:rPr>
              <a:t>     Pour le réseau</a:t>
            </a:r>
          </a:p>
          <a:p>
            <a:pPr marL="285750" indent="-285750">
              <a:buClr>
                <a:srgbClr val="F2C400"/>
              </a:buClr>
              <a:buFont typeface="Arial" panose="020B0604020202020204" pitchFamily="34" charset="0"/>
              <a:buChar char="•"/>
            </a:pPr>
            <a:r>
              <a:rPr lang="fr-FR" sz="2000">
                <a:effectLst/>
                <a:latin typeface="Helvetica" panose="020B0604020202020204" pitchFamily="34" charset="0"/>
                <a:cs typeface="Helvetica" panose="020B0604020202020204" pitchFamily="34" charset="0"/>
              </a:rPr>
              <a:t>Diminuer les hospitalisations et le taux de recours à la chirurgie</a:t>
            </a:r>
          </a:p>
          <a:p>
            <a:pPr marL="285750" indent="-285750">
              <a:buClr>
                <a:srgbClr val="F2C400"/>
              </a:buClr>
              <a:buFont typeface="Arial" panose="020B0604020202020204" pitchFamily="34" charset="0"/>
              <a:buChar char="•"/>
            </a:pPr>
            <a:r>
              <a:rPr lang="fr-FR" sz="2000">
                <a:effectLst/>
                <a:latin typeface="Helvetica" panose="020B0604020202020204" pitchFamily="34" charset="0"/>
                <a:cs typeface="Helvetica" panose="020B0604020202020204" pitchFamily="34" charset="0"/>
              </a:rPr>
              <a:t>Diminuer les obésités très sévères, sources de dépenses</a:t>
            </a:r>
            <a:endParaRPr lang="fr-FR" sz="2000">
              <a:latin typeface="Helvetica" panose="020B0604020202020204" pitchFamily="34" charset="0"/>
              <a:cs typeface="Helvetica" panose="020B0604020202020204" pitchFamily="34" charset="0"/>
            </a:endParaRPr>
          </a:p>
          <a:p>
            <a:pPr marL="285750" indent="-285750">
              <a:buClr>
                <a:schemeClr val="accent4"/>
              </a:buClr>
              <a:buFont typeface="Arial" panose="020B0604020202020204" pitchFamily="34" charset="0"/>
              <a:buChar char="•"/>
            </a:pPr>
            <a:r>
              <a:rPr lang="fr-FR" sz="2000">
                <a:latin typeface="Helvetica" panose="020B0604020202020204" pitchFamily="34" charset="0"/>
                <a:cs typeface="Helvetica" panose="020B0604020202020204" pitchFamily="34" charset="0"/>
              </a:rPr>
              <a:t>Améliorer la planification des interventions</a:t>
            </a:r>
          </a:p>
          <a:p>
            <a:pPr marL="285750" indent="-285750">
              <a:buClr>
                <a:schemeClr val="accent4"/>
              </a:buClr>
              <a:buFont typeface="Arial" panose="020B0604020202020204" pitchFamily="34" charset="0"/>
              <a:buChar char="•"/>
            </a:pPr>
            <a:r>
              <a:rPr lang="fr-FR" sz="2000">
                <a:latin typeface="Helvetica" panose="020B0604020202020204" pitchFamily="34" charset="0"/>
                <a:cs typeface="Helvetica" panose="020B0604020202020204" pitchFamily="34" charset="0"/>
              </a:rPr>
              <a:t>Permettre de mieux répartir les tâches et les responsabilités </a:t>
            </a:r>
          </a:p>
        </p:txBody>
      </p:sp>
      <p:sp>
        <p:nvSpPr>
          <p:cNvPr id="70" name="ZoneTexte 69">
            <a:extLst>
              <a:ext uri="{FF2B5EF4-FFF2-40B4-BE49-F238E27FC236}">
                <a16:creationId xmlns:a16="http://schemas.microsoft.com/office/drawing/2014/main" id="{2351EAAD-D8E0-70E8-C9E1-60BF7E4EB0DE}"/>
              </a:ext>
            </a:extLst>
          </p:cNvPr>
          <p:cNvSpPr txBox="1"/>
          <p:nvPr/>
        </p:nvSpPr>
        <p:spPr>
          <a:xfrm>
            <a:off x="6097123" y="2211093"/>
            <a:ext cx="5881438" cy="2246769"/>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professionnels de santé de terrain</a:t>
            </a:r>
          </a:p>
          <a:p>
            <a:pPr marL="285750" indent="-285750">
              <a:buClr>
                <a:schemeClr val="accent4"/>
              </a:buClr>
              <a:buFont typeface="Arial" panose="020B0604020202020204" pitchFamily="34" charset="0"/>
              <a:buChar char="•"/>
            </a:pPr>
            <a:r>
              <a:rPr lang="fr-FR" sz="2000">
                <a:latin typeface="Helvetica" panose="020B0604020202020204" pitchFamily="34" charset="0"/>
                <a:cs typeface="Helvetica" panose="020B0604020202020204" pitchFamily="34" charset="0"/>
              </a:rPr>
              <a:t>Adapter les interventions aux besoins spécifiques grâce à un suivi individualisé </a:t>
            </a:r>
          </a:p>
          <a:p>
            <a:pPr marL="285750" indent="-285750">
              <a:buClr>
                <a:schemeClr val="accent4"/>
              </a:buClr>
              <a:buFont typeface="Arial" panose="020B0604020202020204" pitchFamily="34" charset="0"/>
              <a:buChar char="•"/>
            </a:pPr>
            <a:r>
              <a:rPr lang="fr-FR" sz="2000">
                <a:latin typeface="Helvetica" panose="020B0604020202020204" pitchFamily="34" charset="0"/>
                <a:cs typeface="Helvetica" panose="020B0604020202020204" pitchFamily="34" charset="0"/>
              </a:rPr>
              <a:t>Faciliter l’orientation vers des soins complémentaires</a:t>
            </a:r>
          </a:p>
          <a:p>
            <a:pPr marL="285750" indent="-285750">
              <a:buClr>
                <a:schemeClr val="accent4"/>
              </a:buClr>
              <a:buFont typeface="Arial" panose="020B0604020202020204" pitchFamily="34" charset="0"/>
              <a:buChar char="•"/>
            </a:pPr>
            <a:r>
              <a:rPr lang="fr-FR" sz="2000">
                <a:latin typeface="Helvetica" panose="020B0604020202020204" pitchFamily="34" charset="0"/>
                <a:cs typeface="Helvetica" panose="020B0604020202020204" pitchFamily="34" charset="0"/>
              </a:rPr>
              <a:t>Ajuster les stratégies en fonction des retours instantanés des patients et des professionnels</a:t>
            </a:r>
          </a:p>
        </p:txBody>
      </p:sp>
      <p:sp>
        <p:nvSpPr>
          <p:cNvPr id="71" name="ZoneTexte 70">
            <a:extLst>
              <a:ext uri="{FF2B5EF4-FFF2-40B4-BE49-F238E27FC236}">
                <a16:creationId xmlns:a16="http://schemas.microsoft.com/office/drawing/2014/main" id="{C727AF16-A52D-6CBC-1089-79685D613909}"/>
              </a:ext>
            </a:extLst>
          </p:cNvPr>
          <p:cNvSpPr txBox="1"/>
          <p:nvPr/>
        </p:nvSpPr>
        <p:spPr>
          <a:xfrm>
            <a:off x="481463" y="4932803"/>
            <a:ext cx="9851865" cy="1323439"/>
          </a:xfrm>
          <a:prstGeom prst="rect">
            <a:avLst/>
          </a:prstGeom>
          <a:noFill/>
        </p:spPr>
        <p:txBody>
          <a:bodyPr wrap="square">
            <a:spAutoFit/>
          </a:bodyPr>
          <a:lstStyle/>
          <a:p>
            <a:pPr>
              <a:buClr>
                <a:schemeClr val="accent3"/>
              </a:buClr>
            </a:pPr>
            <a:r>
              <a:rPr lang="fr-FR" sz="2000" b="1">
                <a:latin typeface="Helvetica" panose="020B0604020202020204" pitchFamily="34" charset="0"/>
                <a:cs typeface="Helvetica" panose="020B0604020202020204" pitchFamily="34" charset="0"/>
              </a:rPr>
              <a:t>     Pour les patients</a:t>
            </a:r>
            <a:endParaRPr lang="fr-FR" sz="2000">
              <a:latin typeface="Helvetica" panose="020B0604020202020204" pitchFamily="34" charset="0"/>
              <a:cs typeface="Helvetica" panose="020B0604020202020204" pitchFamily="34" charset="0"/>
            </a:endParaRPr>
          </a:p>
          <a:p>
            <a:pPr marL="285750" indent="-285750">
              <a:buClr>
                <a:schemeClr val="accent4"/>
              </a:buClr>
              <a:buFont typeface="Arial" panose="020B0604020202020204" pitchFamily="34" charset="0"/>
              <a:buChar char="•"/>
            </a:pPr>
            <a:r>
              <a:rPr lang="fr-FR" sz="2000">
                <a:latin typeface="Helvetica" panose="020B0604020202020204" pitchFamily="34" charset="0"/>
                <a:cs typeface="Helvetica" panose="020B0604020202020204" pitchFamily="34" charset="0"/>
              </a:rPr>
              <a:t>Améliorer l’implication des patients dans leur parcours, favoriser leur engagement</a:t>
            </a:r>
          </a:p>
          <a:p>
            <a:pPr marL="285750" indent="-285750">
              <a:buClr>
                <a:schemeClr val="accent4"/>
              </a:buClr>
              <a:buFont typeface="Arial" panose="020B0604020202020204" pitchFamily="34" charset="0"/>
              <a:buChar char="•"/>
            </a:pPr>
            <a:r>
              <a:rPr lang="fr-FR" sz="2000">
                <a:latin typeface="Helvetica" panose="020B0604020202020204" pitchFamily="34" charset="0"/>
                <a:cs typeface="Helvetica" panose="020B0604020202020204" pitchFamily="34" charset="0"/>
              </a:rPr>
              <a:t>Prévenir les comorbidités et améliorer l’état de santé</a:t>
            </a:r>
          </a:p>
          <a:p>
            <a:pPr marL="285750" indent="-285750">
              <a:buClr>
                <a:schemeClr val="accent4"/>
              </a:buClr>
              <a:buFont typeface="Arial" panose="020B0604020202020204" pitchFamily="34" charset="0"/>
              <a:buChar char="•"/>
            </a:pPr>
            <a:r>
              <a:rPr lang="fr-FR" sz="2000">
                <a:latin typeface="Helvetica" panose="020B0604020202020204" pitchFamily="34" charset="0"/>
                <a:cs typeface="Helvetica" panose="020B0604020202020204" pitchFamily="34" charset="0"/>
              </a:rPr>
              <a:t>É</a:t>
            </a:r>
            <a:r>
              <a:rPr lang="fr-FR" sz="2000">
                <a:effectLst/>
                <a:latin typeface="Helvetica" panose="020B0604020202020204" pitchFamily="34" charset="0"/>
                <a:cs typeface="Helvetica" panose="020B0604020202020204" pitchFamily="34" charset="0"/>
              </a:rPr>
              <a:t>galiser </a:t>
            </a:r>
            <a:r>
              <a:rPr lang="fr-FR" sz="2000">
                <a:latin typeface="Helvetica" panose="020B0604020202020204" pitchFamily="34" charset="0"/>
                <a:cs typeface="Helvetica" panose="020B0604020202020204" pitchFamily="34" charset="0"/>
              </a:rPr>
              <a:t>l</a:t>
            </a:r>
            <a:r>
              <a:rPr lang="fr-FR" sz="2000">
                <a:effectLst/>
                <a:latin typeface="Helvetica" panose="020B0604020202020204" pitchFamily="34" charset="0"/>
                <a:cs typeface="Helvetica" panose="020B0604020202020204" pitchFamily="34" charset="0"/>
              </a:rPr>
              <a:t>’accès aux soins sans reste à la charge</a:t>
            </a:r>
          </a:p>
        </p:txBody>
      </p:sp>
      <p:pic>
        <p:nvPicPr>
          <p:cNvPr id="4" name="Picture 2" descr="Résultat d’images pour article 51">
            <a:extLst>
              <a:ext uri="{FF2B5EF4-FFF2-40B4-BE49-F238E27FC236}">
                <a16:creationId xmlns:a16="http://schemas.microsoft.com/office/drawing/2014/main" id="{367DFD8C-FFD2-4D34-AEA1-6B449500C69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38746" y="92090"/>
            <a:ext cx="869412" cy="543383"/>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descr="Une image contenant Police, Graphique, logo, graphisme&#10;&#10;Description générée automatiquement">
            <a:extLst>
              <a:ext uri="{FF2B5EF4-FFF2-40B4-BE49-F238E27FC236}">
                <a16:creationId xmlns:a16="http://schemas.microsoft.com/office/drawing/2014/main" id="{DAAD8583-D7D3-B2CE-E802-CB40DA8F7D72}"/>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144125" y="43930"/>
            <a:ext cx="1981200" cy="841538"/>
          </a:xfrm>
          <a:prstGeom prst="rect">
            <a:avLst/>
          </a:prstGeom>
        </p:spPr>
      </p:pic>
      <p:sp>
        <p:nvSpPr>
          <p:cNvPr id="6" name="ZoneTexte 5">
            <a:extLst>
              <a:ext uri="{FF2B5EF4-FFF2-40B4-BE49-F238E27FC236}">
                <a16:creationId xmlns:a16="http://schemas.microsoft.com/office/drawing/2014/main" id="{1975B002-B19A-885E-6A5F-CC15FBA54A53}"/>
              </a:ext>
            </a:extLst>
          </p:cNvPr>
          <p:cNvSpPr txBox="1"/>
          <p:nvPr/>
        </p:nvSpPr>
        <p:spPr>
          <a:xfrm>
            <a:off x="226008" y="998660"/>
            <a:ext cx="11559591" cy="707886"/>
          </a:xfrm>
          <a:prstGeom prst="rect">
            <a:avLst/>
          </a:prstGeom>
          <a:noFill/>
        </p:spPr>
        <p:txBody>
          <a:bodyPr wrap="square">
            <a:spAutoFit/>
          </a:bodyPr>
          <a:lstStyle/>
          <a:p>
            <a:pPr algn="l"/>
            <a:r>
              <a:rPr lang="fr-FR" sz="2000" b="0" i="0">
                <a:effectLst/>
                <a:latin typeface="Helvetica" panose="020B0604020202020204" pitchFamily="34" charset="0"/>
                <a:cs typeface="Helvetica" panose="020B0604020202020204" pitchFamily="34" charset="0"/>
              </a:rPr>
              <a:t>Le « projet article 51 » EMNO, qui tire son nom de son porteur de projet, permet la prise en charge coordonnée de patients souffrant d’obésité. </a:t>
            </a:r>
          </a:p>
        </p:txBody>
      </p:sp>
    </p:spTree>
    <p:extLst>
      <p:ext uri="{BB962C8B-B14F-4D97-AF65-F5344CB8AC3E}">
        <p14:creationId xmlns:p14="http://schemas.microsoft.com/office/powerpoint/2010/main" val="1801623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9E6B2-80FE-192E-6B53-FFE5BA14651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637F806-CF53-2511-B9FA-B46114DD83C4}"/>
              </a:ext>
            </a:extLst>
          </p:cNvPr>
          <p:cNvSpPr>
            <a:spLocks noGrp="1"/>
          </p:cNvSpPr>
          <p:nvPr>
            <p:ph type="title"/>
          </p:nvPr>
        </p:nvSpPr>
        <p:spPr/>
        <p:txBody>
          <a:bodyPr/>
          <a:lstStyle/>
          <a:p>
            <a:r>
              <a:rPr lang="en-US"/>
              <a:t>Parcours EMNO - </a:t>
            </a:r>
            <a:r>
              <a:rPr lang="fr-FR"/>
              <a:t>Espace Médical Nutrition et Obésité</a:t>
            </a:r>
            <a:r>
              <a:rPr lang="en-US"/>
              <a:t> </a:t>
            </a:r>
            <a:endParaRPr lang="fr-FR"/>
          </a:p>
        </p:txBody>
      </p:sp>
      <p:sp>
        <p:nvSpPr>
          <p:cNvPr id="10" name="ZoneTexte 9">
            <a:extLst>
              <a:ext uri="{FF2B5EF4-FFF2-40B4-BE49-F238E27FC236}">
                <a16:creationId xmlns:a16="http://schemas.microsoft.com/office/drawing/2014/main" id="{FCF0F220-FDF0-D0B3-2CE8-3A79768A389B}"/>
              </a:ext>
            </a:extLst>
          </p:cNvPr>
          <p:cNvSpPr txBox="1"/>
          <p:nvPr/>
        </p:nvSpPr>
        <p:spPr>
          <a:xfrm>
            <a:off x="868928" y="2045635"/>
            <a:ext cx="1993421" cy="1261884"/>
          </a:xfrm>
          <a:prstGeom prst="rect">
            <a:avLst/>
          </a:prstGeom>
          <a:noFill/>
        </p:spPr>
        <p:txBody>
          <a:bodyPr wrap="square" rtlCol="0">
            <a:spAutoFit/>
          </a:bodyPr>
          <a:lstStyle/>
          <a:p>
            <a:pPr algn="ctr"/>
            <a:r>
              <a:rPr lang="en-US" sz="3600" b="1">
                <a:solidFill>
                  <a:srgbClr val="EABD00"/>
                </a:solidFill>
                <a:latin typeface="Helvetica" panose="020B0604020202020204" pitchFamily="34" charset="0"/>
                <a:cs typeface="Helvetica" panose="020B0604020202020204" pitchFamily="34" charset="0"/>
              </a:rPr>
              <a:t>760</a:t>
            </a:r>
          </a:p>
          <a:p>
            <a:pPr algn="ctr"/>
            <a:r>
              <a:rPr lang="en-US" sz="2000">
                <a:latin typeface="Helvetica" panose="020B0604020202020204" pitchFamily="34" charset="0"/>
                <a:cs typeface="Helvetica" panose="020B0604020202020204" pitchFamily="34" charset="0"/>
              </a:rPr>
              <a:t>Parcours initiés</a:t>
            </a:r>
          </a:p>
          <a:p>
            <a:pPr algn="ctr"/>
            <a:r>
              <a:rPr lang="en-US" sz="2000">
                <a:latin typeface="Helvetica" panose="020B0604020202020204" pitchFamily="34" charset="0"/>
                <a:cs typeface="Helvetica" panose="020B0604020202020204" pitchFamily="34" charset="0"/>
              </a:rPr>
              <a:t>depuis 11/2022</a:t>
            </a:r>
            <a:endParaRPr lang="fr-FR" sz="2000">
              <a:latin typeface="Helvetica" panose="020B0604020202020204" pitchFamily="34" charset="0"/>
              <a:cs typeface="Helvetica" panose="020B0604020202020204" pitchFamily="34" charset="0"/>
            </a:endParaRPr>
          </a:p>
        </p:txBody>
      </p:sp>
      <p:grpSp>
        <p:nvGrpSpPr>
          <p:cNvPr id="22" name="Groupe 21">
            <a:extLst>
              <a:ext uri="{FF2B5EF4-FFF2-40B4-BE49-F238E27FC236}">
                <a16:creationId xmlns:a16="http://schemas.microsoft.com/office/drawing/2014/main" id="{C3744E0C-A91F-FDDC-D689-526B9AD74FB8}"/>
              </a:ext>
            </a:extLst>
          </p:cNvPr>
          <p:cNvGrpSpPr/>
          <p:nvPr/>
        </p:nvGrpSpPr>
        <p:grpSpPr>
          <a:xfrm>
            <a:off x="1453891" y="986124"/>
            <a:ext cx="975588" cy="844766"/>
            <a:chOff x="5743546" y="3084079"/>
            <a:chExt cx="764218" cy="696200"/>
          </a:xfrm>
          <a:solidFill>
            <a:srgbClr val="EABD00"/>
          </a:solidFill>
        </p:grpSpPr>
        <p:grpSp>
          <p:nvGrpSpPr>
            <p:cNvPr id="23" name="Graphique 28" descr="Double itinéraire avec un chemin contour">
              <a:extLst>
                <a:ext uri="{FF2B5EF4-FFF2-40B4-BE49-F238E27FC236}">
                  <a16:creationId xmlns:a16="http://schemas.microsoft.com/office/drawing/2014/main" id="{71776253-C6ED-ACC5-8486-21AF0AF1C361}"/>
                </a:ext>
              </a:extLst>
            </p:cNvPr>
            <p:cNvGrpSpPr/>
            <p:nvPr/>
          </p:nvGrpSpPr>
          <p:grpSpPr>
            <a:xfrm>
              <a:off x="5743546" y="3337992"/>
              <a:ext cx="635287" cy="442287"/>
              <a:chOff x="5743546" y="3337992"/>
              <a:chExt cx="635287" cy="442287"/>
            </a:xfrm>
            <a:grpFill/>
          </p:grpSpPr>
          <p:sp>
            <p:nvSpPr>
              <p:cNvPr id="27" name="Forme libre : forme 26">
                <a:extLst>
                  <a:ext uri="{FF2B5EF4-FFF2-40B4-BE49-F238E27FC236}">
                    <a16:creationId xmlns:a16="http://schemas.microsoft.com/office/drawing/2014/main" id="{2C187939-CBBC-E621-6476-3DD6E2B59AEE}"/>
                  </a:ext>
                </a:extLst>
              </p:cNvPr>
              <p:cNvSpPr/>
              <p:nvPr/>
            </p:nvSpPr>
            <p:spPr>
              <a:xfrm>
                <a:off x="5743546" y="3385102"/>
                <a:ext cx="243333" cy="395177"/>
              </a:xfrm>
              <a:custGeom>
                <a:avLst/>
                <a:gdLst>
                  <a:gd name="connsiteX0" fmla="*/ 21133 w 243333"/>
                  <a:gd name="connsiteY0" fmla="*/ 53477 h 395177"/>
                  <a:gd name="connsiteX1" fmla="*/ 8348 w 243333"/>
                  <a:gd name="connsiteY1" fmla="*/ 166796 h 395177"/>
                  <a:gd name="connsiteX2" fmla="*/ 63554 w 243333"/>
                  <a:gd name="connsiteY2" fmla="*/ 288830 h 395177"/>
                  <a:gd name="connsiteX3" fmla="*/ 111207 w 243333"/>
                  <a:gd name="connsiteY3" fmla="*/ 388782 h 395177"/>
                  <a:gd name="connsiteX4" fmla="*/ 127026 w 243333"/>
                  <a:gd name="connsiteY4" fmla="*/ 393883 h 395177"/>
                  <a:gd name="connsiteX5" fmla="*/ 132126 w 243333"/>
                  <a:gd name="connsiteY5" fmla="*/ 388782 h 395177"/>
                  <a:gd name="connsiteX6" fmla="*/ 179779 w 243333"/>
                  <a:gd name="connsiteY6" fmla="*/ 288830 h 395177"/>
                  <a:gd name="connsiteX7" fmla="*/ 234986 w 243333"/>
                  <a:gd name="connsiteY7" fmla="*/ 166796 h 395177"/>
                  <a:gd name="connsiteX8" fmla="*/ 222201 w 243333"/>
                  <a:gd name="connsiteY8" fmla="*/ 53477 h 395177"/>
                  <a:gd name="connsiteX9" fmla="*/ 53879 w 243333"/>
                  <a:gd name="connsiteY9" fmla="*/ 20731 h 395177"/>
                  <a:gd name="connsiteX10" fmla="*/ 21133 w 243333"/>
                  <a:gd name="connsiteY10" fmla="*/ 53477 h 395177"/>
                  <a:gd name="connsiteX11" fmla="*/ 206479 w 243333"/>
                  <a:gd name="connsiteY11" fmla="*/ 64235 h 395177"/>
                  <a:gd name="connsiteX12" fmla="*/ 217392 w 243333"/>
                  <a:gd name="connsiteY12" fmla="*/ 159466 h 395177"/>
                  <a:gd name="connsiteX13" fmla="*/ 162583 w 243333"/>
                  <a:gd name="connsiteY13" fmla="*/ 280633 h 395177"/>
                  <a:gd name="connsiteX14" fmla="*/ 121753 w 243333"/>
                  <a:gd name="connsiteY14" fmla="*/ 366275 h 395177"/>
                  <a:gd name="connsiteX15" fmla="*/ 121580 w 243333"/>
                  <a:gd name="connsiteY15" fmla="*/ 366275 h 395177"/>
                  <a:gd name="connsiteX16" fmla="*/ 80909 w 243333"/>
                  <a:gd name="connsiteY16" fmla="*/ 280977 h 395177"/>
                  <a:gd name="connsiteX17" fmla="*/ 25937 w 243333"/>
                  <a:gd name="connsiteY17" fmla="*/ 159466 h 395177"/>
                  <a:gd name="connsiteX18" fmla="*/ 36938 w 243333"/>
                  <a:gd name="connsiteY18" fmla="*/ 64107 h 395177"/>
                  <a:gd name="connsiteX19" fmla="*/ 178822 w 243333"/>
                  <a:gd name="connsiteY19" fmla="*/ 36540 h 395177"/>
                  <a:gd name="connsiteX20" fmla="*/ 206476 w 243333"/>
                  <a:gd name="connsiteY20" fmla="*/ 64235 h 39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333" h="395177">
                    <a:moveTo>
                      <a:pt x="21133" y="53477"/>
                    </a:moveTo>
                    <a:cubicBezTo>
                      <a:pt x="-1492" y="86854"/>
                      <a:pt x="-6271" y="129217"/>
                      <a:pt x="8348" y="166796"/>
                    </a:cubicBezTo>
                    <a:lnTo>
                      <a:pt x="63554" y="288830"/>
                    </a:lnTo>
                    <a:lnTo>
                      <a:pt x="111207" y="388782"/>
                    </a:lnTo>
                    <a:cubicBezTo>
                      <a:pt x="114166" y="394559"/>
                      <a:pt x="121249" y="396842"/>
                      <a:pt x="127026" y="393883"/>
                    </a:cubicBezTo>
                    <a:cubicBezTo>
                      <a:pt x="129218" y="392759"/>
                      <a:pt x="131002" y="390975"/>
                      <a:pt x="132126" y="388782"/>
                    </a:cubicBezTo>
                    <a:lnTo>
                      <a:pt x="179779" y="288830"/>
                    </a:lnTo>
                    <a:lnTo>
                      <a:pt x="234986" y="166796"/>
                    </a:lnTo>
                    <a:cubicBezTo>
                      <a:pt x="249604" y="129217"/>
                      <a:pt x="244824" y="86854"/>
                      <a:pt x="222201" y="53477"/>
                    </a:cubicBezTo>
                    <a:cubicBezTo>
                      <a:pt x="184762" y="-2046"/>
                      <a:pt x="109402" y="-16707"/>
                      <a:pt x="53879" y="20731"/>
                    </a:cubicBezTo>
                    <a:cubicBezTo>
                      <a:pt x="40961" y="29442"/>
                      <a:pt x="29842" y="40559"/>
                      <a:pt x="21133" y="53477"/>
                    </a:cubicBezTo>
                    <a:close/>
                    <a:moveTo>
                      <a:pt x="206479" y="64235"/>
                    </a:moveTo>
                    <a:cubicBezTo>
                      <a:pt x="225471" y="92283"/>
                      <a:pt x="229547" y="127847"/>
                      <a:pt x="217392" y="159466"/>
                    </a:cubicBezTo>
                    <a:lnTo>
                      <a:pt x="162583" y="280633"/>
                    </a:lnTo>
                    <a:lnTo>
                      <a:pt x="121753" y="366275"/>
                    </a:lnTo>
                    <a:cubicBezTo>
                      <a:pt x="121705" y="366371"/>
                      <a:pt x="121628" y="366371"/>
                      <a:pt x="121580" y="366275"/>
                    </a:cubicBezTo>
                    <a:lnTo>
                      <a:pt x="80909" y="280977"/>
                    </a:lnTo>
                    <a:lnTo>
                      <a:pt x="25937" y="159466"/>
                    </a:lnTo>
                    <a:cubicBezTo>
                      <a:pt x="13774" y="127795"/>
                      <a:pt x="17884" y="92176"/>
                      <a:pt x="36938" y="64107"/>
                    </a:cubicBezTo>
                    <a:cubicBezTo>
                      <a:pt x="68506" y="17315"/>
                      <a:pt x="132029" y="4972"/>
                      <a:pt x="178822" y="36540"/>
                    </a:cubicBezTo>
                    <a:cubicBezTo>
                      <a:pt x="189738" y="43904"/>
                      <a:pt x="199128" y="53308"/>
                      <a:pt x="206476" y="64235"/>
                    </a:cubicBezTo>
                    <a:close/>
                  </a:path>
                </a:pathLst>
              </a:custGeom>
              <a:grpFill/>
              <a:ln w="9525"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CCED9AF0-7306-C44E-172C-40AEDC5BB633}"/>
                  </a:ext>
                </a:extLst>
              </p:cNvPr>
              <p:cNvSpPr/>
              <p:nvPr/>
            </p:nvSpPr>
            <p:spPr>
              <a:xfrm>
                <a:off x="6056369" y="3741762"/>
                <a:ext cx="28942" cy="19548"/>
              </a:xfrm>
              <a:custGeom>
                <a:avLst/>
                <a:gdLst>
                  <a:gd name="connsiteX0" fmla="*/ 224 w 28942"/>
                  <a:gd name="connsiteY0" fmla="*/ 19548 h 19548"/>
                  <a:gd name="connsiteX1" fmla="*/ 28943 w 28942"/>
                  <a:gd name="connsiteY1" fmla="*/ 19045 h 19548"/>
                  <a:gd name="connsiteX2" fmla="*/ 28486 w 28942"/>
                  <a:gd name="connsiteY2" fmla="*/ 0 h 19548"/>
                  <a:gd name="connsiteX3" fmla="*/ 0 w 28942"/>
                  <a:gd name="connsiteY3" fmla="*/ 498 h 19548"/>
                </a:gdLst>
                <a:ahLst/>
                <a:cxnLst>
                  <a:cxn ang="0">
                    <a:pos x="connsiteX0" y="connsiteY0"/>
                  </a:cxn>
                  <a:cxn ang="0">
                    <a:pos x="connsiteX1" y="connsiteY1"/>
                  </a:cxn>
                  <a:cxn ang="0">
                    <a:pos x="connsiteX2" y="connsiteY2"/>
                  </a:cxn>
                  <a:cxn ang="0">
                    <a:pos x="connsiteX3" y="connsiteY3"/>
                  </a:cxn>
                </a:cxnLst>
                <a:rect l="l" t="t" r="r" b="b"/>
                <a:pathLst>
                  <a:path w="28942" h="19548">
                    <a:moveTo>
                      <a:pt x="224" y="19548"/>
                    </a:moveTo>
                    <a:cubicBezTo>
                      <a:pt x="9654" y="19439"/>
                      <a:pt x="19251" y="19276"/>
                      <a:pt x="28943" y="19045"/>
                    </a:cubicBezTo>
                    <a:lnTo>
                      <a:pt x="28486" y="0"/>
                    </a:lnTo>
                    <a:cubicBezTo>
                      <a:pt x="18878" y="231"/>
                      <a:pt x="9357" y="389"/>
                      <a:pt x="0" y="498"/>
                    </a:cubicBezTo>
                    <a:close/>
                  </a:path>
                </a:pathLst>
              </a:custGeom>
              <a:grpFill/>
              <a:ln w="9525"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928B9C7D-CAFF-E8CE-973D-E15DBFA13333}"/>
                  </a:ext>
                </a:extLst>
              </p:cNvPr>
              <p:cNvSpPr/>
              <p:nvPr/>
            </p:nvSpPr>
            <p:spPr>
              <a:xfrm>
                <a:off x="6098000" y="3376850"/>
                <a:ext cx="34392" cy="31051"/>
              </a:xfrm>
              <a:custGeom>
                <a:avLst/>
                <a:gdLst>
                  <a:gd name="connsiteX0" fmla="*/ 34393 w 34392"/>
                  <a:gd name="connsiteY0" fmla="*/ 17027 h 31051"/>
                  <a:gd name="connsiteX1" fmla="*/ 25854 w 34392"/>
                  <a:gd name="connsiteY1" fmla="*/ 0 h 31051"/>
                  <a:gd name="connsiteX2" fmla="*/ 0 w 34392"/>
                  <a:gd name="connsiteY2" fmla="*/ 15996 h 31051"/>
                  <a:gd name="connsiteX3" fmla="*/ 11674 w 34392"/>
                  <a:gd name="connsiteY3" fmla="*/ 31051 h 31051"/>
                  <a:gd name="connsiteX4" fmla="*/ 34393 w 34392"/>
                  <a:gd name="connsiteY4" fmla="*/ 17027 h 3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2" h="31051">
                    <a:moveTo>
                      <a:pt x="34393" y="17027"/>
                    </a:moveTo>
                    <a:lnTo>
                      <a:pt x="25854" y="0"/>
                    </a:lnTo>
                    <a:cubicBezTo>
                      <a:pt x="16740" y="4485"/>
                      <a:pt x="8082" y="9842"/>
                      <a:pt x="0" y="15996"/>
                    </a:cubicBezTo>
                    <a:lnTo>
                      <a:pt x="11674" y="31051"/>
                    </a:lnTo>
                    <a:cubicBezTo>
                      <a:pt x="18779" y="25657"/>
                      <a:pt x="26387" y="20961"/>
                      <a:pt x="34393" y="17027"/>
                    </a:cubicBezTo>
                    <a:close/>
                  </a:path>
                </a:pathLst>
              </a:custGeom>
              <a:grpFill/>
              <a:ln w="9525" cap="flat">
                <a:noFill/>
                <a:prstDash val="solid"/>
                <a:miter/>
              </a:ln>
            </p:spPr>
            <p:txBody>
              <a:bodyPr rtlCol="0" anchor="ctr"/>
              <a:lstStyle/>
              <a:p>
                <a:endParaRPr lang="fr-FR"/>
              </a:p>
            </p:txBody>
          </p:sp>
          <p:sp>
            <p:nvSpPr>
              <p:cNvPr id="30" name="Forme libre : forme 29">
                <a:extLst>
                  <a:ext uri="{FF2B5EF4-FFF2-40B4-BE49-F238E27FC236}">
                    <a16:creationId xmlns:a16="http://schemas.microsoft.com/office/drawing/2014/main" id="{358B68BB-8182-FBF6-DE2B-D7A60073ADFB}"/>
                  </a:ext>
                </a:extLst>
              </p:cNvPr>
              <p:cNvSpPr/>
              <p:nvPr/>
            </p:nvSpPr>
            <p:spPr>
              <a:xfrm>
                <a:off x="6066085" y="3415950"/>
                <a:ext cx="26342" cy="32341"/>
              </a:xfrm>
              <a:custGeom>
                <a:avLst/>
                <a:gdLst>
                  <a:gd name="connsiteX0" fmla="*/ 26342 w 26342"/>
                  <a:gd name="connsiteY0" fmla="*/ 10203 h 32341"/>
                  <a:gd name="connsiteX1" fmla="*/ 10259 w 26342"/>
                  <a:gd name="connsiteY1" fmla="*/ 0 h 32341"/>
                  <a:gd name="connsiteX2" fmla="*/ 0 w 26342"/>
                  <a:gd name="connsiteY2" fmla="*/ 31198 h 32341"/>
                  <a:gd name="connsiteX3" fmla="*/ 19013 w 26342"/>
                  <a:gd name="connsiteY3" fmla="*/ 32341 h 32341"/>
                  <a:gd name="connsiteX4" fmla="*/ 26342 w 26342"/>
                  <a:gd name="connsiteY4" fmla="*/ 10203 h 32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2" h="32341">
                    <a:moveTo>
                      <a:pt x="26342" y="10203"/>
                    </a:moveTo>
                    <a:lnTo>
                      <a:pt x="10259" y="0"/>
                    </a:lnTo>
                    <a:cubicBezTo>
                      <a:pt x="4223" y="9349"/>
                      <a:pt x="691" y="20092"/>
                      <a:pt x="0" y="31198"/>
                    </a:cubicBezTo>
                    <a:lnTo>
                      <a:pt x="19013" y="32341"/>
                    </a:lnTo>
                    <a:cubicBezTo>
                      <a:pt x="19492" y="24451"/>
                      <a:pt x="22018" y="16821"/>
                      <a:pt x="26342" y="10203"/>
                    </a:cubicBezTo>
                    <a:close/>
                  </a:path>
                </a:pathLst>
              </a:custGeom>
              <a:grpFill/>
              <a:ln w="9525" cap="flat">
                <a:noFill/>
                <a:prstDash val="solid"/>
                <a:miter/>
              </a:ln>
            </p:spPr>
            <p:txBody>
              <a:bodyPr rtlCol="0" anchor="ctr"/>
              <a:lstStyle/>
              <a:p>
                <a:endParaRPr lang="fr-FR"/>
              </a:p>
            </p:txBody>
          </p:sp>
          <p:sp>
            <p:nvSpPr>
              <p:cNvPr id="31" name="Forme libre : forme 30">
                <a:extLst>
                  <a:ext uri="{FF2B5EF4-FFF2-40B4-BE49-F238E27FC236}">
                    <a16:creationId xmlns:a16="http://schemas.microsoft.com/office/drawing/2014/main" id="{CF45AF66-E622-3CF7-B8CF-64521BE1C1D5}"/>
                  </a:ext>
                </a:extLst>
              </p:cNvPr>
              <p:cNvSpPr/>
              <p:nvPr/>
            </p:nvSpPr>
            <p:spPr>
              <a:xfrm>
                <a:off x="5999254" y="3742429"/>
                <a:ext cx="28641" cy="19088"/>
              </a:xfrm>
              <a:custGeom>
                <a:avLst/>
                <a:gdLst>
                  <a:gd name="connsiteX0" fmla="*/ 28604 w 28641"/>
                  <a:gd name="connsiteY0" fmla="*/ 29 h 19088"/>
                  <a:gd name="connsiteX1" fmla="*/ 18945 w 28641"/>
                  <a:gd name="connsiteY1" fmla="*/ 38 h 19088"/>
                  <a:gd name="connsiteX2" fmla="*/ 76 w 28641"/>
                  <a:gd name="connsiteY2" fmla="*/ 0 h 19088"/>
                  <a:gd name="connsiteX3" fmla="*/ 0 w 28641"/>
                  <a:gd name="connsiteY3" fmla="*/ 19050 h 19088"/>
                  <a:gd name="connsiteX4" fmla="*/ 18945 w 28641"/>
                  <a:gd name="connsiteY4" fmla="*/ 19088 h 19088"/>
                  <a:gd name="connsiteX5" fmla="*/ 28642 w 28641"/>
                  <a:gd name="connsiteY5" fmla="*/ 19079 h 19088"/>
                  <a:gd name="connsiteX6" fmla="*/ 28604 w 28641"/>
                  <a:gd name="connsiteY6" fmla="*/ 29 h 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1" h="19088">
                    <a:moveTo>
                      <a:pt x="28604" y="29"/>
                    </a:moveTo>
                    <a:lnTo>
                      <a:pt x="18945" y="38"/>
                    </a:lnTo>
                    <a:lnTo>
                      <a:pt x="76" y="0"/>
                    </a:lnTo>
                    <a:lnTo>
                      <a:pt x="0" y="19050"/>
                    </a:lnTo>
                    <a:lnTo>
                      <a:pt x="18945" y="19088"/>
                    </a:lnTo>
                    <a:lnTo>
                      <a:pt x="28642" y="19079"/>
                    </a:lnTo>
                    <a:lnTo>
                      <a:pt x="28604" y="29"/>
                    </a:lnTo>
                    <a:close/>
                  </a:path>
                </a:pathLst>
              </a:custGeom>
              <a:grpFill/>
              <a:ln w="9525" cap="flat">
                <a:noFill/>
                <a:prstDash val="solid"/>
                <a:miter/>
              </a:ln>
            </p:spPr>
            <p:txBody>
              <a:bodyPr rtlCol="0" anchor="ctr"/>
              <a:lstStyle/>
              <a:p>
                <a:endParaRPr lang="fr-FR"/>
              </a:p>
            </p:txBody>
          </p:sp>
          <p:sp>
            <p:nvSpPr>
              <p:cNvPr id="32" name="Forme libre : forme 31">
                <a:extLst>
                  <a:ext uri="{FF2B5EF4-FFF2-40B4-BE49-F238E27FC236}">
                    <a16:creationId xmlns:a16="http://schemas.microsoft.com/office/drawing/2014/main" id="{0AD9482D-C715-632A-2CDD-1CF544DFACF2}"/>
                  </a:ext>
                </a:extLst>
              </p:cNvPr>
              <p:cNvSpPr/>
              <p:nvPr/>
            </p:nvSpPr>
            <p:spPr>
              <a:xfrm>
                <a:off x="6174433" y="3521034"/>
                <a:ext cx="32532" cy="25589"/>
              </a:xfrm>
              <a:custGeom>
                <a:avLst/>
                <a:gdLst>
                  <a:gd name="connsiteX0" fmla="*/ 32533 w 32532"/>
                  <a:gd name="connsiteY0" fmla="*/ 7111 h 25589"/>
                  <a:gd name="connsiteX1" fmla="*/ 4976 w 32532"/>
                  <a:gd name="connsiteY1" fmla="*/ 0 h 25589"/>
                  <a:gd name="connsiteX2" fmla="*/ 0 w 32532"/>
                  <a:gd name="connsiteY2" fmla="*/ 18390 h 25589"/>
                  <a:gd name="connsiteX3" fmla="*/ 27891 w 32532"/>
                  <a:gd name="connsiteY3" fmla="*/ 25590 h 25589"/>
                </a:gdLst>
                <a:ahLst/>
                <a:cxnLst>
                  <a:cxn ang="0">
                    <a:pos x="connsiteX0" y="connsiteY0"/>
                  </a:cxn>
                  <a:cxn ang="0">
                    <a:pos x="connsiteX1" y="connsiteY1"/>
                  </a:cxn>
                  <a:cxn ang="0">
                    <a:pos x="connsiteX2" y="connsiteY2"/>
                  </a:cxn>
                  <a:cxn ang="0">
                    <a:pos x="connsiteX3" y="connsiteY3"/>
                  </a:cxn>
                </a:cxnLst>
                <a:rect l="l" t="t" r="r" b="b"/>
                <a:pathLst>
                  <a:path w="32532" h="25589">
                    <a:moveTo>
                      <a:pt x="32533" y="7111"/>
                    </a:moveTo>
                    <a:cubicBezTo>
                      <a:pt x="23198" y="4767"/>
                      <a:pt x="13959" y="2433"/>
                      <a:pt x="4976" y="0"/>
                    </a:cubicBezTo>
                    <a:lnTo>
                      <a:pt x="0" y="18390"/>
                    </a:lnTo>
                    <a:cubicBezTo>
                      <a:pt x="9097" y="20850"/>
                      <a:pt x="18445" y="23217"/>
                      <a:pt x="27891" y="25590"/>
                    </a:cubicBezTo>
                    <a:close/>
                  </a:path>
                </a:pathLst>
              </a:custGeom>
              <a:grpFill/>
              <a:ln w="9525" cap="flat">
                <a:noFill/>
                <a:prstDash val="solid"/>
                <a:miter/>
              </a:ln>
            </p:spPr>
            <p:txBody>
              <a:bodyPr rtlCol="0" anchor="ctr"/>
              <a:lstStyle/>
              <a:p>
                <a:endParaRPr lang="fr-FR"/>
              </a:p>
            </p:txBody>
          </p:sp>
          <p:sp>
            <p:nvSpPr>
              <p:cNvPr id="33" name="Forme libre : forme 32">
                <a:extLst>
                  <a:ext uri="{FF2B5EF4-FFF2-40B4-BE49-F238E27FC236}">
                    <a16:creationId xmlns:a16="http://schemas.microsoft.com/office/drawing/2014/main" id="{3654CC56-4525-7071-AF8F-38D2122DC670}"/>
                  </a:ext>
                </a:extLst>
              </p:cNvPr>
              <p:cNvSpPr/>
              <p:nvPr/>
            </p:nvSpPr>
            <p:spPr>
              <a:xfrm>
                <a:off x="5942139" y="3742181"/>
                <a:ext cx="28630" cy="19156"/>
              </a:xfrm>
              <a:custGeom>
                <a:avLst/>
                <a:gdLst>
                  <a:gd name="connsiteX0" fmla="*/ 0 w 28630"/>
                  <a:gd name="connsiteY0" fmla="*/ 0 h 19156"/>
                  <a:gd name="connsiteX1" fmla="*/ 0 w 28630"/>
                  <a:gd name="connsiteY1" fmla="*/ 19050 h 19156"/>
                  <a:gd name="connsiteX2" fmla="*/ 28519 w 28630"/>
                  <a:gd name="connsiteY2" fmla="*/ 19157 h 19156"/>
                  <a:gd name="connsiteX3" fmla="*/ 28630 w 28630"/>
                  <a:gd name="connsiteY3" fmla="*/ 107 h 19156"/>
                  <a:gd name="connsiteX4" fmla="*/ 0 w 28630"/>
                  <a:gd name="connsiteY4" fmla="*/ 0 h 1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 h="19156">
                    <a:moveTo>
                      <a:pt x="0" y="0"/>
                    </a:moveTo>
                    <a:lnTo>
                      <a:pt x="0" y="19050"/>
                    </a:lnTo>
                    <a:cubicBezTo>
                      <a:pt x="8730" y="19050"/>
                      <a:pt x="18288" y="19099"/>
                      <a:pt x="28519" y="19157"/>
                    </a:cubicBezTo>
                    <a:lnTo>
                      <a:pt x="28630" y="107"/>
                    </a:lnTo>
                    <a:cubicBezTo>
                      <a:pt x="18357" y="44"/>
                      <a:pt x="8767" y="0"/>
                      <a:pt x="0" y="0"/>
                    </a:cubicBezTo>
                    <a:close/>
                  </a:path>
                </a:pathLst>
              </a:custGeom>
              <a:grpFill/>
              <a:ln w="9525" cap="flat">
                <a:noFill/>
                <a:prstDash val="solid"/>
                <a:miter/>
              </a:ln>
            </p:spPr>
            <p:txBody>
              <a:bodyPr rtlCol="0" anchor="ctr"/>
              <a:lstStyle/>
              <a:p>
                <a:endParaRPr lang="fr-FR"/>
              </a:p>
            </p:txBody>
          </p:sp>
          <p:sp>
            <p:nvSpPr>
              <p:cNvPr id="34" name="Forme libre : forme 33">
                <a:extLst>
                  <a:ext uri="{FF2B5EF4-FFF2-40B4-BE49-F238E27FC236}">
                    <a16:creationId xmlns:a16="http://schemas.microsoft.com/office/drawing/2014/main" id="{921D1A76-16C3-4920-8BE8-00D4EF3C133D}"/>
                  </a:ext>
                </a:extLst>
              </p:cNvPr>
              <p:cNvSpPr/>
              <p:nvPr/>
            </p:nvSpPr>
            <p:spPr>
              <a:xfrm>
                <a:off x="6072020" y="3471237"/>
                <a:ext cx="32369" cy="33256"/>
              </a:xfrm>
              <a:custGeom>
                <a:avLst/>
                <a:gdLst>
                  <a:gd name="connsiteX0" fmla="*/ 20435 w 32369"/>
                  <a:gd name="connsiteY0" fmla="*/ 33257 h 33256"/>
                  <a:gd name="connsiteX1" fmla="*/ 32370 w 32369"/>
                  <a:gd name="connsiteY1" fmla="*/ 18411 h 33256"/>
                  <a:gd name="connsiteX2" fmla="*/ 17240 w 32369"/>
                  <a:gd name="connsiteY2" fmla="*/ 0 h 33256"/>
                  <a:gd name="connsiteX3" fmla="*/ 0 w 32369"/>
                  <a:gd name="connsiteY3" fmla="*/ 8111 h 33256"/>
                  <a:gd name="connsiteX4" fmla="*/ 20435 w 32369"/>
                  <a:gd name="connsiteY4" fmla="*/ 33257 h 3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69" h="33256">
                    <a:moveTo>
                      <a:pt x="20435" y="33257"/>
                    </a:moveTo>
                    <a:lnTo>
                      <a:pt x="32370" y="18411"/>
                    </a:lnTo>
                    <a:cubicBezTo>
                      <a:pt x="25974" y="13524"/>
                      <a:pt x="20795" y="7222"/>
                      <a:pt x="17240" y="0"/>
                    </a:cubicBezTo>
                    <a:lnTo>
                      <a:pt x="0" y="8111"/>
                    </a:lnTo>
                    <a:cubicBezTo>
                      <a:pt x="4804" y="17942"/>
                      <a:pt x="11795" y="26543"/>
                      <a:pt x="20435" y="33257"/>
                    </a:cubicBezTo>
                    <a:close/>
                  </a:path>
                </a:pathLst>
              </a:custGeom>
              <a:grpFill/>
              <a:ln w="9525" cap="flat">
                <a:noFill/>
                <a:prstDash val="solid"/>
                <a:miter/>
              </a:ln>
            </p:spPr>
            <p:txBody>
              <a:bodyPr rtlCol="0" anchor="ctr"/>
              <a:lstStyle/>
              <a:p>
                <a:endParaRPr lang="fr-FR"/>
              </a:p>
            </p:txBody>
          </p:sp>
          <p:sp>
            <p:nvSpPr>
              <p:cNvPr id="35" name="Forme libre : forme 34">
                <a:extLst>
                  <a:ext uri="{FF2B5EF4-FFF2-40B4-BE49-F238E27FC236}">
                    <a16:creationId xmlns:a16="http://schemas.microsoft.com/office/drawing/2014/main" id="{DF41DC49-288E-7C9D-73F0-6D99383472FC}"/>
                  </a:ext>
                </a:extLst>
              </p:cNvPr>
              <p:cNvSpPr/>
              <p:nvPr/>
            </p:nvSpPr>
            <p:spPr>
              <a:xfrm>
                <a:off x="6207681" y="3344487"/>
                <a:ext cx="31602" cy="23859"/>
              </a:xfrm>
              <a:custGeom>
                <a:avLst/>
                <a:gdLst>
                  <a:gd name="connsiteX0" fmla="*/ 0 w 31602"/>
                  <a:gd name="connsiteY0" fmla="*/ 5208 h 23859"/>
                  <a:gd name="connsiteX1" fmla="*/ 3879 w 31602"/>
                  <a:gd name="connsiteY1" fmla="*/ 23859 h 23859"/>
                  <a:gd name="connsiteX2" fmla="*/ 31603 w 31602"/>
                  <a:gd name="connsiteY2" fmla="*/ 18818 h 23859"/>
                  <a:gd name="connsiteX3" fmla="*/ 28635 w 31602"/>
                  <a:gd name="connsiteY3" fmla="*/ 0 h 23859"/>
                  <a:gd name="connsiteX4" fmla="*/ 0 w 31602"/>
                  <a:gd name="connsiteY4" fmla="*/ 5208 h 23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2" h="23859">
                    <a:moveTo>
                      <a:pt x="0" y="5208"/>
                    </a:moveTo>
                    <a:lnTo>
                      <a:pt x="3879" y="23859"/>
                    </a:lnTo>
                    <a:cubicBezTo>
                      <a:pt x="12753" y="22015"/>
                      <a:pt x="22083" y="20320"/>
                      <a:pt x="31603" y="18818"/>
                    </a:cubicBezTo>
                    <a:lnTo>
                      <a:pt x="28635" y="0"/>
                    </a:lnTo>
                    <a:cubicBezTo>
                      <a:pt x="18811" y="1550"/>
                      <a:pt x="9176" y="3302"/>
                      <a:pt x="0" y="5208"/>
                    </a:cubicBezTo>
                    <a:close/>
                  </a:path>
                </a:pathLst>
              </a:custGeom>
              <a:grpFill/>
              <a:ln w="9525" cap="flat">
                <a:noFill/>
                <a:prstDash val="solid"/>
                <a:miter/>
              </a:ln>
            </p:spPr>
            <p:txBody>
              <a:bodyPr rtlCol="0" anchor="ctr"/>
              <a:lstStyle/>
              <a:p>
                <a:endParaRPr lang="fr-FR"/>
              </a:p>
            </p:txBody>
          </p:sp>
          <p:sp>
            <p:nvSpPr>
              <p:cNvPr id="36" name="Forme libre : forme 35">
                <a:extLst>
                  <a:ext uri="{FF2B5EF4-FFF2-40B4-BE49-F238E27FC236}">
                    <a16:creationId xmlns:a16="http://schemas.microsoft.com/office/drawing/2014/main" id="{8A5E560D-1A0E-8D8D-3B18-F092181C8889}"/>
                  </a:ext>
                </a:extLst>
              </p:cNvPr>
              <p:cNvSpPr/>
              <p:nvPr/>
            </p:nvSpPr>
            <p:spPr>
              <a:xfrm>
                <a:off x="6265133" y="3337992"/>
                <a:ext cx="29938" cy="21519"/>
              </a:xfrm>
              <a:custGeom>
                <a:avLst/>
                <a:gdLst>
                  <a:gd name="connsiteX0" fmla="*/ 0 w 29938"/>
                  <a:gd name="connsiteY0" fmla="*/ 2591 h 21519"/>
                  <a:gd name="connsiteX1" fmla="*/ 2149 w 29938"/>
                  <a:gd name="connsiteY1" fmla="*/ 21520 h 21519"/>
                  <a:gd name="connsiteX2" fmla="*/ 29938 w 29938"/>
                  <a:gd name="connsiteY2" fmla="*/ 19022 h 21519"/>
                  <a:gd name="connsiteX3" fmla="*/ 28910 w 29938"/>
                  <a:gd name="connsiteY3" fmla="*/ 0 h 21519"/>
                  <a:gd name="connsiteX4" fmla="*/ 0 w 29938"/>
                  <a:gd name="connsiteY4" fmla="*/ 2591 h 2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8" h="21519">
                    <a:moveTo>
                      <a:pt x="0" y="2591"/>
                    </a:moveTo>
                    <a:lnTo>
                      <a:pt x="2149" y="21520"/>
                    </a:lnTo>
                    <a:cubicBezTo>
                      <a:pt x="18650" y="19642"/>
                      <a:pt x="29486" y="19043"/>
                      <a:pt x="29938" y="19022"/>
                    </a:cubicBezTo>
                    <a:lnTo>
                      <a:pt x="28910" y="0"/>
                    </a:lnTo>
                    <a:cubicBezTo>
                      <a:pt x="27715" y="65"/>
                      <a:pt x="16767" y="684"/>
                      <a:pt x="0" y="2591"/>
                    </a:cubicBezTo>
                    <a:close/>
                  </a:path>
                </a:pathLst>
              </a:custGeom>
              <a:grpFill/>
              <a:ln w="9525" cap="flat">
                <a:noFill/>
                <a:prstDash val="solid"/>
                <a:miter/>
              </a:ln>
            </p:spPr>
            <p:txBody>
              <a:bodyPr rtlCol="0" anchor="ctr"/>
              <a:lstStyle/>
              <a:p>
                <a:endParaRPr lang="fr-FR"/>
              </a:p>
            </p:txBody>
          </p:sp>
          <p:sp>
            <p:nvSpPr>
              <p:cNvPr id="37" name="Forme libre : forme 36">
                <a:extLst>
                  <a:ext uri="{FF2B5EF4-FFF2-40B4-BE49-F238E27FC236}">
                    <a16:creationId xmlns:a16="http://schemas.microsoft.com/office/drawing/2014/main" id="{82C72C47-4A6C-6BEB-B6B4-554B073D2FFA}"/>
                  </a:ext>
                </a:extLst>
              </p:cNvPr>
              <p:cNvSpPr/>
              <p:nvPr/>
            </p:nvSpPr>
            <p:spPr>
              <a:xfrm>
                <a:off x="6357546" y="3633751"/>
                <a:ext cx="21287" cy="31411"/>
              </a:xfrm>
              <a:custGeom>
                <a:avLst/>
                <a:gdLst>
                  <a:gd name="connsiteX0" fmla="*/ 21286 w 21287"/>
                  <a:gd name="connsiteY0" fmla="*/ 24721 h 31411"/>
                  <a:gd name="connsiteX1" fmla="*/ 18548 w 21287"/>
                  <a:gd name="connsiteY1" fmla="*/ 0 h 31411"/>
                  <a:gd name="connsiteX2" fmla="*/ 0 w 21287"/>
                  <a:gd name="connsiteY2" fmla="*/ 4343 h 31411"/>
                  <a:gd name="connsiteX3" fmla="*/ 2236 w 21287"/>
                  <a:gd name="connsiteY3" fmla="*/ 24698 h 31411"/>
                  <a:gd name="connsiteX4" fmla="*/ 1986 w 21287"/>
                  <a:gd name="connsiteY4" fmla="*/ 29305 h 31411"/>
                  <a:gd name="connsiteX5" fmla="*/ 20915 w 21287"/>
                  <a:gd name="connsiteY5" fmla="*/ 31412 h 31411"/>
                  <a:gd name="connsiteX6" fmla="*/ 21286 w 21287"/>
                  <a:gd name="connsiteY6" fmla="*/ 24721 h 3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87" h="31411">
                    <a:moveTo>
                      <a:pt x="21286" y="24721"/>
                    </a:moveTo>
                    <a:cubicBezTo>
                      <a:pt x="21324" y="16403"/>
                      <a:pt x="20405" y="8109"/>
                      <a:pt x="18548" y="0"/>
                    </a:cubicBezTo>
                    <a:lnTo>
                      <a:pt x="0" y="4343"/>
                    </a:lnTo>
                    <a:cubicBezTo>
                      <a:pt x="1521" y="11020"/>
                      <a:pt x="2272" y="17850"/>
                      <a:pt x="2236" y="24698"/>
                    </a:cubicBezTo>
                    <a:cubicBezTo>
                      <a:pt x="2236" y="26238"/>
                      <a:pt x="2153" y="27775"/>
                      <a:pt x="1986" y="29305"/>
                    </a:cubicBezTo>
                    <a:lnTo>
                      <a:pt x="20915" y="31412"/>
                    </a:lnTo>
                    <a:cubicBezTo>
                      <a:pt x="21161" y="29190"/>
                      <a:pt x="21285" y="26957"/>
                      <a:pt x="21286" y="24721"/>
                    </a:cubicBezTo>
                    <a:close/>
                  </a:path>
                </a:pathLst>
              </a:custGeom>
              <a:grpFill/>
              <a:ln w="9525" cap="flat">
                <a:noFill/>
                <a:prstDash val="solid"/>
                <a:miter/>
              </a:ln>
            </p:spPr>
            <p:txBody>
              <a:bodyPr rtlCol="0" anchor="ctr"/>
              <a:lstStyle/>
              <a:p>
                <a:endParaRPr lang="fr-FR"/>
              </a:p>
            </p:txBody>
          </p:sp>
          <p:sp>
            <p:nvSpPr>
              <p:cNvPr id="38" name="Forme libre : forme 37">
                <a:extLst>
                  <a:ext uri="{FF2B5EF4-FFF2-40B4-BE49-F238E27FC236}">
                    <a16:creationId xmlns:a16="http://schemas.microsoft.com/office/drawing/2014/main" id="{BFC6DC0D-2DF9-06FA-BBDE-B81E89C1D42B}"/>
                  </a:ext>
                </a:extLst>
              </p:cNvPr>
              <p:cNvSpPr/>
              <p:nvPr/>
            </p:nvSpPr>
            <p:spPr>
              <a:xfrm>
                <a:off x="6281206" y="3711858"/>
                <a:ext cx="33128" cy="26879"/>
              </a:xfrm>
              <a:custGeom>
                <a:avLst/>
                <a:gdLst>
                  <a:gd name="connsiteX0" fmla="*/ 0 w 33128"/>
                  <a:gd name="connsiteY0" fmla="*/ 8490 h 26879"/>
                  <a:gd name="connsiteX1" fmla="*/ 4977 w 33128"/>
                  <a:gd name="connsiteY1" fmla="*/ 26880 h 26879"/>
                  <a:gd name="connsiteX2" fmla="*/ 33129 w 33128"/>
                  <a:gd name="connsiteY2" fmla="*/ 17756 h 26879"/>
                  <a:gd name="connsiteX3" fmla="*/ 26227 w 33128"/>
                  <a:gd name="connsiteY3" fmla="*/ 0 h 26879"/>
                  <a:gd name="connsiteX4" fmla="*/ 0 w 33128"/>
                  <a:gd name="connsiteY4" fmla="*/ 8490 h 2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8" h="26879">
                    <a:moveTo>
                      <a:pt x="0" y="8490"/>
                    </a:moveTo>
                    <a:lnTo>
                      <a:pt x="4977" y="26880"/>
                    </a:lnTo>
                    <a:cubicBezTo>
                      <a:pt x="14515" y="24335"/>
                      <a:pt x="23912" y="21290"/>
                      <a:pt x="33129" y="17756"/>
                    </a:cubicBezTo>
                    <a:lnTo>
                      <a:pt x="26227" y="0"/>
                    </a:lnTo>
                    <a:cubicBezTo>
                      <a:pt x="17640" y="3290"/>
                      <a:pt x="8886" y="6124"/>
                      <a:pt x="0" y="8490"/>
                    </a:cubicBezTo>
                    <a:close/>
                  </a:path>
                </a:pathLst>
              </a:custGeom>
              <a:grpFill/>
              <a:ln w="9525" cap="flat">
                <a:noFill/>
                <a:prstDash val="solid"/>
                <a:miter/>
              </a:ln>
            </p:spPr>
            <p:txBody>
              <a:bodyPr rtlCol="0" anchor="ctr"/>
              <a:lstStyle/>
              <a:p>
                <a:endParaRPr lang="fr-FR"/>
              </a:p>
            </p:txBody>
          </p:sp>
          <p:sp>
            <p:nvSpPr>
              <p:cNvPr id="39" name="Forme libre : forme 38">
                <a:extLst>
                  <a:ext uri="{FF2B5EF4-FFF2-40B4-BE49-F238E27FC236}">
                    <a16:creationId xmlns:a16="http://schemas.microsoft.com/office/drawing/2014/main" id="{DB688C62-55BA-F157-0FF1-3EEF3F14594F}"/>
                  </a:ext>
                </a:extLst>
              </p:cNvPr>
              <p:cNvSpPr/>
              <p:nvPr/>
            </p:nvSpPr>
            <p:spPr>
              <a:xfrm>
                <a:off x="6331562" y="3683949"/>
                <a:ext cx="34027" cy="32437"/>
              </a:xfrm>
              <a:custGeom>
                <a:avLst/>
                <a:gdLst>
                  <a:gd name="connsiteX0" fmla="*/ 0 w 34027"/>
                  <a:gd name="connsiteY0" fmla="*/ 16215 h 32437"/>
                  <a:gd name="connsiteX1" fmla="*/ 9992 w 34027"/>
                  <a:gd name="connsiteY1" fmla="*/ 32437 h 32437"/>
                  <a:gd name="connsiteX2" fmla="*/ 34027 w 34027"/>
                  <a:gd name="connsiteY2" fmla="*/ 11856 h 32437"/>
                  <a:gd name="connsiteX3" fmla="*/ 19117 w 34027"/>
                  <a:gd name="connsiteY3" fmla="*/ 0 h 32437"/>
                  <a:gd name="connsiteX4" fmla="*/ 0 w 34027"/>
                  <a:gd name="connsiteY4" fmla="*/ 16215 h 3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7" h="32437">
                    <a:moveTo>
                      <a:pt x="0" y="16215"/>
                    </a:moveTo>
                    <a:lnTo>
                      <a:pt x="9992" y="32437"/>
                    </a:lnTo>
                    <a:cubicBezTo>
                      <a:pt x="19132" y="27017"/>
                      <a:pt x="27264" y="20053"/>
                      <a:pt x="34027" y="11856"/>
                    </a:cubicBezTo>
                    <a:lnTo>
                      <a:pt x="19117" y="0"/>
                    </a:lnTo>
                    <a:cubicBezTo>
                      <a:pt x="13725" y="6465"/>
                      <a:pt x="7258" y="11950"/>
                      <a:pt x="0" y="16215"/>
                    </a:cubicBezTo>
                    <a:close/>
                  </a:path>
                </a:pathLst>
              </a:custGeom>
              <a:grpFill/>
              <a:ln w="9525" cap="flat">
                <a:noFill/>
                <a:prstDash val="solid"/>
                <a:miter/>
              </a:ln>
            </p:spPr>
            <p:txBody>
              <a:bodyPr rtlCol="0" anchor="ctr"/>
              <a:lstStyle/>
              <a:p>
                <a:endParaRPr lang="fr-FR"/>
              </a:p>
            </p:txBody>
          </p:sp>
          <p:sp>
            <p:nvSpPr>
              <p:cNvPr id="40" name="Forme libre : forme 39">
                <a:extLst>
                  <a:ext uri="{FF2B5EF4-FFF2-40B4-BE49-F238E27FC236}">
                    <a16:creationId xmlns:a16="http://schemas.microsoft.com/office/drawing/2014/main" id="{4E597114-85DA-54DC-656D-4E456B8980CC}"/>
                  </a:ext>
                </a:extLst>
              </p:cNvPr>
              <p:cNvSpPr/>
              <p:nvPr/>
            </p:nvSpPr>
            <p:spPr>
              <a:xfrm>
                <a:off x="6283634" y="3552464"/>
                <a:ext cx="33958" cy="29047"/>
              </a:xfrm>
              <a:custGeom>
                <a:avLst/>
                <a:gdLst>
                  <a:gd name="connsiteX0" fmla="*/ 6837 w 33958"/>
                  <a:gd name="connsiteY0" fmla="*/ 0 h 29047"/>
                  <a:gd name="connsiteX1" fmla="*/ 0 w 33958"/>
                  <a:gd name="connsiteY1" fmla="*/ 17780 h 29047"/>
                  <a:gd name="connsiteX2" fmla="*/ 24963 w 33958"/>
                  <a:gd name="connsiteY2" fmla="*/ 29047 h 29047"/>
                  <a:gd name="connsiteX3" fmla="*/ 33958 w 33958"/>
                  <a:gd name="connsiteY3" fmla="*/ 12253 h 29047"/>
                  <a:gd name="connsiteX4" fmla="*/ 6837 w 33958"/>
                  <a:gd name="connsiteY4" fmla="*/ 0 h 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8" h="29047">
                    <a:moveTo>
                      <a:pt x="6837" y="0"/>
                    </a:moveTo>
                    <a:lnTo>
                      <a:pt x="0" y="17780"/>
                    </a:lnTo>
                    <a:cubicBezTo>
                      <a:pt x="8548" y="21012"/>
                      <a:pt x="16885" y="24775"/>
                      <a:pt x="24963" y="29047"/>
                    </a:cubicBezTo>
                    <a:lnTo>
                      <a:pt x="33958" y="12253"/>
                    </a:lnTo>
                    <a:cubicBezTo>
                      <a:pt x="25181" y="7609"/>
                      <a:pt x="16124" y="3517"/>
                      <a:pt x="6837" y="0"/>
                    </a:cubicBezTo>
                    <a:close/>
                  </a:path>
                </a:pathLst>
              </a:custGeom>
              <a:grpFill/>
              <a:ln w="9525" cap="flat">
                <a:noFill/>
                <a:prstDash val="solid"/>
                <a:miter/>
              </a:ln>
            </p:spPr>
            <p:txBody>
              <a:bodyPr rtlCol="0" anchor="ctr"/>
              <a:lstStyle/>
              <a:p>
                <a:endParaRPr lang="fr-FR"/>
              </a:p>
            </p:txBody>
          </p:sp>
          <p:sp>
            <p:nvSpPr>
              <p:cNvPr id="41" name="Forme libre : forme 40">
                <a:extLst>
                  <a:ext uri="{FF2B5EF4-FFF2-40B4-BE49-F238E27FC236}">
                    <a16:creationId xmlns:a16="http://schemas.microsoft.com/office/drawing/2014/main" id="{FB3F53D2-001C-837D-3BA6-2931B30B50DE}"/>
                  </a:ext>
                </a:extLst>
              </p:cNvPr>
              <p:cNvSpPr/>
              <p:nvPr/>
            </p:nvSpPr>
            <p:spPr>
              <a:xfrm>
                <a:off x="6330756" y="3581535"/>
                <a:ext cx="33061" cy="33558"/>
              </a:xfrm>
              <a:custGeom>
                <a:avLst/>
                <a:gdLst>
                  <a:gd name="connsiteX0" fmla="*/ 12192 w 33061"/>
                  <a:gd name="connsiteY0" fmla="*/ 0 h 33558"/>
                  <a:gd name="connsiteX1" fmla="*/ 0 w 33061"/>
                  <a:gd name="connsiteY1" fmla="*/ 14637 h 33558"/>
                  <a:gd name="connsiteX2" fmla="*/ 17059 w 33061"/>
                  <a:gd name="connsiteY2" fmla="*/ 33558 h 33558"/>
                  <a:gd name="connsiteX3" fmla="*/ 33061 w 33061"/>
                  <a:gd name="connsiteY3" fmla="*/ 23220 h 33558"/>
                  <a:gd name="connsiteX4" fmla="*/ 12192 w 33061"/>
                  <a:gd name="connsiteY4" fmla="*/ 0 h 3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61" h="33558">
                    <a:moveTo>
                      <a:pt x="12192" y="0"/>
                    </a:moveTo>
                    <a:lnTo>
                      <a:pt x="0" y="14637"/>
                    </a:lnTo>
                    <a:cubicBezTo>
                      <a:pt x="6607" y="20049"/>
                      <a:pt x="12359" y="26428"/>
                      <a:pt x="17059" y="33558"/>
                    </a:cubicBezTo>
                    <a:lnTo>
                      <a:pt x="33061" y="23220"/>
                    </a:lnTo>
                    <a:cubicBezTo>
                      <a:pt x="27317" y="14471"/>
                      <a:pt x="20281" y="6643"/>
                      <a:pt x="12192" y="0"/>
                    </a:cubicBezTo>
                    <a:close/>
                  </a:path>
                </a:pathLst>
              </a:custGeom>
              <a:grpFill/>
              <a:ln w="9525" cap="flat">
                <a:noFill/>
                <a:prstDash val="solid"/>
                <a:miter/>
              </a:ln>
            </p:spPr>
            <p:txBody>
              <a:bodyPr rtlCol="0" anchor="ctr"/>
              <a:lstStyle/>
              <a:p>
                <a:endParaRPr lang="fr-FR"/>
              </a:p>
            </p:txBody>
          </p:sp>
          <p:sp>
            <p:nvSpPr>
              <p:cNvPr id="42" name="Forme libre : forme 41">
                <a:extLst>
                  <a:ext uri="{FF2B5EF4-FFF2-40B4-BE49-F238E27FC236}">
                    <a16:creationId xmlns:a16="http://schemas.microsoft.com/office/drawing/2014/main" id="{BC3E22D0-62D4-2DB0-B8A3-842A9A45585B}"/>
                  </a:ext>
                </a:extLst>
              </p:cNvPr>
              <p:cNvSpPr/>
              <p:nvPr/>
            </p:nvSpPr>
            <p:spPr>
              <a:xfrm>
                <a:off x="6226266" y="3726640"/>
                <a:ext cx="31416" cy="23577"/>
              </a:xfrm>
              <a:custGeom>
                <a:avLst/>
                <a:gdLst>
                  <a:gd name="connsiteX0" fmla="*/ 0 w 31416"/>
                  <a:gd name="connsiteY0" fmla="*/ 4727 h 23577"/>
                  <a:gd name="connsiteX1" fmla="*/ 2762 w 31416"/>
                  <a:gd name="connsiteY1" fmla="*/ 23577 h 23577"/>
                  <a:gd name="connsiteX2" fmla="*/ 31416 w 31416"/>
                  <a:gd name="connsiteY2" fmla="*/ 18692 h 23577"/>
                  <a:gd name="connsiteX3" fmla="*/ 27733 w 31416"/>
                  <a:gd name="connsiteY3" fmla="*/ 0 h 23577"/>
                  <a:gd name="connsiteX4" fmla="*/ 0 w 31416"/>
                  <a:gd name="connsiteY4" fmla="*/ 4727 h 2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6" h="23577">
                    <a:moveTo>
                      <a:pt x="0" y="4727"/>
                    </a:moveTo>
                    <a:lnTo>
                      <a:pt x="2762" y="23577"/>
                    </a:lnTo>
                    <a:cubicBezTo>
                      <a:pt x="12785" y="22108"/>
                      <a:pt x="22427" y="20464"/>
                      <a:pt x="31416" y="18692"/>
                    </a:cubicBezTo>
                    <a:lnTo>
                      <a:pt x="27733" y="0"/>
                    </a:lnTo>
                    <a:cubicBezTo>
                      <a:pt x="19045" y="1714"/>
                      <a:pt x="9716" y="3304"/>
                      <a:pt x="0" y="4727"/>
                    </a:cubicBezTo>
                    <a:close/>
                  </a:path>
                </a:pathLst>
              </a:custGeom>
              <a:grpFill/>
              <a:ln w="9525" cap="flat">
                <a:noFill/>
                <a:prstDash val="solid"/>
                <a:miter/>
              </a:ln>
            </p:spPr>
            <p:txBody>
              <a:bodyPr rtlCol="0" anchor="ctr"/>
              <a:lstStyle/>
              <a:p>
                <a:endParaRPr lang="fr-FR"/>
              </a:p>
            </p:txBody>
          </p:sp>
          <p:sp>
            <p:nvSpPr>
              <p:cNvPr id="43" name="Forme libre : forme 42">
                <a:extLst>
                  <a:ext uri="{FF2B5EF4-FFF2-40B4-BE49-F238E27FC236}">
                    <a16:creationId xmlns:a16="http://schemas.microsoft.com/office/drawing/2014/main" id="{893BDF21-D83D-F872-4DB0-F410B2F56DBA}"/>
                  </a:ext>
                </a:extLst>
              </p:cNvPr>
              <p:cNvSpPr/>
              <p:nvPr/>
            </p:nvSpPr>
            <p:spPr>
              <a:xfrm>
                <a:off x="6118799" y="3503125"/>
                <a:ext cx="33657" cy="28028"/>
              </a:xfrm>
              <a:custGeom>
                <a:avLst/>
                <a:gdLst>
                  <a:gd name="connsiteX0" fmla="*/ 0 w 33657"/>
                  <a:gd name="connsiteY0" fmla="*/ 17265 h 28028"/>
                  <a:gd name="connsiteX1" fmla="*/ 27686 w 33657"/>
                  <a:gd name="connsiteY1" fmla="*/ 28028 h 28028"/>
                  <a:gd name="connsiteX2" fmla="*/ 33658 w 33657"/>
                  <a:gd name="connsiteY2" fmla="*/ 9941 h 28028"/>
                  <a:gd name="connsiteX3" fmla="*/ 8035 w 33657"/>
                  <a:gd name="connsiteY3" fmla="*/ 0 h 28028"/>
                </a:gdLst>
                <a:ahLst/>
                <a:cxnLst>
                  <a:cxn ang="0">
                    <a:pos x="connsiteX0" y="connsiteY0"/>
                  </a:cxn>
                  <a:cxn ang="0">
                    <a:pos x="connsiteX1" y="connsiteY1"/>
                  </a:cxn>
                  <a:cxn ang="0">
                    <a:pos x="connsiteX2" y="connsiteY2"/>
                  </a:cxn>
                  <a:cxn ang="0">
                    <a:pos x="connsiteX3" y="connsiteY3"/>
                  </a:cxn>
                </a:cxnLst>
                <a:rect l="l" t="t" r="r" b="b"/>
                <a:pathLst>
                  <a:path w="33657" h="28028">
                    <a:moveTo>
                      <a:pt x="0" y="17265"/>
                    </a:moveTo>
                    <a:cubicBezTo>
                      <a:pt x="9011" y="21390"/>
                      <a:pt x="18256" y="24984"/>
                      <a:pt x="27686" y="28028"/>
                    </a:cubicBezTo>
                    <a:lnTo>
                      <a:pt x="33658" y="9941"/>
                    </a:lnTo>
                    <a:cubicBezTo>
                      <a:pt x="24931" y="7128"/>
                      <a:pt x="16376" y="3808"/>
                      <a:pt x="8035" y="0"/>
                    </a:cubicBezTo>
                    <a:close/>
                  </a:path>
                </a:pathLst>
              </a:custGeom>
              <a:grpFill/>
              <a:ln w="9525"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63C81F2C-C34E-4368-BF19-AA5728F2EB61}"/>
                  </a:ext>
                </a:extLst>
              </p:cNvPr>
              <p:cNvSpPr/>
              <p:nvPr/>
            </p:nvSpPr>
            <p:spPr>
              <a:xfrm>
                <a:off x="6113310" y="3739514"/>
                <a:ext cx="29491" cy="20393"/>
              </a:xfrm>
              <a:custGeom>
                <a:avLst/>
                <a:gdLst>
                  <a:gd name="connsiteX0" fmla="*/ 29491 w 29491"/>
                  <a:gd name="connsiteY0" fmla="*/ 19021 h 20393"/>
                  <a:gd name="connsiteX1" fmla="*/ 28393 w 29491"/>
                  <a:gd name="connsiteY1" fmla="*/ 0 h 20393"/>
                  <a:gd name="connsiteX2" fmla="*/ 0 w 29491"/>
                  <a:gd name="connsiteY2" fmla="*/ 1358 h 20393"/>
                  <a:gd name="connsiteX3" fmla="*/ 744 w 29491"/>
                  <a:gd name="connsiteY3" fmla="*/ 20394 h 20393"/>
                  <a:gd name="connsiteX4" fmla="*/ 29491 w 29491"/>
                  <a:gd name="connsiteY4" fmla="*/ 19021 h 2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1" h="20393">
                    <a:moveTo>
                      <a:pt x="29491" y="19021"/>
                    </a:moveTo>
                    <a:lnTo>
                      <a:pt x="28393" y="0"/>
                    </a:lnTo>
                    <a:cubicBezTo>
                      <a:pt x="18943" y="544"/>
                      <a:pt x="9459" y="991"/>
                      <a:pt x="0" y="1358"/>
                    </a:cubicBezTo>
                    <a:lnTo>
                      <a:pt x="744" y="20394"/>
                    </a:lnTo>
                    <a:cubicBezTo>
                      <a:pt x="10312" y="20026"/>
                      <a:pt x="19920" y="19575"/>
                      <a:pt x="29491" y="19021"/>
                    </a:cubicBezTo>
                    <a:close/>
                  </a:path>
                </a:pathLst>
              </a:custGeom>
              <a:grpFill/>
              <a:ln w="9525"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7AA51475-034E-CFF4-2FC5-A09F77D1D81B}"/>
                  </a:ext>
                </a:extLst>
              </p:cNvPr>
              <p:cNvSpPr/>
              <p:nvPr/>
            </p:nvSpPr>
            <p:spPr>
              <a:xfrm>
                <a:off x="6151225" y="3356457"/>
                <a:ext cx="33044" cy="26699"/>
              </a:xfrm>
              <a:custGeom>
                <a:avLst/>
                <a:gdLst>
                  <a:gd name="connsiteX0" fmla="*/ 0 w 33044"/>
                  <a:gd name="connsiteY0" fmla="*/ 8774 h 26699"/>
                  <a:gd name="connsiteX1" fmla="*/ 6455 w 33044"/>
                  <a:gd name="connsiteY1" fmla="*/ 26700 h 26699"/>
                  <a:gd name="connsiteX2" fmla="*/ 33044 w 33044"/>
                  <a:gd name="connsiteY2" fmla="*/ 18383 h 26699"/>
                  <a:gd name="connsiteX3" fmla="*/ 28049 w 33044"/>
                  <a:gd name="connsiteY3" fmla="*/ 0 h 26699"/>
                  <a:gd name="connsiteX4" fmla="*/ 0 w 33044"/>
                  <a:gd name="connsiteY4" fmla="*/ 8774 h 2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4" h="26699">
                    <a:moveTo>
                      <a:pt x="0" y="8774"/>
                    </a:moveTo>
                    <a:lnTo>
                      <a:pt x="6455" y="26700"/>
                    </a:lnTo>
                    <a:cubicBezTo>
                      <a:pt x="14647" y="23747"/>
                      <a:pt x="23593" y="20948"/>
                      <a:pt x="33044" y="18383"/>
                    </a:cubicBezTo>
                    <a:lnTo>
                      <a:pt x="28049" y="0"/>
                    </a:lnTo>
                    <a:cubicBezTo>
                      <a:pt x="18110" y="2698"/>
                      <a:pt x="8673" y="5652"/>
                      <a:pt x="0" y="8774"/>
                    </a:cubicBezTo>
                    <a:close/>
                  </a:path>
                </a:pathLst>
              </a:custGeom>
              <a:grpFill/>
              <a:ln w="9525"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CC380595-8F4A-CCC6-A061-75B79434E171}"/>
                  </a:ext>
                </a:extLst>
              </p:cNvPr>
              <p:cNvSpPr/>
              <p:nvPr/>
            </p:nvSpPr>
            <p:spPr>
              <a:xfrm>
                <a:off x="6170033" y="3734928"/>
                <a:ext cx="30272" cy="21644"/>
              </a:xfrm>
              <a:custGeom>
                <a:avLst/>
                <a:gdLst>
                  <a:gd name="connsiteX0" fmla="*/ 1525 w 30272"/>
                  <a:gd name="connsiteY0" fmla="*/ 21645 h 21644"/>
                  <a:gd name="connsiteX1" fmla="*/ 30272 w 30272"/>
                  <a:gd name="connsiteY1" fmla="*/ 18939 h 21644"/>
                  <a:gd name="connsiteX2" fmla="*/ 28207 w 30272"/>
                  <a:gd name="connsiteY2" fmla="*/ 0 h 21644"/>
                  <a:gd name="connsiteX3" fmla="*/ 0 w 30272"/>
                  <a:gd name="connsiteY3" fmla="*/ 2656 h 21644"/>
                </a:gdLst>
                <a:ahLst/>
                <a:cxnLst>
                  <a:cxn ang="0">
                    <a:pos x="connsiteX0" y="connsiteY0"/>
                  </a:cxn>
                  <a:cxn ang="0">
                    <a:pos x="connsiteX1" y="connsiteY1"/>
                  </a:cxn>
                  <a:cxn ang="0">
                    <a:pos x="connsiteX2" y="connsiteY2"/>
                  </a:cxn>
                  <a:cxn ang="0">
                    <a:pos x="connsiteX3" y="connsiteY3"/>
                  </a:cxn>
                </a:cxnLst>
                <a:rect l="l" t="t" r="r" b="b"/>
                <a:pathLst>
                  <a:path w="30272" h="21644">
                    <a:moveTo>
                      <a:pt x="1525" y="21645"/>
                    </a:moveTo>
                    <a:cubicBezTo>
                      <a:pt x="11227" y="20866"/>
                      <a:pt x="20831" y="19968"/>
                      <a:pt x="30272" y="18939"/>
                    </a:cubicBezTo>
                    <a:lnTo>
                      <a:pt x="28207" y="0"/>
                    </a:lnTo>
                    <a:cubicBezTo>
                      <a:pt x="18942" y="1012"/>
                      <a:pt x="9515" y="1891"/>
                      <a:pt x="0" y="2656"/>
                    </a:cubicBezTo>
                    <a:close/>
                  </a:path>
                </a:pathLst>
              </a:custGeom>
              <a:grpFill/>
              <a:ln w="9525"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E8F691F4-7323-B2AC-3D01-C2BA437B83D7}"/>
                  </a:ext>
                </a:extLst>
              </p:cNvPr>
              <p:cNvSpPr/>
              <p:nvPr/>
            </p:nvSpPr>
            <p:spPr>
              <a:xfrm>
                <a:off x="6229977" y="3535224"/>
                <a:ext cx="32746" cy="26046"/>
              </a:xfrm>
              <a:custGeom>
                <a:avLst/>
                <a:gdLst>
                  <a:gd name="connsiteX0" fmla="*/ 4828 w 32746"/>
                  <a:gd name="connsiteY0" fmla="*/ 0 h 26046"/>
                  <a:gd name="connsiteX1" fmla="*/ 0 w 32746"/>
                  <a:gd name="connsiteY1" fmla="*/ 18426 h 26046"/>
                  <a:gd name="connsiteX2" fmla="*/ 27221 w 32746"/>
                  <a:gd name="connsiteY2" fmla="*/ 26046 h 26046"/>
                  <a:gd name="connsiteX3" fmla="*/ 32746 w 32746"/>
                  <a:gd name="connsiteY3" fmla="*/ 7814 h 26046"/>
                  <a:gd name="connsiteX4" fmla="*/ 4828 w 32746"/>
                  <a:gd name="connsiteY4" fmla="*/ 0 h 2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6" h="26046">
                    <a:moveTo>
                      <a:pt x="4828" y="0"/>
                    </a:moveTo>
                    <a:lnTo>
                      <a:pt x="0" y="18426"/>
                    </a:lnTo>
                    <a:cubicBezTo>
                      <a:pt x="9176" y="20831"/>
                      <a:pt x="18297" y="23338"/>
                      <a:pt x="27221" y="26046"/>
                    </a:cubicBezTo>
                    <a:lnTo>
                      <a:pt x="32746" y="7814"/>
                    </a:lnTo>
                    <a:cubicBezTo>
                      <a:pt x="23599" y="5037"/>
                      <a:pt x="14236" y="2465"/>
                      <a:pt x="4828" y="0"/>
                    </a:cubicBezTo>
                    <a:close/>
                  </a:path>
                </a:pathLst>
              </a:custGeom>
              <a:grpFill/>
              <a:ln w="9525"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CAF9B67E-97E8-E50B-BC93-2FC5EF8A6B9D}"/>
                  </a:ext>
                </a:extLst>
              </p:cNvPr>
              <p:cNvSpPr/>
              <p:nvPr/>
            </p:nvSpPr>
            <p:spPr>
              <a:xfrm>
                <a:off x="5812910" y="3454849"/>
                <a:ext cx="104604" cy="104603"/>
              </a:xfrm>
              <a:custGeom>
                <a:avLst/>
                <a:gdLst>
                  <a:gd name="connsiteX0" fmla="*/ 1 w 104604"/>
                  <a:gd name="connsiteY0" fmla="*/ 52300 h 104603"/>
                  <a:gd name="connsiteX1" fmla="*/ 52301 w 104604"/>
                  <a:gd name="connsiteY1" fmla="*/ 104604 h 104603"/>
                  <a:gd name="connsiteX2" fmla="*/ 104604 w 104604"/>
                  <a:gd name="connsiteY2" fmla="*/ 52304 h 104603"/>
                  <a:gd name="connsiteX3" fmla="*/ 52304 w 104604"/>
                  <a:gd name="connsiteY3" fmla="*/ 0 h 104603"/>
                  <a:gd name="connsiteX4" fmla="*/ 52299 w 104604"/>
                  <a:gd name="connsiteY4" fmla="*/ 0 h 104603"/>
                  <a:gd name="connsiteX5" fmla="*/ 1 w 104604"/>
                  <a:gd name="connsiteY5" fmla="*/ 51869 h 104603"/>
                  <a:gd name="connsiteX6" fmla="*/ 1 w 104604"/>
                  <a:gd name="connsiteY6" fmla="*/ 52300 h 104603"/>
                  <a:gd name="connsiteX7" fmla="*/ 85553 w 104604"/>
                  <a:gd name="connsiteY7" fmla="*/ 52300 h 104603"/>
                  <a:gd name="connsiteX8" fmla="*/ 52303 w 104604"/>
                  <a:gd name="connsiteY8" fmla="*/ 85554 h 104603"/>
                  <a:gd name="connsiteX9" fmla="*/ 19050 w 104604"/>
                  <a:gd name="connsiteY9" fmla="*/ 52304 h 104603"/>
                  <a:gd name="connsiteX10" fmla="*/ 52300 w 104604"/>
                  <a:gd name="connsiteY10" fmla="*/ 19050 h 104603"/>
                  <a:gd name="connsiteX11" fmla="*/ 52302 w 104604"/>
                  <a:gd name="connsiteY11" fmla="*/ 19050 h 104603"/>
                  <a:gd name="connsiteX12" fmla="*/ 85553 w 104604"/>
                  <a:gd name="connsiteY12" fmla="*/ 51592 h 104603"/>
                  <a:gd name="connsiteX13" fmla="*/ 85553 w 104604"/>
                  <a:gd name="connsiteY13" fmla="*/ 52300 h 10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04" h="104603">
                    <a:moveTo>
                      <a:pt x="1" y="52300"/>
                    </a:moveTo>
                    <a:cubicBezTo>
                      <a:pt x="0" y="81186"/>
                      <a:pt x="23415" y="104603"/>
                      <a:pt x="52301" y="104604"/>
                    </a:cubicBezTo>
                    <a:cubicBezTo>
                      <a:pt x="81186" y="104605"/>
                      <a:pt x="104603" y="81190"/>
                      <a:pt x="104604" y="52304"/>
                    </a:cubicBezTo>
                    <a:cubicBezTo>
                      <a:pt x="104605" y="23419"/>
                      <a:pt x="81190" y="1"/>
                      <a:pt x="52304" y="0"/>
                    </a:cubicBezTo>
                    <a:cubicBezTo>
                      <a:pt x="52302" y="0"/>
                      <a:pt x="52301" y="0"/>
                      <a:pt x="52299" y="0"/>
                    </a:cubicBezTo>
                    <a:cubicBezTo>
                      <a:pt x="23534" y="-118"/>
                      <a:pt x="120" y="23104"/>
                      <a:pt x="1" y="51869"/>
                    </a:cubicBezTo>
                    <a:cubicBezTo>
                      <a:pt x="0" y="52013"/>
                      <a:pt x="0" y="52156"/>
                      <a:pt x="1" y="52300"/>
                    </a:cubicBezTo>
                    <a:close/>
                    <a:moveTo>
                      <a:pt x="85553" y="52300"/>
                    </a:moveTo>
                    <a:cubicBezTo>
                      <a:pt x="85554" y="70665"/>
                      <a:pt x="70668" y="85553"/>
                      <a:pt x="52303" y="85554"/>
                    </a:cubicBezTo>
                    <a:cubicBezTo>
                      <a:pt x="33939" y="85555"/>
                      <a:pt x="19051" y="70668"/>
                      <a:pt x="19050" y="52304"/>
                    </a:cubicBezTo>
                    <a:cubicBezTo>
                      <a:pt x="19049" y="33940"/>
                      <a:pt x="33935" y="19051"/>
                      <a:pt x="52300" y="19050"/>
                    </a:cubicBezTo>
                    <a:cubicBezTo>
                      <a:pt x="52301" y="19050"/>
                      <a:pt x="52301" y="19050"/>
                      <a:pt x="52302" y="19050"/>
                    </a:cubicBezTo>
                    <a:cubicBezTo>
                      <a:pt x="70470" y="18854"/>
                      <a:pt x="85357" y="33424"/>
                      <a:pt x="85553" y="51592"/>
                    </a:cubicBezTo>
                    <a:cubicBezTo>
                      <a:pt x="85556" y="51828"/>
                      <a:pt x="85556" y="52064"/>
                      <a:pt x="85553" y="52300"/>
                    </a:cubicBezTo>
                    <a:close/>
                  </a:path>
                </a:pathLst>
              </a:custGeom>
              <a:grpFill/>
              <a:ln w="9525" cap="flat">
                <a:noFill/>
                <a:prstDash val="solid"/>
                <a:miter/>
              </a:ln>
            </p:spPr>
            <p:txBody>
              <a:bodyPr rtlCol="0" anchor="ctr"/>
              <a:lstStyle/>
              <a:p>
                <a:endParaRPr lang="fr-FR"/>
              </a:p>
            </p:txBody>
          </p:sp>
        </p:grpSp>
        <p:grpSp>
          <p:nvGrpSpPr>
            <p:cNvPr id="24" name="Groupe 23">
              <a:extLst>
                <a:ext uri="{FF2B5EF4-FFF2-40B4-BE49-F238E27FC236}">
                  <a16:creationId xmlns:a16="http://schemas.microsoft.com/office/drawing/2014/main" id="{D7C33441-9EBC-0718-6E6E-B8E37B202B52}"/>
                </a:ext>
              </a:extLst>
            </p:cNvPr>
            <p:cNvGrpSpPr/>
            <p:nvPr/>
          </p:nvGrpSpPr>
          <p:grpSpPr>
            <a:xfrm rot="20265906" flipH="1">
              <a:off x="6286904" y="3084079"/>
              <a:ext cx="220860" cy="236489"/>
              <a:chOff x="6220830" y="2962227"/>
              <a:chExt cx="220860" cy="236489"/>
            </a:xfrm>
            <a:grpFill/>
          </p:grpSpPr>
          <p:sp>
            <p:nvSpPr>
              <p:cNvPr id="25" name="Forme libre : forme 24">
                <a:extLst>
                  <a:ext uri="{FF2B5EF4-FFF2-40B4-BE49-F238E27FC236}">
                    <a16:creationId xmlns:a16="http://schemas.microsoft.com/office/drawing/2014/main" id="{16DD5A70-5A10-51D9-3D6A-845F80B462B5}"/>
                  </a:ext>
                </a:extLst>
              </p:cNvPr>
              <p:cNvSpPr/>
              <p:nvPr/>
            </p:nvSpPr>
            <p:spPr>
              <a:xfrm>
                <a:off x="6220830" y="2962227"/>
                <a:ext cx="196639" cy="198348"/>
              </a:xfrm>
              <a:custGeom>
                <a:avLst/>
                <a:gdLst>
                  <a:gd name="connsiteX0" fmla="*/ 389668 w 389667"/>
                  <a:gd name="connsiteY0" fmla="*/ 259802 h 354308"/>
                  <a:gd name="connsiteX1" fmla="*/ 284512 w 389667"/>
                  <a:gd name="connsiteY1" fmla="*/ 3170 h 354308"/>
                  <a:gd name="connsiteX2" fmla="*/ 260423 w 389667"/>
                  <a:gd name="connsiteY2" fmla="*/ 36 h 354308"/>
                  <a:gd name="connsiteX3" fmla="*/ 199606 w 389667"/>
                  <a:gd name="connsiteY3" fmla="*/ 13266 h 354308"/>
                  <a:gd name="connsiteX4" fmla="*/ 0 w 389667"/>
                  <a:gd name="connsiteY4" fmla="*/ 96581 h 354308"/>
                  <a:gd name="connsiteX5" fmla="*/ 105223 w 389667"/>
                  <a:gd name="connsiteY5" fmla="*/ 353356 h 354308"/>
                  <a:gd name="connsiteX6" fmla="*/ 123053 w 389667"/>
                  <a:gd name="connsiteY6" fmla="*/ 354309 h 354308"/>
                  <a:gd name="connsiteX7" fmla="*/ 304829 w 389667"/>
                  <a:gd name="connsiteY7" fmla="*/ 270013 h 354308"/>
                  <a:gd name="connsiteX8" fmla="*/ 365893 w 389667"/>
                  <a:gd name="connsiteY8" fmla="*/ 256678 h 354308"/>
                  <a:gd name="connsiteX9" fmla="*/ 389668 w 389667"/>
                  <a:gd name="connsiteY9" fmla="*/ 259802 h 354308"/>
                  <a:gd name="connsiteX10" fmla="*/ 99679 w 389667"/>
                  <a:gd name="connsiteY10" fmla="*/ 264479 h 354308"/>
                  <a:gd name="connsiteX11" fmla="*/ 72171 w 389667"/>
                  <a:gd name="connsiteY11" fmla="*/ 197356 h 354308"/>
                  <a:gd name="connsiteX12" fmla="*/ 122492 w 389667"/>
                  <a:gd name="connsiteY12" fmla="*/ 180697 h 354308"/>
                  <a:gd name="connsiteX13" fmla="*/ 149447 w 389667"/>
                  <a:gd name="connsiteY13" fmla="*/ 247086 h 354308"/>
                  <a:gd name="connsiteX14" fmla="*/ 140579 w 389667"/>
                  <a:gd name="connsiteY14" fmla="*/ 251067 h 354308"/>
                  <a:gd name="connsiteX15" fmla="*/ 99679 w 389667"/>
                  <a:gd name="connsiteY15" fmla="*/ 264479 h 354308"/>
                  <a:gd name="connsiteX16" fmla="*/ 293989 w 389667"/>
                  <a:gd name="connsiteY16" fmla="*/ 243600 h 354308"/>
                  <a:gd name="connsiteX17" fmla="*/ 291856 w 389667"/>
                  <a:gd name="connsiteY17" fmla="*/ 244552 h 354308"/>
                  <a:gd name="connsiteX18" fmla="*/ 265776 w 389667"/>
                  <a:gd name="connsiteY18" fmla="*/ 180925 h 354308"/>
                  <a:gd name="connsiteX19" fmla="*/ 215370 w 389667"/>
                  <a:gd name="connsiteY19" fmla="*/ 209967 h 354308"/>
                  <a:gd name="connsiteX20" fmla="*/ 208074 w 389667"/>
                  <a:gd name="connsiteY20" fmla="*/ 214625 h 354308"/>
                  <a:gd name="connsiteX21" fmla="*/ 234115 w 389667"/>
                  <a:gd name="connsiteY21" fmla="*/ 278166 h 354308"/>
                  <a:gd name="connsiteX22" fmla="*/ 228829 w 389667"/>
                  <a:gd name="connsiteY22" fmla="*/ 281766 h 354308"/>
                  <a:gd name="connsiteX23" fmla="*/ 176975 w 389667"/>
                  <a:gd name="connsiteY23" fmla="*/ 313256 h 354308"/>
                  <a:gd name="connsiteX24" fmla="*/ 149933 w 389667"/>
                  <a:gd name="connsiteY24" fmla="*/ 247315 h 354308"/>
                  <a:gd name="connsiteX25" fmla="*/ 208036 w 389667"/>
                  <a:gd name="connsiteY25" fmla="*/ 214672 h 354308"/>
                  <a:gd name="connsiteX26" fmla="*/ 180413 w 389667"/>
                  <a:gd name="connsiteY26" fmla="*/ 147359 h 354308"/>
                  <a:gd name="connsiteX27" fmla="*/ 178308 w 389667"/>
                  <a:gd name="connsiteY27" fmla="*/ 148712 h 354308"/>
                  <a:gd name="connsiteX28" fmla="*/ 122472 w 389667"/>
                  <a:gd name="connsiteY28" fmla="*/ 180487 h 354308"/>
                  <a:gd name="connsiteX29" fmla="*/ 92173 w 389667"/>
                  <a:gd name="connsiteY29" fmla="*/ 106545 h 354308"/>
                  <a:gd name="connsiteX30" fmla="*/ 150657 w 389667"/>
                  <a:gd name="connsiteY30" fmla="*/ 74750 h 354308"/>
                  <a:gd name="connsiteX31" fmla="*/ 180413 w 389667"/>
                  <a:gd name="connsiteY31" fmla="*/ 147359 h 354308"/>
                  <a:gd name="connsiteX32" fmla="*/ 238411 w 389667"/>
                  <a:gd name="connsiteY32" fmla="*/ 114384 h 354308"/>
                  <a:gd name="connsiteX33" fmla="*/ 208217 w 389667"/>
                  <a:gd name="connsiteY33" fmla="*/ 40698 h 354308"/>
                  <a:gd name="connsiteX34" fmla="*/ 210360 w 389667"/>
                  <a:gd name="connsiteY34" fmla="*/ 39746 h 354308"/>
                  <a:gd name="connsiteX35" fmla="*/ 260347 w 389667"/>
                  <a:gd name="connsiteY35" fmla="*/ 28659 h 354308"/>
                  <a:gd name="connsiteX36" fmla="*/ 264014 w 389667"/>
                  <a:gd name="connsiteY36" fmla="*/ 28735 h 354308"/>
                  <a:gd name="connsiteX37" fmla="*/ 292046 w 389667"/>
                  <a:gd name="connsiteY37" fmla="*/ 97143 h 354308"/>
                  <a:gd name="connsiteX38" fmla="*/ 247802 w 389667"/>
                  <a:gd name="connsiteY38" fmla="*/ 110335 h 354308"/>
                  <a:gd name="connsiteX39" fmla="*/ 238411 w 389667"/>
                  <a:gd name="connsiteY39" fmla="*/ 114422 h 354308"/>
                  <a:gd name="connsiteX40" fmla="*/ 265700 w 389667"/>
                  <a:gd name="connsiteY40" fmla="*/ 181011 h 354308"/>
                  <a:gd name="connsiteX41" fmla="*/ 275006 w 389667"/>
                  <a:gd name="connsiteY41" fmla="*/ 176725 h 354308"/>
                  <a:gd name="connsiteX42" fmla="*/ 319773 w 389667"/>
                  <a:gd name="connsiteY42" fmla="*/ 164790 h 354308"/>
                  <a:gd name="connsiteX43" fmla="*/ 346272 w 389667"/>
                  <a:gd name="connsiteY43" fmla="*/ 229446 h 354308"/>
                  <a:gd name="connsiteX44" fmla="*/ 293989 w 389667"/>
                  <a:gd name="connsiteY44" fmla="*/ 243600 h 35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9667" h="354308">
                    <a:moveTo>
                      <a:pt x="389668" y="259802"/>
                    </a:moveTo>
                    <a:lnTo>
                      <a:pt x="284512" y="3170"/>
                    </a:lnTo>
                    <a:cubicBezTo>
                      <a:pt x="276701" y="844"/>
                      <a:pt x="268569" y="-215"/>
                      <a:pt x="260423" y="36"/>
                    </a:cubicBezTo>
                    <a:cubicBezTo>
                      <a:pt x="239483" y="446"/>
                      <a:pt x="218825" y="4940"/>
                      <a:pt x="199606" y="13266"/>
                    </a:cubicBezTo>
                    <a:cubicBezTo>
                      <a:pt x="135598" y="39489"/>
                      <a:pt x="107213" y="91666"/>
                      <a:pt x="0" y="96581"/>
                    </a:cubicBezTo>
                    <a:lnTo>
                      <a:pt x="105223" y="353356"/>
                    </a:lnTo>
                    <a:cubicBezTo>
                      <a:pt x="111144" y="353995"/>
                      <a:pt x="117097" y="354313"/>
                      <a:pt x="123053" y="354309"/>
                    </a:cubicBezTo>
                    <a:cubicBezTo>
                      <a:pt x="202301" y="354309"/>
                      <a:pt x="245154" y="294463"/>
                      <a:pt x="304829" y="270013"/>
                    </a:cubicBezTo>
                    <a:cubicBezTo>
                      <a:pt x="324121" y="261635"/>
                      <a:pt x="344864" y="257106"/>
                      <a:pt x="365893" y="256678"/>
                    </a:cubicBezTo>
                    <a:cubicBezTo>
                      <a:pt x="373933" y="256452"/>
                      <a:pt x="381958" y="257507"/>
                      <a:pt x="389668" y="259802"/>
                    </a:cubicBezTo>
                    <a:close/>
                    <a:moveTo>
                      <a:pt x="99679" y="264479"/>
                    </a:moveTo>
                    <a:lnTo>
                      <a:pt x="72171" y="197356"/>
                    </a:lnTo>
                    <a:cubicBezTo>
                      <a:pt x="89485" y="193591"/>
                      <a:pt x="106351" y="188006"/>
                      <a:pt x="122492" y="180697"/>
                    </a:cubicBezTo>
                    <a:lnTo>
                      <a:pt x="149447" y="247086"/>
                    </a:lnTo>
                    <a:cubicBezTo>
                      <a:pt x="146495" y="248419"/>
                      <a:pt x="143675" y="249801"/>
                      <a:pt x="140579" y="251067"/>
                    </a:cubicBezTo>
                    <a:cubicBezTo>
                      <a:pt x="127273" y="256480"/>
                      <a:pt x="113607" y="260962"/>
                      <a:pt x="99679" y="264479"/>
                    </a:cubicBezTo>
                    <a:close/>
                    <a:moveTo>
                      <a:pt x="293989" y="243600"/>
                    </a:moveTo>
                    <a:cubicBezTo>
                      <a:pt x="293256" y="243905"/>
                      <a:pt x="292579" y="244295"/>
                      <a:pt x="291856" y="244552"/>
                    </a:cubicBezTo>
                    <a:lnTo>
                      <a:pt x="265776" y="180925"/>
                    </a:lnTo>
                    <a:cubicBezTo>
                      <a:pt x="248351" y="189483"/>
                      <a:pt x="231513" y="199185"/>
                      <a:pt x="215370" y="209967"/>
                    </a:cubicBezTo>
                    <a:lnTo>
                      <a:pt x="208074" y="214625"/>
                    </a:lnTo>
                    <a:lnTo>
                      <a:pt x="234115" y="278166"/>
                    </a:lnTo>
                    <a:cubicBezTo>
                      <a:pt x="232362" y="279366"/>
                      <a:pt x="230572" y="280566"/>
                      <a:pt x="228829" y="281766"/>
                    </a:cubicBezTo>
                    <a:cubicBezTo>
                      <a:pt x="212487" y="293742"/>
                      <a:pt x="195137" y="304279"/>
                      <a:pt x="176975" y="313256"/>
                    </a:cubicBezTo>
                    <a:lnTo>
                      <a:pt x="149933" y="247315"/>
                    </a:lnTo>
                    <a:cubicBezTo>
                      <a:pt x="170074" y="237872"/>
                      <a:pt x="189494" y="226962"/>
                      <a:pt x="208036" y="214672"/>
                    </a:cubicBezTo>
                    <a:lnTo>
                      <a:pt x="180413" y="147359"/>
                    </a:lnTo>
                    <a:lnTo>
                      <a:pt x="178308" y="148712"/>
                    </a:lnTo>
                    <a:cubicBezTo>
                      <a:pt x="160478" y="160623"/>
                      <a:pt x="141819" y="171241"/>
                      <a:pt x="122472" y="180487"/>
                    </a:cubicBezTo>
                    <a:lnTo>
                      <a:pt x="92173" y="106545"/>
                    </a:lnTo>
                    <a:cubicBezTo>
                      <a:pt x="112729" y="98026"/>
                      <a:pt x="132332" y="87370"/>
                      <a:pt x="150657" y="74750"/>
                    </a:cubicBezTo>
                    <a:lnTo>
                      <a:pt x="180413" y="147359"/>
                    </a:lnTo>
                    <a:cubicBezTo>
                      <a:pt x="198925" y="134982"/>
                      <a:pt x="218308" y="123962"/>
                      <a:pt x="238411" y="114384"/>
                    </a:cubicBezTo>
                    <a:lnTo>
                      <a:pt x="208217" y="40698"/>
                    </a:lnTo>
                    <a:cubicBezTo>
                      <a:pt x="208950" y="40393"/>
                      <a:pt x="209626" y="40012"/>
                      <a:pt x="210360" y="39746"/>
                    </a:cubicBezTo>
                    <a:cubicBezTo>
                      <a:pt x="226148" y="32851"/>
                      <a:pt x="243124" y="29085"/>
                      <a:pt x="260347" y="28659"/>
                    </a:cubicBezTo>
                    <a:cubicBezTo>
                      <a:pt x="261652" y="28659"/>
                      <a:pt x="262871" y="28659"/>
                      <a:pt x="264014" y="28735"/>
                    </a:cubicBezTo>
                    <a:lnTo>
                      <a:pt x="292046" y="97143"/>
                    </a:lnTo>
                    <a:cubicBezTo>
                      <a:pt x="276886" y="100017"/>
                      <a:pt x="262060" y="104438"/>
                      <a:pt x="247802" y="110335"/>
                    </a:cubicBezTo>
                    <a:cubicBezTo>
                      <a:pt x="244590" y="111650"/>
                      <a:pt x="241459" y="113012"/>
                      <a:pt x="238411" y="114422"/>
                    </a:cubicBezTo>
                    <a:lnTo>
                      <a:pt x="265700" y="181011"/>
                    </a:lnTo>
                    <a:cubicBezTo>
                      <a:pt x="268776" y="179554"/>
                      <a:pt x="271796" y="178039"/>
                      <a:pt x="275006" y="176725"/>
                    </a:cubicBezTo>
                    <a:cubicBezTo>
                      <a:pt x="289291" y="170658"/>
                      <a:pt x="304363" y="166640"/>
                      <a:pt x="319773" y="164790"/>
                    </a:cubicBezTo>
                    <a:lnTo>
                      <a:pt x="346272" y="229446"/>
                    </a:lnTo>
                    <a:cubicBezTo>
                      <a:pt x="328295" y="231833"/>
                      <a:pt x="310715" y="236592"/>
                      <a:pt x="293989" y="243600"/>
                    </a:cubicBezTo>
                    <a:close/>
                  </a:path>
                </a:pathLst>
              </a:custGeom>
              <a:grpFill/>
              <a:ln w="9525" cap="flat">
                <a:noFill/>
                <a:prstDash val="solid"/>
                <a:miter/>
              </a:ln>
            </p:spPr>
            <p:txBody>
              <a:bodyPr rtlCol="0" anchor="ctr"/>
              <a:lstStyle/>
              <a:p>
                <a:endParaRPr lang="fr-FR"/>
              </a:p>
            </p:txBody>
          </p:sp>
          <p:cxnSp>
            <p:nvCxnSpPr>
              <p:cNvPr id="26" name="Connecteur droit 25">
                <a:extLst>
                  <a:ext uri="{FF2B5EF4-FFF2-40B4-BE49-F238E27FC236}">
                    <a16:creationId xmlns:a16="http://schemas.microsoft.com/office/drawing/2014/main" id="{A47DC4F3-3B16-B61E-47CE-1EA8F1115660}"/>
                  </a:ext>
                </a:extLst>
              </p:cNvPr>
              <p:cNvCxnSpPr>
                <a:cxnSpLocks/>
              </p:cNvCxnSpPr>
              <p:nvPr/>
            </p:nvCxnSpPr>
            <p:spPr>
              <a:xfrm>
                <a:off x="6403182" y="3098841"/>
                <a:ext cx="38508" cy="99875"/>
              </a:xfrm>
              <a:prstGeom prst="line">
                <a:avLst/>
              </a:prstGeom>
              <a:grpFill/>
              <a:ln>
                <a:solidFill>
                  <a:srgbClr val="EABD00"/>
                </a:solidFill>
              </a:ln>
            </p:spPr>
            <p:style>
              <a:lnRef idx="2">
                <a:schemeClr val="dk1"/>
              </a:lnRef>
              <a:fillRef idx="0">
                <a:schemeClr val="dk1"/>
              </a:fillRef>
              <a:effectRef idx="1">
                <a:schemeClr val="dk1"/>
              </a:effectRef>
              <a:fontRef idx="minor">
                <a:schemeClr val="tx1"/>
              </a:fontRef>
            </p:style>
          </p:cxnSp>
        </p:grpSp>
      </p:grpSp>
      <p:grpSp>
        <p:nvGrpSpPr>
          <p:cNvPr id="49" name="Groupe 48">
            <a:extLst>
              <a:ext uri="{FF2B5EF4-FFF2-40B4-BE49-F238E27FC236}">
                <a16:creationId xmlns:a16="http://schemas.microsoft.com/office/drawing/2014/main" id="{6A23D697-0881-C880-64F9-BC779647F1A8}"/>
              </a:ext>
            </a:extLst>
          </p:cNvPr>
          <p:cNvGrpSpPr/>
          <p:nvPr/>
        </p:nvGrpSpPr>
        <p:grpSpPr>
          <a:xfrm>
            <a:off x="5404273" y="1213377"/>
            <a:ext cx="1265061" cy="832258"/>
            <a:chOff x="547915" y="610828"/>
            <a:chExt cx="1774371" cy="1121229"/>
          </a:xfrm>
          <a:solidFill>
            <a:srgbClr val="EABD00"/>
          </a:solidFill>
        </p:grpSpPr>
        <p:pic>
          <p:nvPicPr>
            <p:cNvPr id="50" name="Graphique 49" descr="Femme médecin contour">
              <a:extLst>
                <a:ext uri="{FF2B5EF4-FFF2-40B4-BE49-F238E27FC236}">
                  <a16:creationId xmlns:a16="http://schemas.microsoft.com/office/drawing/2014/main" id="{A729ADD7-36B7-897E-28A5-462415090A5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07886" y="610828"/>
              <a:ext cx="914400" cy="914400"/>
            </a:xfrm>
            <a:prstGeom prst="rect">
              <a:avLst/>
            </a:prstGeom>
          </p:spPr>
        </p:pic>
        <p:pic>
          <p:nvPicPr>
            <p:cNvPr id="51" name="Graphique 50" descr="Homme médecin contour">
              <a:extLst>
                <a:ext uri="{FF2B5EF4-FFF2-40B4-BE49-F238E27FC236}">
                  <a16:creationId xmlns:a16="http://schemas.microsoft.com/office/drawing/2014/main" id="{1DEB20A5-D6C9-8DC3-E3E1-5DDD3211AB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7915" y="610828"/>
              <a:ext cx="914400" cy="914400"/>
            </a:xfrm>
            <a:prstGeom prst="rect">
              <a:avLst/>
            </a:prstGeom>
          </p:spPr>
        </p:pic>
        <p:pic>
          <p:nvPicPr>
            <p:cNvPr id="52" name="Graphique 51" descr="Femme médecin avec un remplissage uni">
              <a:extLst>
                <a:ext uri="{FF2B5EF4-FFF2-40B4-BE49-F238E27FC236}">
                  <a16:creationId xmlns:a16="http://schemas.microsoft.com/office/drawing/2014/main" id="{68E7459B-C4F7-EB0C-056B-1A64DF2FC1C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1700" y="610828"/>
              <a:ext cx="1121229" cy="1121229"/>
            </a:xfrm>
            <a:prstGeom prst="rect">
              <a:avLst/>
            </a:prstGeom>
          </p:spPr>
        </p:pic>
      </p:grpSp>
      <p:sp>
        <p:nvSpPr>
          <p:cNvPr id="3" name="ZoneTexte 2">
            <a:extLst>
              <a:ext uri="{FF2B5EF4-FFF2-40B4-BE49-F238E27FC236}">
                <a16:creationId xmlns:a16="http://schemas.microsoft.com/office/drawing/2014/main" id="{C126F0DA-E4E4-1668-C0F5-87A8CF5403D7}"/>
              </a:ext>
            </a:extLst>
          </p:cNvPr>
          <p:cNvSpPr txBox="1"/>
          <p:nvPr/>
        </p:nvSpPr>
        <p:spPr>
          <a:xfrm>
            <a:off x="9077156" y="2050109"/>
            <a:ext cx="2136889" cy="1261884"/>
          </a:xfrm>
          <a:prstGeom prst="rect">
            <a:avLst/>
          </a:prstGeom>
          <a:noFill/>
        </p:spPr>
        <p:txBody>
          <a:bodyPr wrap="square" rtlCol="0">
            <a:spAutoFit/>
          </a:bodyPr>
          <a:lstStyle/>
          <a:p>
            <a:pPr algn="ctr"/>
            <a:r>
              <a:rPr lang="en-US" sz="3600" b="1">
                <a:solidFill>
                  <a:srgbClr val="EABD00"/>
                </a:solidFill>
                <a:latin typeface="Helvetica" panose="020B0604020202020204" pitchFamily="34" charset="0"/>
                <a:cs typeface="Helvetica" panose="020B0604020202020204" pitchFamily="34" charset="0"/>
              </a:rPr>
              <a:t>50</a:t>
            </a:r>
          </a:p>
          <a:p>
            <a:pPr algn="ctr"/>
            <a:r>
              <a:rPr lang="en-US" sz="2000">
                <a:latin typeface="Helvetica" panose="020B0604020202020204" pitchFamily="34" charset="0"/>
                <a:cs typeface="Helvetica" panose="020B0604020202020204" pitchFamily="34" charset="0"/>
              </a:rPr>
              <a:t>Nouveaux patients en 2025</a:t>
            </a:r>
            <a:endParaRPr lang="fr-FR" sz="2000">
              <a:latin typeface="Helvetica" panose="020B0604020202020204" pitchFamily="34" charset="0"/>
              <a:cs typeface="Helvetica" panose="020B0604020202020204" pitchFamily="34" charset="0"/>
            </a:endParaRPr>
          </a:p>
        </p:txBody>
      </p:sp>
      <p:pic>
        <p:nvPicPr>
          <p:cNvPr id="4" name="Graphique 3" descr="Croissance de l'activité contour">
            <a:extLst>
              <a:ext uri="{FF2B5EF4-FFF2-40B4-BE49-F238E27FC236}">
                <a16:creationId xmlns:a16="http://schemas.microsoft.com/office/drawing/2014/main" id="{3A975404-DD89-0AB2-63B1-F92F090B5A8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44127" y="1027127"/>
            <a:ext cx="1002949" cy="1002949"/>
          </a:xfrm>
          <a:prstGeom prst="rect">
            <a:avLst/>
          </a:prstGeom>
        </p:spPr>
      </p:pic>
      <p:sp>
        <p:nvSpPr>
          <p:cNvPr id="16" name="ZoneTexte 15">
            <a:extLst>
              <a:ext uri="{FF2B5EF4-FFF2-40B4-BE49-F238E27FC236}">
                <a16:creationId xmlns:a16="http://schemas.microsoft.com/office/drawing/2014/main" id="{679B02BF-0326-31D4-D821-F65862A0AA8E}"/>
              </a:ext>
            </a:extLst>
          </p:cNvPr>
          <p:cNvSpPr txBox="1"/>
          <p:nvPr/>
        </p:nvSpPr>
        <p:spPr>
          <a:xfrm>
            <a:off x="5027555" y="2055706"/>
            <a:ext cx="2136889" cy="1631216"/>
          </a:xfrm>
          <a:prstGeom prst="rect">
            <a:avLst/>
          </a:prstGeom>
          <a:noFill/>
        </p:spPr>
        <p:txBody>
          <a:bodyPr wrap="square" rtlCol="0">
            <a:spAutoFit/>
          </a:bodyPr>
          <a:lstStyle/>
          <a:p>
            <a:pPr algn="ctr"/>
            <a:r>
              <a:rPr lang="en-US" sz="2000">
                <a:latin typeface="Helvetica" panose="020B0604020202020204" pitchFamily="34" charset="0"/>
                <a:cs typeface="Helvetica" panose="020B0604020202020204" pitchFamily="34" charset="0"/>
              </a:rPr>
              <a:t>Clinique EMNO :</a:t>
            </a:r>
          </a:p>
          <a:p>
            <a:pPr algn="ctr"/>
            <a:r>
              <a:rPr lang="en-US" sz="2000">
                <a:latin typeface="Helvetica" panose="020B0604020202020204" pitchFamily="34" charset="0"/>
                <a:cs typeface="Helvetica" panose="020B0604020202020204" pitchFamily="34" charset="0"/>
              </a:rPr>
              <a:t>Médecins</a:t>
            </a:r>
          </a:p>
          <a:p>
            <a:pPr algn="ctr"/>
            <a:r>
              <a:rPr lang="en-US" sz="2000">
                <a:latin typeface="Helvetica" panose="020B0604020202020204" pitchFamily="34" charset="0"/>
                <a:cs typeface="Helvetica" panose="020B0604020202020204" pitchFamily="34" charset="0"/>
              </a:rPr>
              <a:t>Diététiciens</a:t>
            </a:r>
          </a:p>
          <a:p>
            <a:pPr algn="ctr"/>
            <a:r>
              <a:rPr lang="en-US" sz="2000">
                <a:latin typeface="Helvetica" panose="020B0604020202020204" pitchFamily="34" charset="0"/>
                <a:cs typeface="Helvetica" panose="020B0604020202020204" pitchFamily="34" charset="0"/>
              </a:rPr>
              <a:t>IDE - Psy</a:t>
            </a:r>
          </a:p>
          <a:p>
            <a:pPr algn="ctr"/>
            <a:endParaRPr lang="fr-FR" sz="2000">
              <a:latin typeface="Helvetica" panose="020B0604020202020204" pitchFamily="34" charset="0"/>
              <a:cs typeface="Helvetica" panose="020B0604020202020204" pitchFamily="34" charset="0"/>
            </a:endParaRPr>
          </a:p>
        </p:txBody>
      </p:sp>
      <p:pic>
        <p:nvPicPr>
          <p:cNvPr id="5" name="Picture 2" descr="Résultat d’images pour article 51">
            <a:extLst>
              <a:ext uri="{FF2B5EF4-FFF2-40B4-BE49-F238E27FC236}">
                <a16:creationId xmlns:a16="http://schemas.microsoft.com/office/drawing/2014/main" id="{D6DE2F50-9783-FE50-88E0-68B5B37EBF5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38746" y="92090"/>
            <a:ext cx="869412" cy="543383"/>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 7" descr="Une image contenant Police, Graphique, logo, graphisme&#10;&#10;Description générée automatiquement">
            <a:extLst>
              <a:ext uri="{FF2B5EF4-FFF2-40B4-BE49-F238E27FC236}">
                <a16:creationId xmlns:a16="http://schemas.microsoft.com/office/drawing/2014/main" id="{346D18AE-7A5A-6EAD-C5DA-A4C70A4B265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44125" y="43930"/>
            <a:ext cx="1981200" cy="841538"/>
          </a:xfrm>
          <a:prstGeom prst="rect">
            <a:avLst/>
          </a:prstGeom>
        </p:spPr>
      </p:pic>
      <p:pic>
        <p:nvPicPr>
          <p:cNvPr id="7" name="Image 6" descr="Une image contenant texte, dessin humoristique, clipart, habits&#10;&#10;Description générée automatiquement">
            <a:extLst>
              <a:ext uri="{FF2B5EF4-FFF2-40B4-BE49-F238E27FC236}">
                <a16:creationId xmlns:a16="http://schemas.microsoft.com/office/drawing/2014/main" id="{F158C8AE-4D1D-A6FA-DCB9-EF5B76BF73E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21765" y="3639835"/>
            <a:ext cx="4957362" cy="2955495"/>
          </a:xfrm>
          <a:prstGeom prst="rect">
            <a:avLst/>
          </a:prstGeom>
        </p:spPr>
      </p:pic>
      <p:pic>
        <p:nvPicPr>
          <p:cNvPr id="9" name="Image 8" descr="Une image contenant carte, texte, atlas&#10;&#10;Le contenu généré par l’IA peut être incorrect.">
            <a:extLst>
              <a:ext uri="{FF2B5EF4-FFF2-40B4-BE49-F238E27FC236}">
                <a16:creationId xmlns:a16="http://schemas.microsoft.com/office/drawing/2014/main" id="{9F26F421-0D27-4787-69BF-0DCAF7F7A5D9}"/>
              </a:ext>
            </a:extLst>
          </p:cNvPr>
          <p:cNvPicPr>
            <a:picLocks noChangeAspect="1"/>
          </p:cNvPicPr>
          <p:nvPr/>
        </p:nvPicPr>
        <p:blipFill>
          <a:blip r:embed="rId14"/>
          <a:stretch>
            <a:fillRect/>
          </a:stretch>
        </p:blipFill>
        <p:spPr>
          <a:xfrm>
            <a:off x="1178897" y="3637326"/>
            <a:ext cx="3559266" cy="2960511"/>
          </a:xfrm>
          <a:prstGeom prst="rect">
            <a:avLst/>
          </a:prstGeom>
        </p:spPr>
      </p:pic>
    </p:spTree>
    <p:extLst>
      <p:ext uri="{BB962C8B-B14F-4D97-AF65-F5344CB8AC3E}">
        <p14:creationId xmlns:p14="http://schemas.microsoft.com/office/powerpoint/2010/main" val="3417527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1F0EFB-A8A1-9A02-4708-905C6810D505}"/>
              </a:ext>
            </a:extLst>
          </p:cNvPr>
          <p:cNvSpPr>
            <a:spLocks noGrp="1"/>
          </p:cNvSpPr>
          <p:nvPr>
            <p:ph type="title"/>
          </p:nvPr>
        </p:nvSpPr>
        <p:spPr/>
        <p:txBody>
          <a:bodyPr/>
          <a:lstStyle/>
          <a:p>
            <a:r>
              <a:rPr lang="en-US"/>
              <a:t>Focus Globule - Messagerie Sécurisée de Santé</a:t>
            </a:r>
            <a:endParaRPr lang="fr-FR"/>
          </a:p>
        </p:txBody>
      </p:sp>
      <p:sp>
        <p:nvSpPr>
          <p:cNvPr id="4" name="Espace réservé du texte 2">
            <a:extLst>
              <a:ext uri="{FF2B5EF4-FFF2-40B4-BE49-F238E27FC236}">
                <a16:creationId xmlns:a16="http://schemas.microsoft.com/office/drawing/2014/main" id="{E6120E9D-E755-889F-AB62-72E43AE3ECBE}"/>
              </a:ext>
            </a:extLst>
          </p:cNvPr>
          <p:cNvSpPr>
            <a:spLocks noGrp="1"/>
          </p:cNvSpPr>
          <p:nvPr>
            <p:ph type="body" sz="quarter" idx="10"/>
          </p:nvPr>
        </p:nvSpPr>
        <p:spPr>
          <a:xfrm>
            <a:off x="226008" y="990960"/>
            <a:ext cx="8111045" cy="2090326"/>
          </a:xfrm>
        </p:spPr>
        <p:txBody>
          <a:bodyPr>
            <a:noAutofit/>
          </a:bodyPr>
          <a:lstStyle/>
          <a:p>
            <a:pPr marL="0" indent="0">
              <a:lnSpc>
                <a:spcPct val="100000"/>
              </a:lnSpc>
              <a:spcBef>
                <a:spcPts val="0"/>
              </a:spcBef>
              <a:buNone/>
            </a:pPr>
            <a:r>
              <a:rPr lang="fr-FR">
                <a:solidFill>
                  <a:schemeClr val="tx1"/>
                </a:solidFill>
              </a:rPr>
              <a:t>Globule est le s</a:t>
            </a:r>
            <a:r>
              <a:rPr lang="fr-FR">
                <a:solidFill>
                  <a:schemeClr val="tx1"/>
                </a:solidFill>
                <a:latin typeface="Helvetica" panose="020B0604020202020204" pitchFamily="34" charset="0"/>
                <a:cs typeface="Helvetica" panose="020B0604020202020204" pitchFamily="34" charset="0"/>
              </a:rPr>
              <a:t>ervice de mobilité intégré et synchronisé à eTICSS.</a:t>
            </a:r>
          </a:p>
          <a:p>
            <a:pPr marL="0" indent="0">
              <a:lnSpc>
                <a:spcPct val="100000"/>
              </a:lnSpc>
              <a:spcBef>
                <a:spcPts val="0"/>
              </a:spcBef>
              <a:buNone/>
            </a:pPr>
            <a:r>
              <a:rPr lang="fr-FR">
                <a:solidFill>
                  <a:schemeClr val="tx1"/>
                </a:solidFill>
                <a:latin typeface="Helvetica" panose="020B0604020202020204" pitchFamily="34" charset="0"/>
                <a:cs typeface="Helvetica" panose="020B0604020202020204" pitchFamily="34" charset="0"/>
              </a:rPr>
              <a:t>C’est un espace de confiance qui facilite et sécurise les échanges </a:t>
            </a:r>
          </a:p>
          <a:p>
            <a:pPr marL="0" indent="0">
              <a:lnSpc>
                <a:spcPct val="100000"/>
              </a:lnSpc>
              <a:spcBef>
                <a:spcPts val="0"/>
              </a:spcBef>
              <a:buNone/>
            </a:pPr>
            <a:r>
              <a:rPr lang="fr-FR">
                <a:solidFill>
                  <a:schemeClr val="tx1"/>
                </a:solidFill>
                <a:latin typeface="Helvetica" panose="020B0604020202020204" pitchFamily="34" charset="0"/>
                <a:cs typeface="Helvetica" panose="020B0604020202020204" pitchFamily="34" charset="0"/>
              </a:rPr>
              <a:t>standards de données médicales entre professionnels habilités.</a:t>
            </a:r>
          </a:p>
          <a:p>
            <a:pPr marL="0" indent="0">
              <a:lnSpc>
                <a:spcPct val="100000"/>
              </a:lnSpc>
              <a:spcBef>
                <a:spcPts val="0"/>
              </a:spcBef>
              <a:buNone/>
            </a:pPr>
            <a:r>
              <a:rPr lang="fr-FR">
                <a:solidFill>
                  <a:schemeClr val="tx1"/>
                </a:solidFill>
                <a:latin typeface="Helvetica" panose="020B0604020202020204" pitchFamily="34" charset="0"/>
                <a:cs typeface="Helvetica" panose="020B0604020202020204" pitchFamily="34" charset="0"/>
              </a:rPr>
              <a:t>L’application optimise le lien Ville / Hôpital. Elle peut être utilisée de manière "autonome", dans le cadre d'une coordination de proximité par exemple, ou en articulation avec le Dossier de coordination. </a:t>
            </a:r>
          </a:p>
          <a:p>
            <a:pPr marL="0" indent="0">
              <a:lnSpc>
                <a:spcPct val="100000"/>
              </a:lnSpc>
              <a:spcBef>
                <a:spcPts val="0"/>
              </a:spcBef>
              <a:buNone/>
            </a:pPr>
            <a:endParaRPr lang="fr-FR">
              <a:solidFill>
                <a:schemeClr val="tx1"/>
              </a:solidFill>
            </a:endParaRPr>
          </a:p>
        </p:txBody>
      </p:sp>
      <p:sp>
        <p:nvSpPr>
          <p:cNvPr id="17" name="ZoneTexte 16">
            <a:extLst>
              <a:ext uri="{FF2B5EF4-FFF2-40B4-BE49-F238E27FC236}">
                <a16:creationId xmlns:a16="http://schemas.microsoft.com/office/drawing/2014/main" id="{36F1273C-3B2E-379C-E3A2-88D44B3154A2}"/>
              </a:ext>
            </a:extLst>
          </p:cNvPr>
          <p:cNvSpPr txBox="1"/>
          <p:nvPr/>
        </p:nvSpPr>
        <p:spPr>
          <a:xfrm>
            <a:off x="371475" y="3919478"/>
            <a:ext cx="5567784" cy="2862322"/>
          </a:xfrm>
          <a:prstGeom prst="rect">
            <a:avLst/>
          </a:prstGeom>
          <a:noFill/>
        </p:spPr>
        <p:txBody>
          <a:bodyPr wrap="square">
            <a:spAutoFit/>
          </a:bodyPr>
          <a:lstStyle/>
          <a:p>
            <a:pPr marL="342900" indent="-342900">
              <a:buClr>
                <a:schemeClr val="accent5"/>
              </a:buClr>
              <a:buFont typeface="Wingdings" panose="05000000000000000000" pitchFamily="2" charset="2"/>
              <a:buChar char="Ä"/>
            </a:pPr>
            <a:r>
              <a:rPr lang="fr-FR" sz="2000" b="1">
                <a:latin typeface="Helvetica" panose="020B0604020202020204" pitchFamily="34" charset="0"/>
                <a:cs typeface="Helvetica" panose="020B0604020202020204" pitchFamily="34" charset="0"/>
              </a:rPr>
              <a:t>Messagerie</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Fluidifier la communication </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Sécuriser les échanges</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Accompagner et appuyer la coordination</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Optimiser le lien avec les hôpitaux</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Partager la situation du patient pour tous les professionnels concernés</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Accéder facilement à la bibliothèque</a:t>
            </a:r>
          </a:p>
          <a:p>
            <a:pPr>
              <a:buClr>
                <a:schemeClr val="accent5"/>
              </a:buClr>
            </a:pPr>
            <a:endParaRPr lang="fr-FR" sz="2000">
              <a:latin typeface="Helvetica" panose="020B0604020202020204" pitchFamily="34" charset="0"/>
              <a:cs typeface="Helvetica" panose="020B0604020202020204" pitchFamily="34" charset="0"/>
            </a:endParaRPr>
          </a:p>
        </p:txBody>
      </p:sp>
      <p:sp>
        <p:nvSpPr>
          <p:cNvPr id="53" name="Rectangle : coins arrondis 52">
            <a:extLst>
              <a:ext uri="{FF2B5EF4-FFF2-40B4-BE49-F238E27FC236}">
                <a16:creationId xmlns:a16="http://schemas.microsoft.com/office/drawing/2014/main" id="{CE0E83C4-0E2F-2D09-A7E0-5B4B7439B1AC}"/>
              </a:ext>
            </a:extLst>
          </p:cNvPr>
          <p:cNvSpPr/>
          <p:nvPr/>
        </p:nvSpPr>
        <p:spPr>
          <a:xfrm>
            <a:off x="116941" y="3533775"/>
            <a:ext cx="11849051" cy="3087184"/>
          </a:xfrm>
          <a:prstGeom prst="roundRect">
            <a:avLst>
              <a:gd name="adj" fmla="val 9677"/>
            </a:avLst>
          </a:prstGeom>
          <a:noFill/>
          <a:ln>
            <a:solidFill>
              <a:schemeClr val="accent5"/>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F21E34C4-BF1A-8CC7-BB5A-9F29D4E61131}"/>
              </a:ext>
            </a:extLst>
          </p:cNvPr>
          <p:cNvSpPr txBox="1"/>
          <p:nvPr/>
        </p:nvSpPr>
        <p:spPr>
          <a:xfrm>
            <a:off x="5091737" y="3282967"/>
            <a:ext cx="1899457" cy="400110"/>
          </a:xfrm>
          <a:prstGeom prst="rect">
            <a:avLst/>
          </a:prstGeom>
          <a:solidFill>
            <a:schemeClr val="bg1"/>
          </a:solidFill>
        </p:spPr>
        <p:txBody>
          <a:bodyPr wrap="square" rtlCol="0">
            <a:spAutoFit/>
          </a:bodyPr>
          <a:lstStyle/>
          <a:p>
            <a:r>
              <a:rPr lang="en-US" sz="2000" b="1">
                <a:solidFill>
                  <a:schemeClr val="accent5"/>
                </a:solidFill>
                <a:latin typeface="Helvetica" panose="020B0604020202020204" pitchFamily="34" charset="0"/>
                <a:cs typeface="Helvetica" panose="020B0604020202020204" pitchFamily="34" charset="0"/>
              </a:rPr>
              <a:t>Les bénéfices</a:t>
            </a:r>
            <a:endParaRPr lang="fr-FR" sz="2000" b="1">
              <a:solidFill>
                <a:schemeClr val="accent5"/>
              </a:solidFill>
              <a:latin typeface="Helvetica" panose="020B0604020202020204" pitchFamily="34" charset="0"/>
              <a:cs typeface="Helvetica" panose="020B0604020202020204" pitchFamily="34" charset="0"/>
            </a:endParaRPr>
          </a:p>
        </p:txBody>
      </p:sp>
      <p:sp>
        <p:nvSpPr>
          <p:cNvPr id="10" name="ZoneTexte 9">
            <a:extLst>
              <a:ext uri="{FF2B5EF4-FFF2-40B4-BE49-F238E27FC236}">
                <a16:creationId xmlns:a16="http://schemas.microsoft.com/office/drawing/2014/main" id="{309E9005-46DF-9F31-9564-4E18418FEB64}"/>
              </a:ext>
            </a:extLst>
          </p:cNvPr>
          <p:cNvSpPr txBox="1"/>
          <p:nvPr/>
        </p:nvSpPr>
        <p:spPr>
          <a:xfrm>
            <a:off x="6096000" y="3919478"/>
            <a:ext cx="5724525" cy="2246769"/>
          </a:xfrm>
          <a:prstGeom prst="rect">
            <a:avLst/>
          </a:prstGeom>
          <a:noFill/>
        </p:spPr>
        <p:txBody>
          <a:bodyPr wrap="square">
            <a:spAutoFit/>
          </a:bodyPr>
          <a:lstStyle/>
          <a:p>
            <a:pPr marL="342900" indent="-342900">
              <a:buClr>
                <a:schemeClr val="accent5"/>
              </a:buClr>
              <a:buFont typeface="Wingdings" panose="05000000000000000000" pitchFamily="2" charset="2"/>
              <a:buChar char="Ä"/>
            </a:pPr>
            <a:r>
              <a:rPr lang="fr-FR" sz="2000" b="1">
                <a:latin typeface="Helvetica" panose="020B0604020202020204" pitchFamily="34" charset="0"/>
                <a:cs typeface="Helvetica" panose="020B0604020202020204" pitchFamily="34" charset="0"/>
              </a:rPr>
              <a:t>Messagerie instantanée (Chat) pour discuter d’un patient </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Faciliter et simplifier l’utilisation, outil intuitif  </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Gagner du temps : rapide comme un SMS </a:t>
            </a:r>
          </a:p>
          <a:p>
            <a:pPr marL="285750" indent="-285750">
              <a:buClr>
                <a:schemeClr val="accent5"/>
              </a:buClr>
              <a:buFont typeface="Arial" panose="020B0604020202020204" pitchFamily="34" charset="0"/>
              <a:buChar char="•"/>
            </a:pPr>
            <a:r>
              <a:rPr lang="fr-FR" sz="2000">
                <a:latin typeface="Helvetica" panose="020B0604020202020204" pitchFamily="34" charset="0"/>
                <a:cs typeface="Helvetica" panose="020B0604020202020204" pitchFamily="34" charset="0"/>
              </a:rPr>
              <a:t>Suivre efficacement le patient de n’importe quel lieu, à tout moment</a:t>
            </a:r>
          </a:p>
          <a:p>
            <a:pPr marL="285750" indent="-285750">
              <a:buClr>
                <a:schemeClr val="accent5"/>
              </a:buClr>
              <a:buFont typeface="Arial" panose="020B0604020202020204" pitchFamily="34" charset="0"/>
              <a:buChar char="•"/>
            </a:pPr>
            <a:endParaRPr lang="fr-FR" sz="2000">
              <a:latin typeface="Helvetica" panose="020B0604020202020204" pitchFamily="34" charset="0"/>
              <a:cs typeface="Helvetica" panose="020B0604020202020204" pitchFamily="34" charset="0"/>
            </a:endParaRPr>
          </a:p>
        </p:txBody>
      </p:sp>
      <p:pic>
        <p:nvPicPr>
          <p:cNvPr id="15" name="Image 14" descr="Une image contenant clipart&#10;&#10;Description générée automatiquement">
            <a:extLst>
              <a:ext uri="{FF2B5EF4-FFF2-40B4-BE49-F238E27FC236}">
                <a16:creationId xmlns:a16="http://schemas.microsoft.com/office/drawing/2014/main" id="{4B913F93-6BA0-AE5D-C029-1EEE06F887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3625" y="0"/>
            <a:ext cx="2238375" cy="995887"/>
          </a:xfrm>
          <a:prstGeom prst="rect">
            <a:avLst/>
          </a:prstGeom>
        </p:spPr>
      </p:pic>
      <p:grpSp>
        <p:nvGrpSpPr>
          <p:cNvPr id="3" name="Groupe 2">
            <a:extLst>
              <a:ext uri="{FF2B5EF4-FFF2-40B4-BE49-F238E27FC236}">
                <a16:creationId xmlns:a16="http://schemas.microsoft.com/office/drawing/2014/main" id="{5C6EE26C-5D06-D12C-3B92-76B7421F3D1F}"/>
              </a:ext>
            </a:extLst>
          </p:cNvPr>
          <p:cNvGrpSpPr/>
          <p:nvPr/>
        </p:nvGrpSpPr>
        <p:grpSpPr>
          <a:xfrm>
            <a:off x="9179148" y="929167"/>
            <a:ext cx="2238375" cy="2518171"/>
            <a:chOff x="3340100" y="1068388"/>
            <a:chExt cx="4559300" cy="5129212"/>
          </a:xfrm>
        </p:grpSpPr>
        <p:pic>
          <p:nvPicPr>
            <p:cNvPr id="5" name="Image 4" descr="Une image contenant texte, capture d’écran, Police, Caractère coloré&#10;&#10;Le contenu généré par l’IA peut être incorrect.">
              <a:extLst>
                <a:ext uri="{FF2B5EF4-FFF2-40B4-BE49-F238E27FC236}">
                  <a16:creationId xmlns:a16="http://schemas.microsoft.com/office/drawing/2014/main" id="{74906ED7-F461-4430-5544-49C103033144}"/>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3340100" y="3632994"/>
              <a:ext cx="4559300" cy="2564606"/>
            </a:xfrm>
            <a:prstGeom prst="rect">
              <a:avLst/>
            </a:prstGeom>
          </p:spPr>
        </p:pic>
        <p:pic>
          <p:nvPicPr>
            <p:cNvPr id="7" name="Image 6">
              <a:extLst>
                <a:ext uri="{FF2B5EF4-FFF2-40B4-BE49-F238E27FC236}">
                  <a16:creationId xmlns:a16="http://schemas.microsoft.com/office/drawing/2014/main" id="{64849112-301B-AE6C-AB91-C2894192712D}"/>
                </a:ext>
              </a:extLst>
            </p:cNvPr>
            <p:cNvPicPr>
              <a:picLocks noChangeAspect="1"/>
            </p:cNvPicPr>
            <p:nvPr/>
          </p:nvPicPr>
          <p:blipFill>
            <a:blip r:embed="rId4">
              <a:alphaModFix/>
              <a:extLst>
                <a:ext uri="{28A0092B-C50C-407E-A947-70E740481C1C}">
                  <a14:useLocalDpi xmlns:a14="http://schemas.microsoft.com/office/drawing/2010/main" val="0"/>
                </a:ext>
              </a:extLst>
            </a:blip>
            <a:srcRect/>
            <a:stretch/>
          </p:blipFill>
          <p:spPr>
            <a:xfrm>
              <a:off x="3340100" y="1068388"/>
              <a:ext cx="4559300" cy="2564605"/>
            </a:xfrm>
            <a:prstGeom prst="rect">
              <a:avLst/>
            </a:prstGeom>
          </p:spPr>
        </p:pic>
      </p:grpSp>
      <p:sp>
        <p:nvSpPr>
          <p:cNvPr id="11" name="Rectangle 10">
            <a:extLst>
              <a:ext uri="{FF2B5EF4-FFF2-40B4-BE49-F238E27FC236}">
                <a16:creationId xmlns:a16="http://schemas.microsoft.com/office/drawing/2014/main" id="{6A1F04D0-8096-BC56-F415-582E9A22EC05}"/>
              </a:ext>
            </a:extLst>
          </p:cNvPr>
          <p:cNvSpPr/>
          <p:nvPr/>
        </p:nvSpPr>
        <p:spPr>
          <a:xfrm>
            <a:off x="9179148" y="2341409"/>
            <a:ext cx="888217" cy="464544"/>
          </a:xfrm>
          <a:prstGeom prst="rect">
            <a:avLst/>
          </a:prstGeom>
          <a:no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642562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capture d’écran, Approvisionnement général, Police&#10;&#10;Le contenu généré par l’IA peut être incorrect.">
            <a:extLst>
              <a:ext uri="{FF2B5EF4-FFF2-40B4-BE49-F238E27FC236}">
                <a16:creationId xmlns:a16="http://schemas.microsoft.com/office/drawing/2014/main" id="{979A50A9-E9E8-57FE-5A3A-BC008838A5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Image 54" descr="Une image contenant clipart&#10;&#10;Description générée automatiquement">
            <a:extLst>
              <a:ext uri="{FF2B5EF4-FFF2-40B4-BE49-F238E27FC236}">
                <a16:creationId xmlns:a16="http://schemas.microsoft.com/office/drawing/2014/main" id="{57DB594B-CA6D-0046-9DF4-BD7F280F54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3625" y="0"/>
            <a:ext cx="2238375" cy="995887"/>
          </a:xfrm>
          <a:prstGeom prst="rect">
            <a:avLst/>
          </a:prstGeom>
        </p:spPr>
      </p:pic>
      <p:sp>
        <p:nvSpPr>
          <p:cNvPr id="2" name="Titre 1">
            <a:extLst>
              <a:ext uri="{FF2B5EF4-FFF2-40B4-BE49-F238E27FC236}">
                <a16:creationId xmlns:a16="http://schemas.microsoft.com/office/drawing/2014/main" id="{521F0EFB-A8A1-9A02-4708-905C6810D505}"/>
              </a:ext>
            </a:extLst>
          </p:cNvPr>
          <p:cNvSpPr>
            <a:spLocks noGrp="1"/>
          </p:cNvSpPr>
          <p:nvPr>
            <p:ph type="title"/>
          </p:nvPr>
        </p:nvSpPr>
        <p:spPr/>
        <p:txBody>
          <a:bodyPr/>
          <a:lstStyle/>
          <a:p>
            <a:r>
              <a:rPr lang="en-US"/>
              <a:t>Focus Globule - Messagerie Sécurisée de Santé</a:t>
            </a:r>
            <a:endParaRPr lang="fr-FR"/>
          </a:p>
        </p:txBody>
      </p:sp>
      <p:sp>
        <p:nvSpPr>
          <p:cNvPr id="10" name="ZoneTexte 9">
            <a:extLst>
              <a:ext uri="{FF2B5EF4-FFF2-40B4-BE49-F238E27FC236}">
                <a16:creationId xmlns:a16="http://schemas.microsoft.com/office/drawing/2014/main" id="{24D938D4-311F-E7D0-F5F1-4F0381DCDE25}"/>
              </a:ext>
            </a:extLst>
          </p:cNvPr>
          <p:cNvSpPr txBox="1"/>
          <p:nvPr/>
        </p:nvSpPr>
        <p:spPr>
          <a:xfrm>
            <a:off x="1615790" y="1339020"/>
            <a:ext cx="2219746" cy="954107"/>
          </a:xfrm>
          <a:prstGeom prst="rect">
            <a:avLst/>
          </a:prstGeom>
          <a:noFill/>
        </p:spPr>
        <p:txBody>
          <a:bodyPr wrap="square" rtlCol="0">
            <a:spAutoFit/>
          </a:bodyPr>
          <a:lstStyle/>
          <a:p>
            <a:r>
              <a:rPr lang="en-US" sz="3600" b="1">
                <a:solidFill>
                  <a:schemeClr val="accent5"/>
                </a:solidFill>
                <a:latin typeface="Helvetica" panose="020B0604020202020204" pitchFamily="34" charset="0"/>
                <a:cs typeface="Helvetica" panose="020B0604020202020204" pitchFamily="34" charset="0"/>
              </a:rPr>
              <a:t>38 900</a:t>
            </a:r>
          </a:p>
          <a:p>
            <a:r>
              <a:rPr lang="en-US" sz="2000">
                <a:latin typeface="Helvetica" panose="020B0604020202020204" pitchFamily="34" charset="0"/>
                <a:cs typeface="Helvetica" panose="020B0604020202020204" pitchFamily="34" charset="0"/>
              </a:rPr>
              <a:t>Dossiers crées</a:t>
            </a:r>
            <a:endParaRPr lang="fr-FR" sz="2000">
              <a:latin typeface="Helvetica" panose="020B0604020202020204" pitchFamily="34" charset="0"/>
              <a:cs typeface="Helvetica" panose="020B0604020202020204" pitchFamily="34" charset="0"/>
            </a:endParaRPr>
          </a:p>
        </p:txBody>
      </p:sp>
      <p:grpSp>
        <p:nvGrpSpPr>
          <p:cNvPr id="22" name="Groupe 21">
            <a:extLst>
              <a:ext uri="{FF2B5EF4-FFF2-40B4-BE49-F238E27FC236}">
                <a16:creationId xmlns:a16="http://schemas.microsoft.com/office/drawing/2014/main" id="{314A303C-1B92-A48B-D476-76530B3D1892}"/>
              </a:ext>
            </a:extLst>
          </p:cNvPr>
          <p:cNvGrpSpPr/>
          <p:nvPr/>
        </p:nvGrpSpPr>
        <p:grpSpPr>
          <a:xfrm>
            <a:off x="451550" y="1126902"/>
            <a:ext cx="1054881" cy="980528"/>
            <a:chOff x="5743546" y="3084079"/>
            <a:chExt cx="764218" cy="696200"/>
          </a:xfrm>
          <a:solidFill>
            <a:schemeClr val="accent5"/>
          </a:solidFill>
        </p:grpSpPr>
        <p:grpSp>
          <p:nvGrpSpPr>
            <p:cNvPr id="23" name="Graphique 28" descr="Double itinéraire avec un chemin contour">
              <a:extLst>
                <a:ext uri="{FF2B5EF4-FFF2-40B4-BE49-F238E27FC236}">
                  <a16:creationId xmlns:a16="http://schemas.microsoft.com/office/drawing/2014/main" id="{8EC38C5F-FF3C-C1A3-0F8B-FDA4485C917A}"/>
                </a:ext>
              </a:extLst>
            </p:cNvPr>
            <p:cNvGrpSpPr/>
            <p:nvPr/>
          </p:nvGrpSpPr>
          <p:grpSpPr>
            <a:xfrm>
              <a:off x="5743546" y="3337992"/>
              <a:ext cx="635287" cy="442287"/>
              <a:chOff x="5743546" y="3337992"/>
              <a:chExt cx="635287" cy="442287"/>
            </a:xfrm>
            <a:grpFill/>
          </p:grpSpPr>
          <p:sp>
            <p:nvSpPr>
              <p:cNvPr id="27" name="Forme libre : forme 26">
                <a:extLst>
                  <a:ext uri="{FF2B5EF4-FFF2-40B4-BE49-F238E27FC236}">
                    <a16:creationId xmlns:a16="http://schemas.microsoft.com/office/drawing/2014/main" id="{8C735F3F-5A57-D678-0588-507FF74D506D}"/>
                  </a:ext>
                </a:extLst>
              </p:cNvPr>
              <p:cNvSpPr/>
              <p:nvPr/>
            </p:nvSpPr>
            <p:spPr>
              <a:xfrm>
                <a:off x="5743546" y="3385102"/>
                <a:ext cx="243333" cy="395177"/>
              </a:xfrm>
              <a:custGeom>
                <a:avLst/>
                <a:gdLst>
                  <a:gd name="connsiteX0" fmla="*/ 21133 w 243333"/>
                  <a:gd name="connsiteY0" fmla="*/ 53477 h 395177"/>
                  <a:gd name="connsiteX1" fmla="*/ 8348 w 243333"/>
                  <a:gd name="connsiteY1" fmla="*/ 166796 h 395177"/>
                  <a:gd name="connsiteX2" fmla="*/ 63554 w 243333"/>
                  <a:gd name="connsiteY2" fmla="*/ 288830 h 395177"/>
                  <a:gd name="connsiteX3" fmla="*/ 111207 w 243333"/>
                  <a:gd name="connsiteY3" fmla="*/ 388782 h 395177"/>
                  <a:gd name="connsiteX4" fmla="*/ 127026 w 243333"/>
                  <a:gd name="connsiteY4" fmla="*/ 393883 h 395177"/>
                  <a:gd name="connsiteX5" fmla="*/ 132126 w 243333"/>
                  <a:gd name="connsiteY5" fmla="*/ 388782 h 395177"/>
                  <a:gd name="connsiteX6" fmla="*/ 179779 w 243333"/>
                  <a:gd name="connsiteY6" fmla="*/ 288830 h 395177"/>
                  <a:gd name="connsiteX7" fmla="*/ 234986 w 243333"/>
                  <a:gd name="connsiteY7" fmla="*/ 166796 h 395177"/>
                  <a:gd name="connsiteX8" fmla="*/ 222201 w 243333"/>
                  <a:gd name="connsiteY8" fmla="*/ 53477 h 395177"/>
                  <a:gd name="connsiteX9" fmla="*/ 53879 w 243333"/>
                  <a:gd name="connsiteY9" fmla="*/ 20731 h 395177"/>
                  <a:gd name="connsiteX10" fmla="*/ 21133 w 243333"/>
                  <a:gd name="connsiteY10" fmla="*/ 53477 h 395177"/>
                  <a:gd name="connsiteX11" fmla="*/ 206479 w 243333"/>
                  <a:gd name="connsiteY11" fmla="*/ 64235 h 395177"/>
                  <a:gd name="connsiteX12" fmla="*/ 217392 w 243333"/>
                  <a:gd name="connsiteY12" fmla="*/ 159466 h 395177"/>
                  <a:gd name="connsiteX13" fmla="*/ 162583 w 243333"/>
                  <a:gd name="connsiteY13" fmla="*/ 280633 h 395177"/>
                  <a:gd name="connsiteX14" fmla="*/ 121753 w 243333"/>
                  <a:gd name="connsiteY14" fmla="*/ 366275 h 395177"/>
                  <a:gd name="connsiteX15" fmla="*/ 121580 w 243333"/>
                  <a:gd name="connsiteY15" fmla="*/ 366275 h 395177"/>
                  <a:gd name="connsiteX16" fmla="*/ 80909 w 243333"/>
                  <a:gd name="connsiteY16" fmla="*/ 280977 h 395177"/>
                  <a:gd name="connsiteX17" fmla="*/ 25937 w 243333"/>
                  <a:gd name="connsiteY17" fmla="*/ 159466 h 395177"/>
                  <a:gd name="connsiteX18" fmla="*/ 36938 w 243333"/>
                  <a:gd name="connsiteY18" fmla="*/ 64107 h 395177"/>
                  <a:gd name="connsiteX19" fmla="*/ 178822 w 243333"/>
                  <a:gd name="connsiteY19" fmla="*/ 36540 h 395177"/>
                  <a:gd name="connsiteX20" fmla="*/ 206476 w 243333"/>
                  <a:gd name="connsiteY20" fmla="*/ 64235 h 39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333" h="395177">
                    <a:moveTo>
                      <a:pt x="21133" y="53477"/>
                    </a:moveTo>
                    <a:cubicBezTo>
                      <a:pt x="-1492" y="86854"/>
                      <a:pt x="-6271" y="129217"/>
                      <a:pt x="8348" y="166796"/>
                    </a:cubicBezTo>
                    <a:lnTo>
                      <a:pt x="63554" y="288830"/>
                    </a:lnTo>
                    <a:lnTo>
                      <a:pt x="111207" y="388782"/>
                    </a:lnTo>
                    <a:cubicBezTo>
                      <a:pt x="114166" y="394559"/>
                      <a:pt x="121249" y="396842"/>
                      <a:pt x="127026" y="393883"/>
                    </a:cubicBezTo>
                    <a:cubicBezTo>
                      <a:pt x="129218" y="392759"/>
                      <a:pt x="131002" y="390975"/>
                      <a:pt x="132126" y="388782"/>
                    </a:cubicBezTo>
                    <a:lnTo>
                      <a:pt x="179779" y="288830"/>
                    </a:lnTo>
                    <a:lnTo>
                      <a:pt x="234986" y="166796"/>
                    </a:lnTo>
                    <a:cubicBezTo>
                      <a:pt x="249604" y="129217"/>
                      <a:pt x="244824" y="86854"/>
                      <a:pt x="222201" y="53477"/>
                    </a:cubicBezTo>
                    <a:cubicBezTo>
                      <a:pt x="184762" y="-2046"/>
                      <a:pt x="109402" y="-16707"/>
                      <a:pt x="53879" y="20731"/>
                    </a:cubicBezTo>
                    <a:cubicBezTo>
                      <a:pt x="40961" y="29442"/>
                      <a:pt x="29842" y="40559"/>
                      <a:pt x="21133" y="53477"/>
                    </a:cubicBezTo>
                    <a:close/>
                    <a:moveTo>
                      <a:pt x="206479" y="64235"/>
                    </a:moveTo>
                    <a:cubicBezTo>
                      <a:pt x="225471" y="92283"/>
                      <a:pt x="229547" y="127847"/>
                      <a:pt x="217392" y="159466"/>
                    </a:cubicBezTo>
                    <a:lnTo>
                      <a:pt x="162583" y="280633"/>
                    </a:lnTo>
                    <a:lnTo>
                      <a:pt x="121753" y="366275"/>
                    </a:lnTo>
                    <a:cubicBezTo>
                      <a:pt x="121705" y="366371"/>
                      <a:pt x="121628" y="366371"/>
                      <a:pt x="121580" y="366275"/>
                    </a:cubicBezTo>
                    <a:lnTo>
                      <a:pt x="80909" y="280977"/>
                    </a:lnTo>
                    <a:lnTo>
                      <a:pt x="25937" y="159466"/>
                    </a:lnTo>
                    <a:cubicBezTo>
                      <a:pt x="13774" y="127795"/>
                      <a:pt x="17884" y="92176"/>
                      <a:pt x="36938" y="64107"/>
                    </a:cubicBezTo>
                    <a:cubicBezTo>
                      <a:pt x="68506" y="17315"/>
                      <a:pt x="132029" y="4972"/>
                      <a:pt x="178822" y="36540"/>
                    </a:cubicBezTo>
                    <a:cubicBezTo>
                      <a:pt x="189738" y="43904"/>
                      <a:pt x="199128" y="53308"/>
                      <a:pt x="206476" y="64235"/>
                    </a:cubicBezTo>
                    <a:close/>
                  </a:path>
                </a:pathLst>
              </a:custGeom>
              <a:grpFill/>
              <a:ln w="9525"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A8C38296-11A5-E858-C4E4-1DDF65BFB127}"/>
                  </a:ext>
                </a:extLst>
              </p:cNvPr>
              <p:cNvSpPr/>
              <p:nvPr/>
            </p:nvSpPr>
            <p:spPr>
              <a:xfrm>
                <a:off x="6056369" y="3741762"/>
                <a:ext cx="28942" cy="19548"/>
              </a:xfrm>
              <a:custGeom>
                <a:avLst/>
                <a:gdLst>
                  <a:gd name="connsiteX0" fmla="*/ 224 w 28942"/>
                  <a:gd name="connsiteY0" fmla="*/ 19548 h 19548"/>
                  <a:gd name="connsiteX1" fmla="*/ 28943 w 28942"/>
                  <a:gd name="connsiteY1" fmla="*/ 19045 h 19548"/>
                  <a:gd name="connsiteX2" fmla="*/ 28486 w 28942"/>
                  <a:gd name="connsiteY2" fmla="*/ 0 h 19548"/>
                  <a:gd name="connsiteX3" fmla="*/ 0 w 28942"/>
                  <a:gd name="connsiteY3" fmla="*/ 498 h 19548"/>
                </a:gdLst>
                <a:ahLst/>
                <a:cxnLst>
                  <a:cxn ang="0">
                    <a:pos x="connsiteX0" y="connsiteY0"/>
                  </a:cxn>
                  <a:cxn ang="0">
                    <a:pos x="connsiteX1" y="connsiteY1"/>
                  </a:cxn>
                  <a:cxn ang="0">
                    <a:pos x="connsiteX2" y="connsiteY2"/>
                  </a:cxn>
                  <a:cxn ang="0">
                    <a:pos x="connsiteX3" y="connsiteY3"/>
                  </a:cxn>
                </a:cxnLst>
                <a:rect l="l" t="t" r="r" b="b"/>
                <a:pathLst>
                  <a:path w="28942" h="19548">
                    <a:moveTo>
                      <a:pt x="224" y="19548"/>
                    </a:moveTo>
                    <a:cubicBezTo>
                      <a:pt x="9654" y="19439"/>
                      <a:pt x="19251" y="19276"/>
                      <a:pt x="28943" y="19045"/>
                    </a:cubicBezTo>
                    <a:lnTo>
                      <a:pt x="28486" y="0"/>
                    </a:lnTo>
                    <a:cubicBezTo>
                      <a:pt x="18878" y="231"/>
                      <a:pt x="9357" y="389"/>
                      <a:pt x="0" y="498"/>
                    </a:cubicBezTo>
                    <a:close/>
                  </a:path>
                </a:pathLst>
              </a:custGeom>
              <a:grpFill/>
              <a:ln w="9525"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9C9BFD28-5D4D-6E71-43CD-32234DA56952}"/>
                  </a:ext>
                </a:extLst>
              </p:cNvPr>
              <p:cNvSpPr/>
              <p:nvPr/>
            </p:nvSpPr>
            <p:spPr>
              <a:xfrm>
                <a:off x="6098000" y="3376850"/>
                <a:ext cx="34392" cy="31051"/>
              </a:xfrm>
              <a:custGeom>
                <a:avLst/>
                <a:gdLst>
                  <a:gd name="connsiteX0" fmla="*/ 34393 w 34392"/>
                  <a:gd name="connsiteY0" fmla="*/ 17027 h 31051"/>
                  <a:gd name="connsiteX1" fmla="*/ 25854 w 34392"/>
                  <a:gd name="connsiteY1" fmla="*/ 0 h 31051"/>
                  <a:gd name="connsiteX2" fmla="*/ 0 w 34392"/>
                  <a:gd name="connsiteY2" fmla="*/ 15996 h 31051"/>
                  <a:gd name="connsiteX3" fmla="*/ 11674 w 34392"/>
                  <a:gd name="connsiteY3" fmla="*/ 31051 h 31051"/>
                  <a:gd name="connsiteX4" fmla="*/ 34393 w 34392"/>
                  <a:gd name="connsiteY4" fmla="*/ 17027 h 3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2" h="31051">
                    <a:moveTo>
                      <a:pt x="34393" y="17027"/>
                    </a:moveTo>
                    <a:lnTo>
                      <a:pt x="25854" y="0"/>
                    </a:lnTo>
                    <a:cubicBezTo>
                      <a:pt x="16740" y="4485"/>
                      <a:pt x="8082" y="9842"/>
                      <a:pt x="0" y="15996"/>
                    </a:cubicBezTo>
                    <a:lnTo>
                      <a:pt x="11674" y="31051"/>
                    </a:lnTo>
                    <a:cubicBezTo>
                      <a:pt x="18779" y="25657"/>
                      <a:pt x="26387" y="20961"/>
                      <a:pt x="34393" y="17027"/>
                    </a:cubicBezTo>
                    <a:close/>
                  </a:path>
                </a:pathLst>
              </a:custGeom>
              <a:grpFill/>
              <a:ln w="9525" cap="flat">
                <a:noFill/>
                <a:prstDash val="solid"/>
                <a:miter/>
              </a:ln>
            </p:spPr>
            <p:txBody>
              <a:bodyPr rtlCol="0" anchor="ctr"/>
              <a:lstStyle/>
              <a:p>
                <a:endParaRPr lang="fr-FR"/>
              </a:p>
            </p:txBody>
          </p:sp>
          <p:sp>
            <p:nvSpPr>
              <p:cNvPr id="30" name="Forme libre : forme 29">
                <a:extLst>
                  <a:ext uri="{FF2B5EF4-FFF2-40B4-BE49-F238E27FC236}">
                    <a16:creationId xmlns:a16="http://schemas.microsoft.com/office/drawing/2014/main" id="{5AC7B74F-3189-A58A-6BE8-0571AE242464}"/>
                  </a:ext>
                </a:extLst>
              </p:cNvPr>
              <p:cNvSpPr/>
              <p:nvPr/>
            </p:nvSpPr>
            <p:spPr>
              <a:xfrm>
                <a:off x="6066085" y="3415950"/>
                <a:ext cx="26342" cy="32341"/>
              </a:xfrm>
              <a:custGeom>
                <a:avLst/>
                <a:gdLst>
                  <a:gd name="connsiteX0" fmla="*/ 26342 w 26342"/>
                  <a:gd name="connsiteY0" fmla="*/ 10203 h 32341"/>
                  <a:gd name="connsiteX1" fmla="*/ 10259 w 26342"/>
                  <a:gd name="connsiteY1" fmla="*/ 0 h 32341"/>
                  <a:gd name="connsiteX2" fmla="*/ 0 w 26342"/>
                  <a:gd name="connsiteY2" fmla="*/ 31198 h 32341"/>
                  <a:gd name="connsiteX3" fmla="*/ 19013 w 26342"/>
                  <a:gd name="connsiteY3" fmla="*/ 32341 h 32341"/>
                  <a:gd name="connsiteX4" fmla="*/ 26342 w 26342"/>
                  <a:gd name="connsiteY4" fmla="*/ 10203 h 32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2" h="32341">
                    <a:moveTo>
                      <a:pt x="26342" y="10203"/>
                    </a:moveTo>
                    <a:lnTo>
                      <a:pt x="10259" y="0"/>
                    </a:lnTo>
                    <a:cubicBezTo>
                      <a:pt x="4223" y="9349"/>
                      <a:pt x="691" y="20092"/>
                      <a:pt x="0" y="31198"/>
                    </a:cubicBezTo>
                    <a:lnTo>
                      <a:pt x="19013" y="32341"/>
                    </a:lnTo>
                    <a:cubicBezTo>
                      <a:pt x="19492" y="24451"/>
                      <a:pt x="22018" y="16821"/>
                      <a:pt x="26342" y="10203"/>
                    </a:cubicBezTo>
                    <a:close/>
                  </a:path>
                </a:pathLst>
              </a:custGeom>
              <a:grpFill/>
              <a:ln w="9525" cap="flat">
                <a:noFill/>
                <a:prstDash val="solid"/>
                <a:miter/>
              </a:ln>
            </p:spPr>
            <p:txBody>
              <a:bodyPr rtlCol="0" anchor="ctr"/>
              <a:lstStyle/>
              <a:p>
                <a:endParaRPr lang="fr-FR"/>
              </a:p>
            </p:txBody>
          </p:sp>
          <p:sp>
            <p:nvSpPr>
              <p:cNvPr id="31" name="Forme libre : forme 30">
                <a:extLst>
                  <a:ext uri="{FF2B5EF4-FFF2-40B4-BE49-F238E27FC236}">
                    <a16:creationId xmlns:a16="http://schemas.microsoft.com/office/drawing/2014/main" id="{C5AC94A7-9491-0471-417C-D86805E60572}"/>
                  </a:ext>
                </a:extLst>
              </p:cNvPr>
              <p:cNvSpPr/>
              <p:nvPr/>
            </p:nvSpPr>
            <p:spPr>
              <a:xfrm>
                <a:off x="5999254" y="3742429"/>
                <a:ext cx="28641" cy="19088"/>
              </a:xfrm>
              <a:custGeom>
                <a:avLst/>
                <a:gdLst>
                  <a:gd name="connsiteX0" fmla="*/ 28604 w 28641"/>
                  <a:gd name="connsiteY0" fmla="*/ 29 h 19088"/>
                  <a:gd name="connsiteX1" fmla="*/ 18945 w 28641"/>
                  <a:gd name="connsiteY1" fmla="*/ 38 h 19088"/>
                  <a:gd name="connsiteX2" fmla="*/ 76 w 28641"/>
                  <a:gd name="connsiteY2" fmla="*/ 0 h 19088"/>
                  <a:gd name="connsiteX3" fmla="*/ 0 w 28641"/>
                  <a:gd name="connsiteY3" fmla="*/ 19050 h 19088"/>
                  <a:gd name="connsiteX4" fmla="*/ 18945 w 28641"/>
                  <a:gd name="connsiteY4" fmla="*/ 19088 h 19088"/>
                  <a:gd name="connsiteX5" fmla="*/ 28642 w 28641"/>
                  <a:gd name="connsiteY5" fmla="*/ 19079 h 19088"/>
                  <a:gd name="connsiteX6" fmla="*/ 28604 w 28641"/>
                  <a:gd name="connsiteY6" fmla="*/ 29 h 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1" h="19088">
                    <a:moveTo>
                      <a:pt x="28604" y="29"/>
                    </a:moveTo>
                    <a:lnTo>
                      <a:pt x="18945" y="38"/>
                    </a:lnTo>
                    <a:lnTo>
                      <a:pt x="76" y="0"/>
                    </a:lnTo>
                    <a:lnTo>
                      <a:pt x="0" y="19050"/>
                    </a:lnTo>
                    <a:lnTo>
                      <a:pt x="18945" y="19088"/>
                    </a:lnTo>
                    <a:lnTo>
                      <a:pt x="28642" y="19079"/>
                    </a:lnTo>
                    <a:lnTo>
                      <a:pt x="28604" y="29"/>
                    </a:lnTo>
                    <a:close/>
                  </a:path>
                </a:pathLst>
              </a:custGeom>
              <a:grpFill/>
              <a:ln w="9525" cap="flat">
                <a:noFill/>
                <a:prstDash val="solid"/>
                <a:miter/>
              </a:ln>
            </p:spPr>
            <p:txBody>
              <a:bodyPr rtlCol="0" anchor="ctr"/>
              <a:lstStyle/>
              <a:p>
                <a:endParaRPr lang="fr-FR"/>
              </a:p>
            </p:txBody>
          </p:sp>
          <p:sp>
            <p:nvSpPr>
              <p:cNvPr id="32" name="Forme libre : forme 31">
                <a:extLst>
                  <a:ext uri="{FF2B5EF4-FFF2-40B4-BE49-F238E27FC236}">
                    <a16:creationId xmlns:a16="http://schemas.microsoft.com/office/drawing/2014/main" id="{8A728A23-6FB9-7F2E-F26A-E9896C3A89E4}"/>
                  </a:ext>
                </a:extLst>
              </p:cNvPr>
              <p:cNvSpPr/>
              <p:nvPr/>
            </p:nvSpPr>
            <p:spPr>
              <a:xfrm>
                <a:off x="6174433" y="3521034"/>
                <a:ext cx="32532" cy="25589"/>
              </a:xfrm>
              <a:custGeom>
                <a:avLst/>
                <a:gdLst>
                  <a:gd name="connsiteX0" fmla="*/ 32533 w 32532"/>
                  <a:gd name="connsiteY0" fmla="*/ 7111 h 25589"/>
                  <a:gd name="connsiteX1" fmla="*/ 4976 w 32532"/>
                  <a:gd name="connsiteY1" fmla="*/ 0 h 25589"/>
                  <a:gd name="connsiteX2" fmla="*/ 0 w 32532"/>
                  <a:gd name="connsiteY2" fmla="*/ 18390 h 25589"/>
                  <a:gd name="connsiteX3" fmla="*/ 27891 w 32532"/>
                  <a:gd name="connsiteY3" fmla="*/ 25590 h 25589"/>
                </a:gdLst>
                <a:ahLst/>
                <a:cxnLst>
                  <a:cxn ang="0">
                    <a:pos x="connsiteX0" y="connsiteY0"/>
                  </a:cxn>
                  <a:cxn ang="0">
                    <a:pos x="connsiteX1" y="connsiteY1"/>
                  </a:cxn>
                  <a:cxn ang="0">
                    <a:pos x="connsiteX2" y="connsiteY2"/>
                  </a:cxn>
                  <a:cxn ang="0">
                    <a:pos x="connsiteX3" y="connsiteY3"/>
                  </a:cxn>
                </a:cxnLst>
                <a:rect l="l" t="t" r="r" b="b"/>
                <a:pathLst>
                  <a:path w="32532" h="25589">
                    <a:moveTo>
                      <a:pt x="32533" y="7111"/>
                    </a:moveTo>
                    <a:cubicBezTo>
                      <a:pt x="23198" y="4767"/>
                      <a:pt x="13959" y="2433"/>
                      <a:pt x="4976" y="0"/>
                    </a:cubicBezTo>
                    <a:lnTo>
                      <a:pt x="0" y="18390"/>
                    </a:lnTo>
                    <a:cubicBezTo>
                      <a:pt x="9097" y="20850"/>
                      <a:pt x="18445" y="23217"/>
                      <a:pt x="27891" y="25590"/>
                    </a:cubicBezTo>
                    <a:close/>
                  </a:path>
                </a:pathLst>
              </a:custGeom>
              <a:grpFill/>
              <a:ln w="9525" cap="flat">
                <a:noFill/>
                <a:prstDash val="solid"/>
                <a:miter/>
              </a:ln>
            </p:spPr>
            <p:txBody>
              <a:bodyPr rtlCol="0" anchor="ctr"/>
              <a:lstStyle/>
              <a:p>
                <a:endParaRPr lang="fr-FR"/>
              </a:p>
            </p:txBody>
          </p:sp>
          <p:sp>
            <p:nvSpPr>
              <p:cNvPr id="33" name="Forme libre : forme 32">
                <a:extLst>
                  <a:ext uri="{FF2B5EF4-FFF2-40B4-BE49-F238E27FC236}">
                    <a16:creationId xmlns:a16="http://schemas.microsoft.com/office/drawing/2014/main" id="{FD6754DB-95DC-8BBC-A5F1-FB6A1DFC12EA}"/>
                  </a:ext>
                </a:extLst>
              </p:cNvPr>
              <p:cNvSpPr/>
              <p:nvPr/>
            </p:nvSpPr>
            <p:spPr>
              <a:xfrm>
                <a:off x="5942139" y="3742181"/>
                <a:ext cx="28630" cy="19156"/>
              </a:xfrm>
              <a:custGeom>
                <a:avLst/>
                <a:gdLst>
                  <a:gd name="connsiteX0" fmla="*/ 0 w 28630"/>
                  <a:gd name="connsiteY0" fmla="*/ 0 h 19156"/>
                  <a:gd name="connsiteX1" fmla="*/ 0 w 28630"/>
                  <a:gd name="connsiteY1" fmla="*/ 19050 h 19156"/>
                  <a:gd name="connsiteX2" fmla="*/ 28519 w 28630"/>
                  <a:gd name="connsiteY2" fmla="*/ 19157 h 19156"/>
                  <a:gd name="connsiteX3" fmla="*/ 28630 w 28630"/>
                  <a:gd name="connsiteY3" fmla="*/ 107 h 19156"/>
                  <a:gd name="connsiteX4" fmla="*/ 0 w 28630"/>
                  <a:gd name="connsiteY4" fmla="*/ 0 h 1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 h="19156">
                    <a:moveTo>
                      <a:pt x="0" y="0"/>
                    </a:moveTo>
                    <a:lnTo>
                      <a:pt x="0" y="19050"/>
                    </a:lnTo>
                    <a:cubicBezTo>
                      <a:pt x="8730" y="19050"/>
                      <a:pt x="18288" y="19099"/>
                      <a:pt x="28519" y="19157"/>
                    </a:cubicBezTo>
                    <a:lnTo>
                      <a:pt x="28630" y="107"/>
                    </a:lnTo>
                    <a:cubicBezTo>
                      <a:pt x="18357" y="44"/>
                      <a:pt x="8767" y="0"/>
                      <a:pt x="0" y="0"/>
                    </a:cubicBezTo>
                    <a:close/>
                  </a:path>
                </a:pathLst>
              </a:custGeom>
              <a:grpFill/>
              <a:ln w="9525" cap="flat">
                <a:noFill/>
                <a:prstDash val="solid"/>
                <a:miter/>
              </a:ln>
            </p:spPr>
            <p:txBody>
              <a:bodyPr rtlCol="0" anchor="ctr"/>
              <a:lstStyle/>
              <a:p>
                <a:endParaRPr lang="fr-FR"/>
              </a:p>
            </p:txBody>
          </p:sp>
          <p:sp>
            <p:nvSpPr>
              <p:cNvPr id="34" name="Forme libre : forme 33">
                <a:extLst>
                  <a:ext uri="{FF2B5EF4-FFF2-40B4-BE49-F238E27FC236}">
                    <a16:creationId xmlns:a16="http://schemas.microsoft.com/office/drawing/2014/main" id="{74BFC1E2-2438-FF0F-85E5-1D964CEA68D9}"/>
                  </a:ext>
                </a:extLst>
              </p:cNvPr>
              <p:cNvSpPr/>
              <p:nvPr/>
            </p:nvSpPr>
            <p:spPr>
              <a:xfrm>
                <a:off x="6072020" y="3471237"/>
                <a:ext cx="32369" cy="33256"/>
              </a:xfrm>
              <a:custGeom>
                <a:avLst/>
                <a:gdLst>
                  <a:gd name="connsiteX0" fmla="*/ 20435 w 32369"/>
                  <a:gd name="connsiteY0" fmla="*/ 33257 h 33256"/>
                  <a:gd name="connsiteX1" fmla="*/ 32370 w 32369"/>
                  <a:gd name="connsiteY1" fmla="*/ 18411 h 33256"/>
                  <a:gd name="connsiteX2" fmla="*/ 17240 w 32369"/>
                  <a:gd name="connsiteY2" fmla="*/ 0 h 33256"/>
                  <a:gd name="connsiteX3" fmla="*/ 0 w 32369"/>
                  <a:gd name="connsiteY3" fmla="*/ 8111 h 33256"/>
                  <a:gd name="connsiteX4" fmla="*/ 20435 w 32369"/>
                  <a:gd name="connsiteY4" fmla="*/ 33257 h 3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69" h="33256">
                    <a:moveTo>
                      <a:pt x="20435" y="33257"/>
                    </a:moveTo>
                    <a:lnTo>
                      <a:pt x="32370" y="18411"/>
                    </a:lnTo>
                    <a:cubicBezTo>
                      <a:pt x="25974" y="13524"/>
                      <a:pt x="20795" y="7222"/>
                      <a:pt x="17240" y="0"/>
                    </a:cubicBezTo>
                    <a:lnTo>
                      <a:pt x="0" y="8111"/>
                    </a:lnTo>
                    <a:cubicBezTo>
                      <a:pt x="4804" y="17942"/>
                      <a:pt x="11795" y="26543"/>
                      <a:pt x="20435" y="33257"/>
                    </a:cubicBezTo>
                    <a:close/>
                  </a:path>
                </a:pathLst>
              </a:custGeom>
              <a:grpFill/>
              <a:ln w="9525" cap="flat">
                <a:noFill/>
                <a:prstDash val="solid"/>
                <a:miter/>
              </a:ln>
            </p:spPr>
            <p:txBody>
              <a:bodyPr rtlCol="0" anchor="ctr"/>
              <a:lstStyle/>
              <a:p>
                <a:endParaRPr lang="fr-FR"/>
              </a:p>
            </p:txBody>
          </p:sp>
          <p:sp>
            <p:nvSpPr>
              <p:cNvPr id="35" name="Forme libre : forme 34">
                <a:extLst>
                  <a:ext uri="{FF2B5EF4-FFF2-40B4-BE49-F238E27FC236}">
                    <a16:creationId xmlns:a16="http://schemas.microsoft.com/office/drawing/2014/main" id="{A37B0AAC-BFE7-90A2-8530-8DD542296125}"/>
                  </a:ext>
                </a:extLst>
              </p:cNvPr>
              <p:cNvSpPr/>
              <p:nvPr/>
            </p:nvSpPr>
            <p:spPr>
              <a:xfrm>
                <a:off x="6207681" y="3344487"/>
                <a:ext cx="31602" cy="23859"/>
              </a:xfrm>
              <a:custGeom>
                <a:avLst/>
                <a:gdLst>
                  <a:gd name="connsiteX0" fmla="*/ 0 w 31602"/>
                  <a:gd name="connsiteY0" fmla="*/ 5208 h 23859"/>
                  <a:gd name="connsiteX1" fmla="*/ 3879 w 31602"/>
                  <a:gd name="connsiteY1" fmla="*/ 23859 h 23859"/>
                  <a:gd name="connsiteX2" fmla="*/ 31603 w 31602"/>
                  <a:gd name="connsiteY2" fmla="*/ 18818 h 23859"/>
                  <a:gd name="connsiteX3" fmla="*/ 28635 w 31602"/>
                  <a:gd name="connsiteY3" fmla="*/ 0 h 23859"/>
                  <a:gd name="connsiteX4" fmla="*/ 0 w 31602"/>
                  <a:gd name="connsiteY4" fmla="*/ 5208 h 23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2" h="23859">
                    <a:moveTo>
                      <a:pt x="0" y="5208"/>
                    </a:moveTo>
                    <a:lnTo>
                      <a:pt x="3879" y="23859"/>
                    </a:lnTo>
                    <a:cubicBezTo>
                      <a:pt x="12753" y="22015"/>
                      <a:pt x="22083" y="20320"/>
                      <a:pt x="31603" y="18818"/>
                    </a:cubicBezTo>
                    <a:lnTo>
                      <a:pt x="28635" y="0"/>
                    </a:lnTo>
                    <a:cubicBezTo>
                      <a:pt x="18811" y="1550"/>
                      <a:pt x="9176" y="3302"/>
                      <a:pt x="0" y="5208"/>
                    </a:cubicBezTo>
                    <a:close/>
                  </a:path>
                </a:pathLst>
              </a:custGeom>
              <a:grpFill/>
              <a:ln w="9525" cap="flat">
                <a:noFill/>
                <a:prstDash val="solid"/>
                <a:miter/>
              </a:ln>
            </p:spPr>
            <p:txBody>
              <a:bodyPr rtlCol="0" anchor="ctr"/>
              <a:lstStyle/>
              <a:p>
                <a:endParaRPr lang="fr-FR"/>
              </a:p>
            </p:txBody>
          </p:sp>
          <p:sp>
            <p:nvSpPr>
              <p:cNvPr id="36" name="Forme libre : forme 35">
                <a:extLst>
                  <a:ext uri="{FF2B5EF4-FFF2-40B4-BE49-F238E27FC236}">
                    <a16:creationId xmlns:a16="http://schemas.microsoft.com/office/drawing/2014/main" id="{FFB8A56A-46AC-9D8A-C8DB-49FCC8778F65}"/>
                  </a:ext>
                </a:extLst>
              </p:cNvPr>
              <p:cNvSpPr/>
              <p:nvPr/>
            </p:nvSpPr>
            <p:spPr>
              <a:xfrm>
                <a:off x="6265133" y="3337992"/>
                <a:ext cx="29938" cy="21519"/>
              </a:xfrm>
              <a:custGeom>
                <a:avLst/>
                <a:gdLst>
                  <a:gd name="connsiteX0" fmla="*/ 0 w 29938"/>
                  <a:gd name="connsiteY0" fmla="*/ 2591 h 21519"/>
                  <a:gd name="connsiteX1" fmla="*/ 2149 w 29938"/>
                  <a:gd name="connsiteY1" fmla="*/ 21520 h 21519"/>
                  <a:gd name="connsiteX2" fmla="*/ 29938 w 29938"/>
                  <a:gd name="connsiteY2" fmla="*/ 19022 h 21519"/>
                  <a:gd name="connsiteX3" fmla="*/ 28910 w 29938"/>
                  <a:gd name="connsiteY3" fmla="*/ 0 h 21519"/>
                  <a:gd name="connsiteX4" fmla="*/ 0 w 29938"/>
                  <a:gd name="connsiteY4" fmla="*/ 2591 h 2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8" h="21519">
                    <a:moveTo>
                      <a:pt x="0" y="2591"/>
                    </a:moveTo>
                    <a:lnTo>
                      <a:pt x="2149" y="21520"/>
                    </a:lnTo>
                    <a:cubicBezTo>
                      <a:pt x="18650" y="19642"/>
                      <a:pt x="29486" y="19043"/>
                      <a:pt x="29938" y="19022"/>
                    </a:cubicBezTo>
                    <a:lnTo>
                      <a:pt x="28910" y="0"/>
                    </a:lnTo>
                    <a:cubicBezTo>
                      <a:pt x="27715" y="65"/>
                      <a:pt x="16767" y="684"/>
                      <a:pt x="0" y="2591"/>
                    </a:cubicBezTo>
                    <a:close/>
                  </a:path>
                </a:pathLst>
              </a:custGeom>
              <a:grpFill/>
              <a:ln w="9525" cap="flat">
                <a:noFill/>
                <a:prstDash val="solid"/>
                <a:miter/>
              </a:ln>
            </p:spPr>
            <p:txBody>
              <a:bodyPr rtlCol="0" anchor="ctr"/>
              <a:lstStyle/>
              <a:p>
                <a:endParaRPr lang="fr-FR"/>
              </a:p>
            </p:txBody>
          </p:sp>
          <p:sp>
            <p:nvSpPr>
              <p:cNvPr id="37" name="Forme libre : forme 36">
                <a:extLst>
                  <a:ext uri="{FF2B5EF4-FFF2-40B4-BE49-F238E27FC236}">
                    <a16:creationId xmlns:a16="http://schemas.microsoft.com/office/drawing/2014/main" id="{686E8B19-1E30-0070-BD8B-D0FFDB234C9D}"/>
                  </a:ext>
                </a:extLst>
              </p:cNvPr>
              <p:cNvSpPr/>
              <p:nvPr/>
            </p:nvSpPr>
            <p:spPr>
              <a:xfrm>
                <a:off x="6357546" y="3633751"/>
                <a:ext cx="21287" cy="31411"/>
              </a:xfrm>
              <a:custGeom>
                <a:avLst/>
                <a:gdLst>
                  <a:gd name="connsiteX0" fmla="*/ 21286 w 21287"/>
                  <a:gd name="connsiteY0" fmla="*/ 24721 h 31411"/>
                  <a:gd name="connsiteX1" fmla="*/ 18548 w 21287"/>
                  <a:gd name="connsiteY1" fmla="*/ 0 h 31411"/>
                  <a:gd name="connsiteX2" fmla="*/ 0 w 21287"/>
                  <a:gd name="connsiteY2" fmla="*/ 4343 h 31411"/>
                  <a:gd name="connsiteX3" fmla="*/ 2236 w 21287"/>
                  <a:gd name="connsiteY3" fmla="*/ 24698 h 31411"/>
                  <a:gd name="connsiteX4" fmla="*/ 1986 w 21287"/>
                  <a:gd name="connsiteY4" fmla="*/ 29305 h 31411"/>
                  <a:gd name="connsiteX5" fmla="*/ 20915 w 21287"/>
                  <a:gd name="connsiteY5" fmla="*/ 31412 h 31411"/>
                  <a:gd name="connsiteX6" fmla="*/ 21286 w 21287"/>
                  <a:gd name="connsiteY6" fmla="*/ 24721 h 3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87" h="31411">
                    <a:moveTo>
                      <a:pt x="21286" y="24721"/>
                    </a:moveTo>
                    <a:cubicBezTo>
                      <a:pt x="21324" y="16403"/>
                      <a:pt x="20405" y="8109"/>
                      <a:pt x="18548" y="0"/>
                    </a:cubicBezTo>
                    <a:lnTo>
                      <a:pt x="0" y="4343"/>
                    </a:lnTo>
                    <a:cubicBezTo>
                      <a:pt x="1521" y="11020"/>
                      <a:pt x="2272" y="17850"/>
                      <a:pt x="2236" y="24698"/>
                    </a:cubicBezTo>
                    <a:cubicBezTo>
                      <a:pt x="2236" y="26238"/>
                      <a:pt x="2153" y="27775"/>
                      <a:pt x="1986" y="29305"/>
                    </a:cubicBezTo>
                    <a:lnTo>
                      <a:pt x="20915" y="31412"/>
                    </a:lnTo>
                    <a:cubicBezTo>
                      <a:pt x="21161" y="29190"/>
                      <a:pt x="21285" y="26957"/>
                      <a:pt x="21286" y="24721"/>
                    </a:cubicBezTo>
                    <a:close/>
                  </a:path>
                </a:pathLst>
              </a:custGeom>
              <a:grpFill/>
              <a:ln w="9525" cap="flat">
                <a:noFill/>
                <a:prstDash val="solid"/>
                <a:miter/>
              </a:ln>
            </p:spPr>
            <p:txBody>
              <a:bodyPr rtlCol="0" anchor="ctr"/>
              <a:lstStyle/>
              <a:p>
                <a:endParaRPr lang="fr-FR"/>
              </a:p>
            </p:txBody>
          </p:sp>
          <p:sp>
            <p:nvSpPr>
              <p:cNvPr id="38" name="Forme libre : forme 37">
                <a:extLst>
                  <a:ext uri="{FF2B5EF4-FFF2-40B4-BE49-F238E27FC236}">
                    <a16:creationId xmlns:a16="http://schemas.microsoft.com/office/drawing/2014/main" id="{20630B9F-7232-34E9-9F28-724A37B24F5B}"/>
                  </a:ext>
                </a:extLst>
              </p:cNvPr>
              <p:cNvSpPr/>
              <p:nvPr/>
            </p:nvSpPr>
            <p:spPr>
              <a:xfrm>
                <a:off x="6281206" y="3711858"/>
                <a:ext cx="33128" cy="26879"/>
              </a:xfrm>
              <a:custGeom>
                <a:avLst/>
                <a:gdLst>
                  <a:gd name="connsiteX0" fmla="*/ 0 w 33128"/>
                  <a:gd name="connsiteY0" fmla="*/ 8490 h 26879"/>
                  <a:gd name="connsiteX1" fmla="*/ 4977 w 33128"/>
                  <a:gd name="connsiteY1" fmla="*/ 26880 h 26879"/>
                  <a:gd name="connsiteX2" fmla="*/ 33129 w 33128"/>
                  <a:gd name="connsiteY2" fmla="*/ 17756 h 26879"/>
                  <a:gd name="connsiteX3" fmla="*/ 26227 w 33128"/>
                  <a:gd name="connsiteY3" fmla="*/ 0 h 26879"/>
                  <a:gd name="connsiteX4" fmla="*/ 0 w 33128"/>
                  <a:gd name="connsiteY4" fmla="*/ 8490 h 2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8" h="26879">
                    <a:moveTo>
                      <a:pt x="0" y="8490"/>
                    </a:moveTo>
                    <a:lnTo>
                      <a:pt x="4977" y="26880"/>
                    </a:lnTo>
                    <a:cubicBezTo>
                      <a:pt x="14515" y="24335"/>
                      <a:pt x="23912" y="21290"/>
                      <a:pt x="33129" y="17756"/>
                    </a:cubicBezTo>
                    <a:lnTo>
                      <a:pt x="26227" y="0"/>
                    </a:lnTo>
                    <a:cubicBezTo>
                      <a:pt x="17640" y="3290"/>
                      <a:pt x="8886" y="6124"/>
                      <a:pt x="0" y="8490"/>
                    </a:cubicBezTo>
                    <a:close/>
                  </a:path>
                </a:pathLst>
              </a:custGeom>
              <a:grpFill/>
              <a:ln w="9525" cap="flat">
                <a:noFill/>
                <a:prstDash val="solid"/>
                <a:miter/>
              </a:ln>
            </p:spPr>
            <p:txBody>
              <a:bodyPr rtlCol="0" anchor="ctr"/>
              <a:lstStyle/>
              <a:p>
                <a:endParaRPr lang="fr-FR"/>
              </a:p>
            </p:txBody>
          </p:sp>
          <p:sp>
            <p:nvSpPr>
              <p:cNvPr id="39" name="Forme libre : forme 38">
                <a:extLst>
                  <a:ext uri="{FF2B5EF4-FFF2-40B4-BE49-F238E27FC236}">
                    <a16:creationId xmlns:a16="http://schemas.microsoft.com/office/drawing/2014/main" id="{E7B42BB5-8891-E5A1-C008-50F49F4C9361}"/>
                  </a:ext>
                </a:extLst>
              </p:cNvPr>
              <p:cNvSpPr/>
              <p:nvPr/>
            </p:nvSpPr>
            <p:spPr>
              <a:xfrm>
                <a:off x="6331562" y="3683949"/>
                <a:ext cx="34027" cy="32437"/>
              </a:xfrm>
              <a:custGeom>
                <a:avLst/>
                <a:gdLst>
                  <a:gd name="connsiteX0" fmla="*/ 0 w 34027"/>
                  <a:gd name="connsiteY0" fmla="*/ 16215 h 32437"/>
                  <a:gd name="connsiteX1" fmla="*/ 9992 w 34027"/>
                  <a:gd name="connsiteY1" fmla="*/ 32437 h 32437"/>
                  <a:gd name="connsiteX2" fmla="*/ 34027 w 34027"/>
                  <a:gd name="connsiteY2" fmla="*/ 11856 h 32437"/>
                  <a:gd name="connsiteX3" fmla="*/ 19117 w 34027"/>
                  <a:gd name="connsiteY3" fmla="*/ 0 h 32437"/>
                  <a:gd name="connsiteX4" fmla="*/ 0 w 34027"/>
                  <a:gd name="connsiteY4" fmla="*/ 16215 h 3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7" h="32437">
                    <a:moveTo>
                      <a:pt x="0" y="16215"/>
                    </a:moveTo>
                    <a:lnTo>
                      <a:pt x="9992" y="32437"/>
                    </a:lnTo>
                    <a:cubicBezTo>
                      <a:pt x="19132" y="27017"/>
                      <a:pt x="27264" y="20053"/>
                      <a:pt x="34027" y="11856"/>
                    </a:cubicBezTo>
                    <a:lnTo>
                      <a:pt x="19117" y="0"/>
                    </a:lnTo>
                    <a:cubicBezTo>
                      <a:pt x="13725" y="6465"/>
                      <a:pt x="7258" y="11950"/>
                      <a:pt x="0" y="16215"/>
                    </a:cubicBezTo>
                    <a:close/>
                  </a:path>
                </a:pathLst>
              </a:custGeom>
              <a:grpFill/>
              <a:ln w="9525" cap="flat">
                <a:noFill/>
                <a:prstDash val="solid"/>
                <a:miter/>
              </a:ln>
            </p:spPr>
            <p:txBody>
              <a:bodyPr rtlCol="0" anchor="ctr"/>
              <a:lstStyle/>
              <a:p>
                <a:endParaRPr lang="fr-FR"/>
              </a:p>
            </p:txBody>
          </p:sp>
          <p:sp>
            <p:nvSpPr>
              <p:cNvPr id="40" name="Forme libre : forme 39">
                <a:extLst>
                  <a:ext uri="{FF2B5EF4-FFF2-40B4-BE49-F238E27FC236}">
                    <a16:creationId xmlns:a16="http://schemas.microsoft.com/office/drawing/2014/main" id="{20153D39-A83D-FBD5-FC27-B38678D5FF00}"/>
                  </a:ext>
                </a:extLst>
              </p:cNvPr>
              <p:cNvSpPr/>
              <p:nvPr/>
            </p:nvSpPr>
            <p:spPr>
              <a:xfrm>
                <a:off x="6283634" y="3552464"/>
                <a:ext cx="33958" cy="29047"/>
              </a:xfrm>
              <a:custGeom>
                <a:avLst/>
                <a:gdLst>
                  <a:gd name="connsiteX0" fmla="*/ 6837 w 33958"/>
                  <a:gd name="connsiteY0" fmla="*/ 0 h 29047"/>
                  <a:gd name="connsiteX1" fmla="*/ 0 w 33958"/>
                  <a:gd name="connsiteY1" fmla="*/ 17780 h 29047"/>
                  <a:gd name="connsiteX2" fmla="*/ 24963 w 33958"/>
                  <a:gd name="connsiteY2" fmla="*/ 29047 h 29047"/>
                  <a:gd name="connsiteX3" fmla="*/ 33958 w 33958"/>
                  <a:gd name="connsiteY3" fmla="*/ 12253 h 29047"/>
                  <a:gd name="connsiteX4" fmla="*/ 6837 w 33958"/>
                  <a:gd name="connsiteY4" fmla="*/ 0 h 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8" h="29047">
                    <a:moveTo>
                      <a:pt x="6837" y="0"/>
                    </a:moveTo>
                    <a:lnTo>
                      <a:pt x="0" y="17780"/>
                    </a:lnTo>
                    <a:cubicBezTo>
                      <a:pt x="8548" y="21012"/>
                      <a:pt x="16885" y="24775"/>
                      <a:pt x="24963" y="29047"/>
                    </a:cubicBezTo>
                    <a:lnTo>
                      <a:pt x="33958" y="12253"/>
                    </a:lnTo>
                    <a:cubicBezTo>
                      <a:pt x="25181" y="7609"/>
                      <a:pt x="16124" y="3517"/>
                      <a:pt x="6837" y="0"/>
                    </a:cubicBezTo>
                    <a:close/>
                  </a:path>
                </a:pathLst>
              </a:custGeom>
              <a:grpFill/>
              <a:ln w="9525" cap="flat">
                <a:noFill/>
                <a:prstDash val="solid"/>
                <a:miter/>
              </a:ln>
            </p:spPr>
            <p:txBody>
              <a:bodyPr rtlCol="0" anchor="ctr"/>
              <a:lstStyle/>
              <a:p>
                <a:endParaRPr lang="fr-FR"/>
              </a:p>
            </p:txBody>
          </p:sp>
          <p:sp>
            <p:nvSpPr>
              <p:cNvPr id="41" name="Forme libre : forme 40">
                <a:extLst>
                  <a:ext uri="{FF2B5EF4-FFF2-40B4-BE49-F238E27FC236}">
                    <a16:creationId xmlns:a16="http://schemas.microsoft.com/office/drawing/2014/main" id="{67EF24B9-AB39-006F-66EE-456C6C7993B7}"/>
                  </a:ext>
                </a:extLst>
              </p:cNvPr>
              <p:cNvSpPr/>
              <p:nvPr/>
            </p:nvSpPr>
            <p:spPr>
              <a:xfrm>
                <a:off x="6330756" y="3581535"/>
                <a:ext cx="33061" cy="33558"/>
              </a:xfrm>
              <a:custGeom>
                <a:avLst/>
                <a:gdLst>
                  <a:gd name="connsiteX0" fmla="*/ 12192 w 33061"/>
                  <a:gd name="connsiteY0" fmla="*/ 0 h 33558"/>
                  <a:gd name="connsiteX1" fmla="*/ 0 w 33061"/>
                  <a:gd name="connsiteY1" fmla="*/ 14637 h 33558"/>
                  <a:gd name="connsiteX2" fmla="*/ 17059 w 33061"/>
                  <a:gd name="connsiteY2" fmla="*/ 33558 h 33558"/>
                  <a:gd name="connsiteX3" fmla="*/ 33061 w 33061"/>
                  <a:gd name="connsiteY3" fmla="*/ 23220 h 33558"/>
                  <a:gd name="connsiteX4" fmla="*/ 12192 w 33061"/>
                  <a:gd name="connsiteY4" fmla="*/ 0 h 3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61" h="33558">
                    <a:moveTo>
                      <a:pt x="12192" y="0"/>
                    </a:moveTo>
                    <a:lnTo>
                      <a:pt x="0" y="14637"/>
                    </a:lnTo>
                    <a:cubicBezTo>
                      <a:pt x="6607" y="20049"/>
                      <a:pt x="12359" y="26428"/>
                      <a:pt x="17059" y="33558"/>
                    </a:cubicBezTo>
                    <a:lnTo>
                      <a:pt x="33061" y="23220"/>
                    </a:lnTo>
                    <a:cubicBezTo>
                      <a:pt x="27317" y="14471"/>
                      <a:pt x="20281" y="6643"/>
                      <a:pt x="12192" y="0"/>
                    </a:cubicBezTo>
                    <a:close/>
                  </a:path>
                </a:pathLst>
              </a:custGeom>
              <a:grpFill/>
              <a:ln w="9525" cap="flat">
                <a:noFill/>
                <a:prstDash val="solid"/>
                <a:miter/>
              </a:ln>
            </p:spPr>
            <p:txBody>
              <a:bodyPr rtlCol="0" anchor="ctr"/>
              <a:lstStyle/>
              <a:p>
                <a:endParaRPr lang="fr-FR"/>
              </a:p>
            </p:txBody>
          </p:sp>
          <p:sp>
            <p:nvSpPr>
              <p:cNvPr id="42" name="Forme libre : forme 41">
                <a:extLst>
                  <a:ext uri="{FF2B5EF4-FFF2-40B4-BE49-F238E27FC236}">
                    <a16:creationId xmlns:a16="http://schemas.microsoft.com/office/drawing/2014/main" id="{D1C4DB50-D005-D0CA-A02F-8E734ADEB424}"/>
                  </a:ext>
                </a:extLst>
              </p:cNvPr>
              <p:cNvSpPr/>
              <p:nvPr/>
            </p:nvSpPr>
            <p:spPr>
              <a:xfrm>
                <a:off x="6226266" y="3726640"/>
                <a:ext cx="31416" cy="23577"/>
              </a:xfrm>
              <a:custGeom>
                <a:avLst/>
                <a:gdLst>
                  <a:gd name="connsiteX0" fmla="*/ 0 w 31416"/>
                  <a:gd name="connsiteY0" fmla="*/ 4727 h 23577"/>
                  <a:gd name="connsiteX1" fmla="*/ 2762 w 31416"/>
                  <a:gd name="connsiteY1" fmla="*/ 23577 h 23577"/>
                  <a:gd name="connsiteX2" fmla="*/ 31416 w 31416"/>
                  <a:gd name="connsiteY2" fmla="*/ 18692 h 23577"/>
                  <a:gd name="connsiteX3" fmla="*/ 27733 w 31416"/>
                  <a:gd name="connsiteY3" fmla="*/ 0 h 23577"/>
                  <a:gd name="connsiteX4" fmla="*/ 0 w 31416"/>
                  <a:gd name="connsiteY4" fmla="*/ 4727 h 2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6" h="23577">
                    <a:moveTo>
                      <a:pt x="0" y="4727"/>
                    </a:moveTo>
                    <a:lnTo>
                      <a:pt x="2762" y="23577"/>
                    </a:lnTo>
                    <a:cubicBezTo>
                      <a:pt x="12785" y="22108"/>
                      <a:pt x="22427" y="20464"/>
                      <a:pt x="31416" y="18692"/>
                    </a:cubicBezTo>
                    <a:lnTo>
                      <a:pt x="27733" y="0"/>
                    </a:lnTo>
                    <a:cubicBezTo>
                      <a:pt x="19045" y="1714"/>
                      <a:pt x="9716" y="3304"/>
                      <a:pt x="0" y="4727"/>
                    </a:cubicBezTo>
                    <a:close/>
                  </a:path>
                </a:pathLst>
              </a:custGeom>
              <a:grpFill/>
              <a:ln w="9525" cap="flat">
                <a:noFill/>
                <a:prstDash val="solid"/>
                <a:miter/>
              </a:ln>
            </p:spPr>
            <p:txBody>
              <a:bodyPr rtlCol="0" anchor="ctr"/>
              <a:lstStyle/>
              <a:p>
                <a:endParaRPr lang="fr-FR"/>
              </a:p>
            </p:txBody>
          </p:sp>
          <p:sp>
            <p:nvSpPr>
              <p:cNvPr id="43" name="Forme libre : forme 42">
                <a:extLst>
                  <a:ext uri="{FF2B5EF4-FFF2-40B4-BE49-F238E27FC236}">
                    <a16:creationId xmlns:a16="http://schemas.microsoft.com/office/drawing/2014/main" id="{7DEAF1CC-150F-6E26-13FA-10ACEE68C199}"/>
                  </a:ext>
                </a:extLst>
              </p:cNvPr>
              <p:cNvSpPr/>
              <p:nvPr/>
            </p:nvSpPr>
            <p:spPr>
              <a:xfrm>
                <a:off x="6118799" y="3503125"/>
                <a:ext cx="33657" cy="28028"/>
              </a:xfrm>
              <a:custGeom>
                <a:avLst/>
                <a:gdLst>
                  <a:gd name="connsiteX0" fmla="*/ 0 w 33657"/>
                  <a:gd name="connsiteY0" fmla="*/ 17265 h 28028"/>
                  <a:gd name="connsiteX1" fmla="*/ 27686 w 33657"/>
                  <a:gd name="connsiteY1" fmla="*/ 28028 h 28028"/>
                  <a:gd name="connsiteX2" fmla="*/ 33658 w 33657"/>
                  <a:gd name="connsiteY2" fmla="*/ 9941 h 28028"/>
                  <a:gd name="connsiteX3" fmla="*/ 8035 w 33657"/>
                  <a:gd name="connsiteY3" fmla="*/ 0 h 28028"/>
                </a:gdLst>
                <a:ahLst/>
                <a:cxnLst>
                  <a:cxn ang="0">
                    <a:pos x="connsiteX0" y="connsiteY0"/>
                  </a:cxn>
                  <a:cxn ang="0">
                    <a:pos x="connsiteX1" y="connsiteY1"/>
                  </a:cxn>
                  <a:cxn ang="0">
                    <a:pos x="connsiteX2" y="connsiteY2"/>
                  </a:cxn>
                  <a:cxn ang="0">
                    <a:pos x="connsiteX3" y="connsiteY3"/>
                  </a:cxn>
                </a:cxnLst>
                <a:rect l="l" t="t" r="r" b="b"/>
                <a:pathLst>
                  <a:path w="33657" h="28028">
                    <a:moveTo>
                      <a:pt x="0" y="17265"/>
                    </a:moveTo>
                    <a:cubicBezTo>
                      <a:pt x="9011" y="21390"/>
                      <a:pt x="18256" y="24984"/>
                      <a:pt x="27686" y="28028"/>
                    </a:cubicBezTo>
                    <a:lnTo>
                      <a:pt x="33658" y="9941"/>
                    </a:lnTo>
                    <a:cubicBezTo>
                      <a:pt x="24931" y="7128"/>
                      <a:pt x="16376" y="3808"/>
                      <a:pt x="8035" y="0"/>
                    </a:cubicBezTo>
                    <a:close/>
                  </a:path>
                </a:pathLst>
              </a:custGeom>
              <a:grpFill/>
              <a:ln w="9525"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85BF2921-3A10-8F39-E7AF-A3F61874611F}"/>
                  </a:ext>
                </a:extLst>
              </p:cNvPr>
              <p:cNvSpPr/>
              <p:nvPr/>
            </p:nvSpPr>
            <p:spPr>
              <a:xfrm>
                <a:off x="6113310" y="3739514"/>
                <a:ext cx="29491" cy="20393"/>
              </a:xfrm>
              <a:custGeom>
                <a:avLst/>
                <a:gdLst>
                  <a:gd name="connsiteX0" fmla="*/ 29491 w 29491"/>
                  <a:gd name="connsiteY0" fmla="*/ 19021 h 20393"/>
                  <a:gd name="connsiteX1" fmla="*/ 28393 w 29491"/>
                  <a:gd name="connsiteY1" fmla="*/ 0 h 20393"/>
                  <a:gd name="connsiteX2" fmla="*/ 0 w 29491"/>
                  <a:gd name="connsiteY2" fmla="*/ 1358 h 20393"/>
                  <a:gd name="connsiteX3" fmla="*/ 744 w 29491"/>
                  <a:gd name="connsiteY3" fmla="*/ 20394 h 20393"/>
                  <a:gd name="connsiteX4" fmla="*/ 29491 w 29491"/>
                  <a:gd name="connsiteY4" fmla="*/ 19021 h 2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1" h="20393">
                    <a:moveTo>
                      <a:pt x="29491" y="19021"/>
                    </a:moveTo>
                    <a:lnTo>
                      <a:pt x="28393" y="0"/>
                    </a:lnTo>
                    <a:cubicBezTo>
                      <a:pt x="18943" y="544"/>
                      <a:pt x="9459" y="991"/>
                      <a:pt x="0" y="1358"/>
                    </a:cubicBezTo>
                    <a:lnTo>
                      <a:pt x="744" y="20394"/>
                    </a:lnTo>
                    <a:cubicBezTo>
                      <a:pt x="10312" y="20026"/>
                      <a:pt x="19920" y="19575"/>
                      <a:pt x="29491" y="19021"/>
                    </a:cubicBezTo>
                    <a:close/>
                  </a:path>
                </a:pathLst>
              </a:custGeom>
              <a:grpFill/>
              <a:ln w="9525"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9E9C235B-8FA9-9914-D966-C5080BF685BE}"/>
                  </a:ext>
                </a:extLst>
              </p:cNvPr>
              <p:cNvSpPr/>
              <p:nvPr/>
            </p:nvSpPr>
            <p:spPr>
              <a:xfrm>
                <a:off x="6151225" y="3356457"/>
                <a:ext cx="33044" cy="26699"/>
              </a:xfrm>
              <a:custGeom>
                <a:avLst/>
                <a:gdLst>
                  <a:gd name="connsiteX0" fmla="*/ 0 w 33044"/>
                  <a:gd name="connsiteY0" fmla="*/ 8774 h 26699"/>
                  <a:gd name="connsiteX1" fmla="*/ 6455 w 33044"/>
                  <a:gd name="connsiteY1" fmla="*/ 26700 h 26699"/>
                  <a:gd name="connsiteX2" fmla="*/ 33044 w 33044"/>
                  <a:gd name="connsiteY2" fmla="*/ 18383 h 26699"/>
                  <a:gd name="connsiteX3" fmla="*/ 28049 w 33044"/>
                  <a:gd name="connsiteY3" fmla="*/ 0 h 26699"/>
                  <a:gd name="connsiteX4" fmla="*/ 0 w 33044"/>
                  <a:gd name="connsiteY4" fmla="*/ 8774 h 2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4" h="26699">
                    <a:moveTo>
                      <a:pt x="0" y="8774"/>
                    </a:moveTo>
                    <a:lnTo>
                      <a:pt x="6455" y="26700"/>
                    </a:lnTo>
                    <a:cubicBezTo>
                      <a:pt x="14647" y="23747"/>
                      <a:pt x="23593" y="20948"/>
                      <a:pt x="33044" y="18383"/>
                    </a:cubicBezTo>
                    <a:lnTo>
                      <a:pt x="28049" y="0"/>
                    </a:lnTo>
                    <a:cubicBezTo>
                      <a:pt x="18110" y="2698"/>
                      <a:pt x="8673" y="5652"/>
                      <a:pt x="0" y="8774"/>
                    </a:cubicBezTo>
                    <a:close/>
                  </a:path>
                </a:pathLst>
              </a:custGeom>
              <a:grpFill/>
              <a:ln w="9525"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2E90BE79-892D-8601-0724-F220E65CE785}"/>
                  </a:ext>
                </a:extLst>
              </p:cNvPr>
              <p:cNvSpPr/>
              <p:nvPr/>
            </p:nvSpPr>
            <p:spPr>
              <a:xfrm>
                <a:off x="6170033" y="3734928"/>
                <a:ext cx="30272" cy="21644"/>
              </a:xfrm>
              <a:custGeom>
                <a:avLst/>
                <a:gdLst>
                  <a:gd name="connsiteX0" fmla="*/ 1525 w 30272"/>
                  <a:gd name="connsiteY0" fmla="*/ 21645 h 21644"/>
                  <a:gd name="connsiteX1" fmla="*/ 30272 w 30272"/>
                  <a:gd name="connsiteY1" fmla="*/ 18939 h 21644"/>
                  <a:gd name="connsiteX2" fmla="*/ 28207 w 30272"/>
                  <a:gd name="connsiteY2" fmla="*/ 0 h 21644"/>
                  <a:gd name="connsiteX3" fmla="*/ 0 w 30272"/>
                  <a:gd name="connsiteY3" fmla="*/ 2656 h 21644"/>
                </a:gdLst>
                <a:ahLst/>
                <a:cxnLst>
                  <a:cxn ang="0">
                    <a:pos x="connsiteX0" y="connsiteY0"/>
                  </a:cxn>
                  <a:cxn ang="0">
                    <a:pos x="connsiteX1" y="connsiteY1"/>
                  </a:cxn>
                  <a:cxn ang="0">
                    <a:pos x="connsiteX2" y="connsiteY2"/>
                  </a:cxn>
                  <a:cxn ang="0">
                    <a:pos x="connsiteX3" y="connsiteY3"/>
                  </a:cxn>
                </a:cxnLst>
                <a:rect l="l" t="t" r="r" b="b"/>
                <a:pathLst>
                  <a:path w="30272" h="21644">
                    <a:moveTo>
                      <a:pt x="1525" y="21645"/>
                    </a:moveTo>
                    <a:cubicBezTo>
                      <a:pt x="11227" y="20866"/>
                      <a:pt x="20831" y="19968"/>
                      <a:pt x="30272" y="18939"/>
                    </a:cubicBezTo>
                    <a:lnTo>
                      <a:pt x="28207" y="0"/>
                    </a:lnTo>
                    <a:cubicBezTo>
                      <a:pt x="18942" y="1012"/>
                      <a:pt x="9515" y="1891"/>
                      <a:pt x="0" y="2656"/>
                    </a:cubicBezTo>
                    <a:close/>
                  </a:path>
                </a:pathLst>
              </a:custGeom>
              <a:grpFill/>
              <a:ln w="9525"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0F406894-8E12-D886-A67D-58293F0A3C60}"/>
                  </a:ext>
                </a:extLst>
              </p:cNvPr>
              <p:cNvSpPr/>
              <p:nvPr/>
            </p:nvSpPr>
            <p:spPr>
              <a:xfrm>
                <a:off x="6229977" y="3535224"/>
                <a:ext cx="32746" cy="26046"/>
              </a:xfrm>
              <a:custGeom>
                <a:avLst/>
                <a:gdLst>
                  <a:gd name="connsiteX0" fmla="*/ 4828 w 32746"/>
                  <a:gd name="connsiteY0" fmla="*/ 0 h 26046"/>
                  <a:gd name="connsiteX1" fmla="*/ 0 w 32746"/>
                  <a:gd name="connsiteY1" fmla="*/ 18426 h 26046"/>
                  <a:gd name="connsiteX2" fmla="*/ 27221 w 32746"/>
                  <a:gd name="connsiteY2" fmla="*/ 26046 h 26046"/>
                  <a:gd name="connsiteX3" fmla="*/ 32746 w 32746"/>
                  <a:gd name="connsiteY3" fmla="*/ 7814 h 26046"/>
                  <a:gd name="connsiteX4" fmla="*/ 4828 w 32746"/>
                  <a:gd name="connsiteY4" fmla="*/ 0 h 2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6" h="26046">
                    <a:moveTo>
                      <a:pt x="4828" y="0"/>
                    </a:moveTo>
                    <a:lnTo>
                      <a:pt x="0" y="18426"/>
                    </a:lnTo>
                    <a:cubicBezTo>
                      <a:pt x="9176" y="20831"/>
                      <a:pt x="18297" y="23338"/>
                      <a:pt x="27221" y="26046"/>
                    </a:cubicBezTo>
                    <a:lnTo>
                      <a:pt x="32746" y="7814"/>
                    </a:lnTo>
                    <a:cubicBezTo>
                      <a:pt x="23599" y="5037"/>
                      <a:pt x="14236" y="2465"/>
                      <a:pt x="4828" y="0"/>
                    </a:cubicBezTo>
                    <a:close/>
                  </a:path>
                </a:pathLst>
              </a:custGeom>
              <a:grpFill/>
              <a:ln w="9525"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66D3BC9C-681E-29AC-CA19-E83E50056004}"/>
                  </a:ext>
                </a:extLst>
              </p:cNvPr>
              <p:cNvSpPr/>
              <p:nvPr/>
            </p:nvSpPr>
            <p:spPr>
              <a:xfrm>
                <a:off x="5812910" y="3454849"/>
                <a:ext cx="104604" cy="104603"/>
              </a:xfrm>
              <a:custGeom>
                <a:avLst/>
                <a:gdLst>
                  <a:gd name="connsiteX0" fmla="*/ 1 w 104604"/>
                  <a:gd name="connsiteY0" fmla="*/ 52300 h 104603"/>
                  <a:gd name="connsiteX1" fmla="*/ 52301 w 104604"/>
                  <a:gd name="connsiteY1" fmla="*/ 104604 h 104603"/>
                  <a:gd name="connsiteX2" fmla="*/ 104604 w 104604"/>
                  <a:gd name="connsiteY2" fmla="*/ 52304 h 104603"/>
                  <a:gd name="connsiteX3" fmla="*/ 52304 w 104604"/>
                  <a:gd name="connsiteY3" fmla="*/ 0 h 104603"/>
                  <a:gd name="connsiteX4" fmla="*/ 52299 w 104604"/>
                  <a:gd name="connsiteY4" fmla="*/ 0 h 104603"/>
                  <a:gd name="connsiteX5" fmla="*/ 1 w 104604"/>
                  <a:gd name="connsiteY5" fmla="*/ 51869 h 104603"/>
                  <a:gd name="connsiteX6" fmla="*/ 1 w 104604"/>
                  <a:gd name="connsiteY6" fmla="*/ 52300 h 104603"/>
                  <a:gd name="connsiteX7" fmla="*/ 85553 w 104604"/>
                  <a:gd name="connsiteY7" fmla="*/ 52300 h 104603"/>
                  <a:gd name="connsiteX8" fmla="*/ 52303 w 104604"/>
                  <a:gd name="connsiteY8" fmla="*/ 85554 h 104603"/>
                  <a:gd name="connsiteX9" fmla="*/ 19050 w 104604"/>
                  <a:gd name="connsiteY9" fmla="*/ 52304 h 104603"/>
                  <a:gd name="connsiteX10" fmla="*/ 52300 w 104604"/>
                  <a:gd name="connsiteY10" fmla="*/ 19050 h 104603"/>
                  <a:gd name="connsiteX11" fmla="*/ 52302 w 104604"/>
                  <a:gd name="connsiteY11" fmla="*/ 19050 h 104603"/>
                  <a:gd name="connsiteX12" fmla="*/ 85553 w 104604"/>
                  <a:gd name="connsiteY12" fmla="*/ 51592 h 104603"/>
                  <a:gd name="connsiteX13" fmla="*/ 85553 w 104604"/>
                  <a:gd name="connsiteY13" fmla="*/ 52300 h 10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04" h="104603">
                    <a:moveTo>
                      <a:pt x="1" y="52300"/>
                    </a:moveTo>
                    <a:cubicBezTo>
                      <a:pt x="0" y="81186"/>
                      <a:pt x="23415" y="104603"/>
                      <a:pt x="52301" y="104604"/>
                    </a:cubicBezTo>
                    <a:cubicBezTo>
                      <a:pt x="81186" y="104605"/>
                      <a:pt x="104603" y="81190"/>
                      <a:pt x="104604" y="52304"/>
                    </a:cubicBezTo>
                    <a:cubicBezTo>
                      <a:pt x="104605" y="23419"/>
                      <a:pt x="81190" y="1"/>
                      <a:pt x="52304" y="0"/>
                    </a:cubicBezTo>
                    <a:cubicBezTo>
                      <a:pt x="52302" y="0"/>
                      <a:pt x="52301" y="0"/>
                      <a:pt x="52299" y="0"/>
                    </a:cubicBezTo>
                    <a:cubicBezTo>
                      <a:pt x="23534" y="-118"/>
                      <a:pt x="120" y="23104"/>
                      <a:pt x="1" y="51869"/>
                    </a:cubicBezTo>
                    <a:cubicBezTo>
                      <a:pt x="0" y="52013"/>
                      <a:pt x="0" y="52156"/>
                      <a:pt x="1" y="52300"/>
                    </a:cubicBezTo>
                    <a:close/>
                    <a:moveTo>
                      <a:pt x="85553" y="52300"/>
                    </a:moveTo>
                    <a:cubicBezTo>
                      <a:pt x="85554" y="70665"/>
                      <a:pt x="70668" y="85553"/>
                      <a:pt x="52303" y="85554"/>
                    </a:cubicBezTo>
                    <a:cubicBezTo>
                      <a:pt x="33939" y="85555"/>
                      <a:pt x="19051" y="70668"/>
                      <a:pt x="19050" y="52304"/>
                    </a:cubicBezTo>
                    <a:cubicBezTo>
                      <a:pt x="19049" y="33940"/>
                      <a:pt x="33935" y="19051"/>
                      <a:pt x="52300" y="19050"/>
                    </a:cubicBezTo>
                    <a:cubicBezTo>
                      <a:pt x="52301" y="19050"/>
                      <a:pt x="52301" y="19050"/>
                      <a:pt x="52302" y="19050"/>
                    </a:cubicBezTo>
                    <a:cubicBezTo>
                      <a:pt x="70470" y="18854"/>
                      <a:pt x="85357" y="33424"/>
                      <a:pt x="85553" y="51592"/>
                    </a:cubicBezTo>
                    <a:cubicBezTo>
                      <a:pt x="85556" y="51828"/>
                      <a:pt x="85556" y="52064"/>
                      <a:pt x="85553" y="52300"/>
                    </a:cubicBezTo>
                    <a:close/>
                  </a:path>
                </a:pathLst>
              </a:custGeom>
              <a:grpFill/>
              <a:ln w="9525" cap="flat">
                <a:noFill/>
                <a:prstDash val="solid"/>
                <a:miter/>
              </a:ln>
            </p:spPr>
            <p:txBody>
              <a:bodyPr rtlCol="0" anchor="ctr"/>
              <a:lstStyle/>
              <a:p>
                <a:endParaRPr lang="fr-FR"/>
              </a:p>
            </p:txBody>
          </p:sp>
        </p:grpSp>
        <p:grpSp>
          <p:nvGrpSpPr>
            <p:cNvPr id="24" name="Groupe 23">
              <a:extLst>
                <a:ext uri="{FF2B5EF4-FFF2-40B4-BE49-F238E27FC236}">
                  <a16:creationId xmlns:a16="http://schemas.microsoft.com/office/drawing/2014/main" id="{8D2F5ED5-1B00-BBA4-31AD-63B78B64B01E}"/>
                </a:ext>
              </a:extLst>
            </p:cNvPr>
            <p:cNvGrpSpPr/>
            <p:nvPr/>
          </p:nvGrpSpPr>
          <p:grpSpPr>
            <a:xfrm rot="20265906" flipH="1">
              <a:off x="6286904" y="3084079"/>
              <a:ext cx="220860" cy="236489"/>
              <a:chOff x="6220830" y="2962227"/>
              <a:chExt cx="220860" cy="236489"/>
            </a:xfrm>
            <a:grpFill/>
          </p:grpSpPr>
          <p:sp>
            <p:nvSpPr>
              <p:cNvPr id="25" name="Forme libre : forme 24">
                <a:extLst>
                  <a:ext uri="{FF2B5EF4-FFF2-40B4-BE49-F238E27FC236}">
                    <a16:creationId xmlns:a16="http://schemas.microsoft.com/office/drawing/2014/main" id="{EA6AB149-4B8C-C2A7-FB06-FB6AA04D0A31}"/>
                  </a:ext>
                </a:extLst>
              </p:cNvPr>
              <p:cNvSpPr/>
              <p:nvPr/>
            </p:nvSpPr>
            <p:spPr>
              <a:xfrm>
                <a:off x="6220830" y="2962227"/>
                <a:ext cx="196639" cy="198348"/>
              </a:xfrm>
              <a:custGeom>
                <a:avLst/>
                <a:gdLst>
                  <a:gd name="connsiteX0" fmla="*/ 389668 w 389667"/>
                  <a:gd name="connsiteY0" fmla="*/ 259802 h 354308"/>
                  <a:gd name="connsiteX1" fmla="*/ 284512 w 389667"/>
                  <a:gd name="connsiteY1" fmla="*/ 3170 h 354308"/>
                  <a:gd name="connsiteX2" fmla="*/ 260423 w 389667"/>
                  <a:gd name="connsiteY2" fmla="*/ 36 h 354308"/>
                  <a:gd name="connsiteX3" fmla="*/ 199606 w 389667"/>
                  <a:gd name="connsiteY3" fmla="*/ 13266 h 354308"/>
                  <a:gd name="connsiteX4" fmla="*/ 0 w 389667"/>
                  <a:gd name="connsiteY4" fmla="*/ 96581 h 354308"/>
                  <a:gd name="connsiteX5" fmla="*/ 105223 w 389667"/>
                  <a:gd name="connsiteY5" fmla="*/ 353356 h 354308"/>
                  <a:gd name="connsiteX6" fmla="*/ 123053 w 389667"/>
                  <a:gd name="connsiteY6" fmla="*/ 354309 h 354308"/>
                  <a:gd name="connsiteX7" fmla="*/ 304829 w 389667"/>
                  <a:gd name="connsiteY7" fmla="*/ 270013 h 354308"/>
                  <a:gd name="connsiteX8" fmla="*/ 365893 w 389667"/>
                  <a:gd name="connsiteY8" fmla="*/ 256678 h 354308"/>
                  <a:gd name="connsiteX9" fmla="*/ 389668 w 389667"/>
                  <a:gd name="connsiteY9" fmla="*/ 259802 h 354308"/>
                  <a:gd name="connsiteX10" fmla="*/ 99679 w 389667"/>
                  <a:gd name="connsiteY10" fmla="*/ 264479 h 354308"/>
                  <a:gd name="connsiteX11" fmla="*/ 72171 w 389667"/>
                  <a:gd name="connsiteY11" fmla="*/ 197356 h 354308"/>
                  <a:gd name="connsiteX12" fmla="*/ 122492 w 389667"/>
                  <a:gd name="connsiteY12" fmla="*/ 180697 h 354308"/>
                  <a:gd name="connsiteX13" fmla="*/ 149447 w 389667"/>
                  <a:gd name="connsiteY13" fmla="*/ 247086 h 354308"/>
                  <a:gd name="connsiteX14" fmla="*/ 140579 w 389667"/>
                  <a:gd name="connsiteY14" fmla="*/ 251067 h 354308"/>
                  <a:gd name="connsiteX15" fmla="*/ 99679 w 389667"/>
                  <a:gd name="connsiteY15" fmla="*/ 264479 h 354308"/>
                  <a:gd name="connsiteX16" fmla="*/ 293989 w 389667"/>
                  <a:gd name="connsiteY16" fmla="*/ 243600 h 354308"/>
                  <a:gd name="connsiteX17" fmla="*/ 291856 w 389667"/>
                  <a:gd name="connsiteY17" fmla="*/ 244552 h 354308"/>
                  <a:gd name="connsiteX18" fmla="*/ 265776 w 389667"/>
                  <a:gd name="connsiteY18" fmla="*/ 180925 h 354308"/>
                  <a:gd name="connsiteX19" fmla="*/ 215370 w 389667"/>
                  <a:gd name="connsiteY19" fmla="*/ 209967 h 354308"/>
                  <a:gd name="connsiteX20" fmla="*/ 208074 w 389667"/>
                  <a:gd name="connsiteY20" fmla="*/ 214625 h 354308"/>
                  <a:gd name="connsiteX21" fmla="*/ 234115 w 389667"/>
                  <a:gd name="connsiteY21" fmla="*/ 278166 h 354308"/>
                  <a:gd name="connsiteX22" fmla="*/ 228829 w 389667"/>
                  <a:gd name="connsiteY22" fmla="*/ 281766 h 354308"/>
                  <a:gd name="connsiteX23" fmla="*/ 176975 w 389667"/>
                  <a:gd name="connsiteY23" fmla="*/ 313256 h 354308"/>
                  <a:gd name="connsiteX24" fmla="*/ 149933 w 389667"/>
                  <a:gd name="connsiteY24" fmla="*/ 247315 h 354308"/>
                  <a:gd name="connsiteX25" fmla="*/ 208036 w 389667"/>
                  <a:gd name="connsiteY25" fmla="*/ 214672 h 354308"/>
                  <a:gd name="connsiteX26" fmla="*/ 180413 w 389667"/>
                  <a:gd name="connsiteY26" fmla="*/ 147359 h 354308"/>
                  <a:gd name="connsiteX27" fmla="*/ 178308 w 389667"/>
                  <a:gd name="connsiteY27" fmla="*/ 148712 h 354308"/>
                  <a:gd name="connsiteX28" fmla="*/ 122472 w 389667"/>
                  <a:gd name="connsiteY28" fmla="*/ 180487 h 354308"/>
                  <a:gd name="connsiteX29" fmla="*/ 92173 w 389667"/>
                  <a:gd name="connsiteY29" fmla="*/ 106545 h 354308"/>
                  <a:gd name="connsiteX30" fmla="*/ 150657 w 389667"/>
                  <a:gd name="connsiteY30" fmla="*/ 74750 h 354308"/>
                  <a:gd name="connsiteX31" fmla="*/ 180413 w 389667"/>
                  <a:gd name="connsiteY31" fmla="*/ 147359 h 354308"/>
                  <a:gd name="connsiteX32" fmla="*/ 238411 w 389667"/>
                  <a:gd name="connsiteY32" fmla="*/ 114384 h 354308"/>
                  <a:gd name="connsiteX33" fmla="*/ 208217 w 389667"/>
                  <a:gd name="connsiteY33" fmla="*/ 40698 h 354308"/>
                  <a:gd name="connsiteX34" fmla="*/ 210360 w 389667"/>
                  <a:gd name="connsiteY34" fmla="*/ 39746 h 354308"/>
                  <a:gd name="connsiteX35" fmla="*/ 260347 w 389667"/>
                  <a:gd name="connsiteY35" fmla="*/ 28659 h 354308"/>
                  <a:gd name="connsiteX36" fmla="*/ 264014 w 389667"/>
                  <a:gd name="connsiteY36" fmla="*/ 28735 h 354308"/>
                  <a:gd name="connsiteX37" fmla="*/ 292046 w 389667"/>
                  <a:gd name="connsiteY37" fmla="*/ 97143 h 354308"/>
                  <a:gd name="connsiteX38" fmla="*/ 247802 w 389667"/>
                  <a:gd name="connsiteY38" fmla="*/ 110335 h 354308"/>
                  <a:gd name="connsiteX39" fmla="*/ 238411 w 389667"/>
                  <a:gd name="connsiteY39" fmla="*/ 114422 h 354308"/>
                  <a:gd name="connsiteX40" fmla="*/ 265700 w 389667"/>
                  <a:gd name="connsiteY40" fmla="*/ 181011 h 354308"/>
                  <a:gd name="connsiteX41" fmla="*/ 275006 w 389667"/>
                  <a:gd name="connsiteY41" fmla="*/ 176725 h 354308"/>
                  <a:gd name="connsiteX42" fmla="*/ 319773 w 389667"/>
                  <a:gd name="connsiteY42" fmla="*/ 164790 h 354308"/>
                  <a:gd name="connsiteX43" fmla="*/ 346272 w 389667"/>
                  <a:gd name="connsiteY43" fmla="*/ 229446 h 354308"/>
                  <a:gd name="connsiteX44" fmla="*/ 293989 w 389667"/>
                  <a:gd name="connsiteY44" fmla="*/ 243600 h 35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9667" h="354308">
                    <a:moveTo>
                      <a:pt x="389668" y="259802"/>
                    </a:moveTo>
                    <a:lnTo>
                      <a:pt x="284512" y="3170"/>
                    </a:lnTo>
                    <a:cubicBezTo>
                      <a:pt x="276701" y="844"/>
                      <a:pt x="268569" y="-215"/>
                      <a:pt x="260423" y="36"/>
                    </a:cubicBezTo>
                    <a:cubicBezTo>
                      <a:pt x="239483" y="446"/>
                      <a:pt x="218825" y="4940"/>
                      <a:pt x="199606" y="13266"/>
                    </a:cubicBezTo>
                    <a:cubicBezTo>
                      <a:pt x="135598" y="39489"/>
                      <a:pt x="107213" y="91666"/>
                      <a:pt x="0" y="96581"/>
                    </a:cubicBezTo>
                    <a:lnTo>
                      <a:pt x="105223" y="353356"/>
                    </a:lnTo>
                    <a:cubicBezTo>
                      <a:pt x="111144" y="353995"/>
                      <a:pt x="117097" y="354313"/>
                      <a:pt x="123053" y="354309"/>
                    </a:cubicBezTo>
                    <a:cubicBezTo>
                      <a:pt x="202301" y="354309"/>
                      <a:pt x="245154" y="294463"/>
                      <a:pt x="304829" y="270013"/>
                    </a:cubicBezTo>
                    <a:cubicBezTo>
                      <a:pt x="324121" y="261635"/>
                      <a:pt x="344864" y="257106"/>
                      <a:pt x="365893" y="256678"/>
                    </a:cubicBezTo>
                    <a:cubicBezTo>
                      <a:pt x="373933" y="256452"/>
                      <a:pt x="381958" y="257507"/>
                      <a:pt x="389668" y="259802"/>
                    </a:cubicBezTo>
                    <a:close/>
                    <a:moveTo>
                      <a:pt x="99679" y="264479"/>
                    </a:moveTo>
                    <a:lnTo>
                      <a:pt x="72171" y="197356"/>
                    </a:lnTo>
                    <a:cubicBezTo>
                      <a:pt x="89485" y="193591"/>
                      <a:pt x="106351" y="188006"/>
                      <a:pt x="122492" y="180697"/>
                    </a:cubicBezTo>
                    <a:lnTo>
                      <a:pt x="149447" y="247086"/>
                    </a:lnTo>
                    <a:cubicBezTo>
                      <a:pt x="146495" y="248419"/>
                      <a:pt x="143675" y="249801"/>
                      <a:pt x="140579" y="251067"/>
                    </a:cubicBezTo>
                    <a:cubicBezTo>
                      <a:pt x="127273" y="256480"/>
                      <a:pt x="113607" y="260962"/>
                      <a:pt x="99679" y="264479"/>
                    </a:cubicBezTo>
                    <a:close/>
                    <a:moveTo>
                      <a:pt x="293989" y="243600"/>
                    </a:moveTo>
                    <a:cubicBezTo>
                      <a:pt x="293256" y="243905"/>
                      <a:pt x="292579" y="244295"/>
                      <a:pt x="291856" y="244552"/>
                    </a:cubicBezTo>
                    <a:lnTo>
                      <a:pt x="265776" y="180925"/>
                    </a:lnTo>
                    <a:cubicBezTo>
                      <a:pt x="248351" y="189483"/>
                      <a:pt x="231513" y="199185"/>
                      <a:pt x="215370" y="209967"/>
                    </a:cubicBezTo>
                    <a:lnTo>
                      <a:pt x="208074" y="214625"/>
                    </a:lnTo>
                    <a:lnTo>
                      <a:pt x="234115" y="278166"/>
                    </a:lnTo>
                    <a:cubicBezTo>
                      <a:pt x="232362" y="279366"/>
                      <a:pt x="230572" y="280566"/>
                      <a:pt x="228829" y="281766"/>
                    </a:cubicBezTo>
                    <a:cubicBezTo>
                      <a:pt x="212487" y="293742"/>
                      <a:pt x="195137" y="304279"/>
                      <a:pt x="176975" y="313256"/>
                    </a:cubicBezTo>
                    <a:lnTo>
                      <a:pt x="149933" y="247315"/>
                    </a:lnTo>
                    <a:cubicBezTo>
                      <a:pt x="170074" y="237872"/>
                      <a:pt x="189494" y="226962"/>
                      <a:pt x="208036" y="214672"/>
                    </a:cubicBezTo>
                    <a:lnTo>
                      <a:pt x="180413" y="147359"/>
                    </a:lnTo>
                    <a:lnTo>
                      <a:pt x="178308" y="148712"/>
                    </a:lnTo>
                    <a:cubicBezTo>
                      <a:pt x="160478" y="160623"/>
                      <a:pt x="141819" y="171241"/>
                      <a:pt x="122472" y="180487"/>
                    </a:cubicBezTo>
                    <a:lnTo>
                      <a:pt x="92173" y="106545"/>
                    </a:lnTo>
                    <a:cubicBezTo>
                      <a:pt x="112729" y="98026"/>
                      <a:pt x="132332" y="87370"/>
                      <a:pt x="150657" y="74750"/>
                    </a:cubicBezTo>
                    <a:lnTo>
                      <a:pt x="180413" y="147359"/>
                    </a:lnTo>
                    <a:cubicBezTo>
                      <a:pt x="198925" y="134982"/>
                      <a:pt x="218308" y="123962"/>
                      <a:pt x="238411" y="114384"/>
                    </a:cubicBezTo>
                    <a:lnTo>
                      <a:pt x="208217" y="40698"/>
                    </a:lnTo>
                    <a:cubicBezTo>
                      <a:pt x="208950" y="40393"/>
                      <a:pt x="209626" y="40012"/>
                      <a:pt x="210360" y="39746"/>
                    </a:cubicBezTo>
                    <a:cubicBezTo>
                      <a:pt x="226148" y="32851"/>
                      <a:pt x="243124" y="29085"/>
                      <a:pt x="260347" y="28659"/>
                    </a:cubicBezTo>
                    <a:cubicBezTo>
                      <a:pt x="261652" y="28659"/>
                      <a:pt x="262871" y="28659"/>
                      <a:pt x="264014" y="28735"/>
                    </a:cubicBezTo>
                    <a:lnTo>
                      <a:pt x="292046" y="97143"/>
                    </a:lnTo>
                    <a:cubicBezTo>
                      <a:pt x="276886" y="100017"/>
                      <a:pt x="262060" y="104438"/>
                      <a:pt x="247802" y="110335"/>
                    </a:cubicBezTo>
                    <a:cubicBezTo>
                      <a:pt x="244590" y="111650"/>
                      <a:pt x="241459" y="113012"/>
                      <a:pt x="238411" y="114422"/>
                    </a:cubicBezTo>
                    <a:lnTo>
                      <a:pt x="265700" y="181011"/>
                    </a:lnTo>
                    <a:cubicBezTo>
                      <a:pt x="268776" y="179554"/>
                      <a:pt x="271796" y="178039"/>
                      <a:pt x="275006" y="176725"/>
                    </a:cubicBezTo>
                    <a:cubicBezTo>
                      <a:pt x="289291" y="170658"/>
                      <a:pt x="304363" y="166640"/>
                      <a:pt x="319773" y="164790"/>
                    </a:cubicBezTo>
                    <a:lnTo>
                      <a:pt x="346272" y="229446"/>
                    </a:lnTo>
                    <a:cubicBezTo>
                      <a:pt x="328295" y="231833"/>
                      <a:pt x="310715" y="236592"/>
                      <a:pt x="293989" y="243600"/>
                    </a:cubicBezTo>
                    <a:close/>
                  </a:path>
                </a:pathLst>
              </a:custGeom>
              <a:grpFill/>
              <a:ln w="9525" cap="flat">
                <a:noFill/>
                <a:prstDash val="solid"/>
                <a:miter/>
              </a:ln>
            </p:spPr>
            <p:txBody>
              <a:bodyPr rtlCol="0" anchor="ctr"/>
              <a:lstStyle/>
              <a:p>
                <a:endParaRPr lang="fr-FR"/>
              </a:p>
            </p:txBody>
          </p:sp>
          <p:cxnSp>
            <p:nvCxnSpPr>
              <p:cNvPr id="26" name="Connecteur droit 25">
                <a:extLst>
                  <a:ext uri="{FF2B5EF4-FFF2-40B4-BE49-F238E27FC236}">
                    <a16:creationId xmlns:a16="http://schemas.microsoft.com/office/drawing/2014/main" id="{F89F4864-FA55-FF9F-D7BE-31B4F0E7007E}"/>
                  </a:ext>
                </a:extLst>
              </p:cNvPr>
              <p:cNvCxnSpPr>
                <a:cxnSpLocks/>
              </p:cNvCxnSpPr>
              <p:nvPr/>
            </p:nvCxnSpPr>
            <p:spPr>
              <a:xfrm>
                <a:off x="6403182" y="3098841"/>
                <a:ext cx="38508" cy="99875"/>
              </a:xfrm>
              <a:prstGeom prst="line">
                <a:avLst/>
              </a:prstGeom>
              <a:grpFill/>
              <a:ln>
                <a:solidFill>
                  <a:schemeClr val="accent5"/>
                </a:solidFill>
              </a:ln>
            </p:spPr>
            <p:style>
              <a:lnRef idx="2">
                <a:schemeClr val="dk1"/>
              </a:lnRef>
              <a:fillRef idx="0">
                <a:schemeClr val="dk1"/>
              </a:fillRef>
              <a:effectRef idx="1">
                <a:schemeClr val="dk1"/>
              </a:effectRef>
              <a:fontRef idx="minor">
                <a:schemeClr val="tx1"/>
              </a:fontRef>
            </p:style>
          </p:cxnSp>
        </p:grpSp>
      </p:grpSp>
      <p:grpSp>
        <p:nvGrpSpPr>
          <p:cNvPr id="49" name="Groupe 48">
            <a:extLst>
              <a:ext uri="{FF2B5EF4-FFF2-40B4-BE49-F238E27FC236}">
                <a16:creationId xmlns:a16="http://schemas.microsoft.com/office/drawing/2014/main" id="{3D521600-B60E-2BB6-FEB6-E8DC9359D3A1}"/>
              </a:ext>
            </a:extLst>
          </p:cNvPr>
          <p:cNvGrpSpPr/>
          <p:nvPr/>
        </p:nvGrpSpPr>
        <p:grpSpPr>
          <a:xfrm>
            <a:off x="4392331" y="1362220"/>
            <a:ext cx="1265061" cy="832258"/>
            <a:chOff x="547915" y="610828"/>
            <a:chExt cx="1774371" cy="1121229"/>
          </a:xfrm>
          <a:solidFill>
            <a:schemeClr val="accent5"/>
          </a:solidFill>
        </p:grpSpPr>
        <p:pic>
          <p:nvPicPr>
            <p:cNvPr id="50" name="Graphique 49" descr="Femme médecin contour">
              <a:extLst>
                <a:ext uri="{FF2B5EF4-FFF2-40B4-BE49-F238E27FC236}">
                  <a16:creationId xmlns:a16="http://schemas.microsoft.com/office/drawing/2014/main" id="{46E0FDFF-1776-F87A-8F26-72182EC1313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07886" y="610828"/>
              <a:ext cx="914400" cy="914400"/>
            </a:xfrm>
            <a:prstGeom prst="rect">
              <a:avLst/>
            </a:prstGeom>
          </p:spPr>
        </p:pic>
        <p:pic>
          <p:nvPicPr>
            <p:cNvPr id="51" name="Graphique 50" descr="Homme médecin contour">
              <a:extLst>
                <a:ext uri="{FF2B5EF4-FFF2-40B4-BE49-F238E27FC236}">
                  <a16:creationId xmlns:a16="http://schemas.microsoft.com/office/drawing/2014/main" id="{6A786909-DAE4-DA88-6A9B-D87ACB65D9A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7915" y="610828"/>
              <a:ext cx="914400" cy="914400"/>
            </a:xfrm>
            <a:prstGeom prst="rect">
              <a:avLst/>
            </a:prstGeom>
          </p:spPr>
        </p:pic>
        <p:pic>
          <p:nvPicPr>
            <p:cNvPr id="52" name="Graphique 51" descr="Femme médecin avec un remplissage uni">
              <a:extLst>
                <a:ext uri="{FF2B5EF4-FFF2-40B4-BE49-F238E27FC236}">
                  <a16:creationId xmlns:a16="http://schemas.microsoft.com/office/drawing/2014/main" id="{780B2A3C-4057-692F-25F4-E6776CF2617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1700" y="610828"/>
              <a:ext cx="1121229" cy="1121229"/>
            </a:xfrm>
            <a:prstGeom prst="rect">
              <a:avLst/>
            </a:prstGeom>
          </p:spPr>
        </p:pic>
      </p:grpSp>
      <p:sp>
        <p:nvSpPr>
          <p:cNvPr id="56" name="ZoneTexte 55">
            <a:extLst>
              <a:ext uri="{FF2B5EF4-FFF2-40B4-BE49-F238E27FC236}">
                <a16:creationId xmlns:a16="http://schemas.microsoft.com/office/drawing/2014/main" id="{35C0924C-6C1A-EC3C-EA00-D9231903E0C0}"/>
              </a:ext>
            </a:extLst>
          </p:cNvPr>
          <p:cNvSpPr txBox="1"/>
          <p:nvPr/>
        </p:nvSpPr>
        <p:spPr>
          <a:xfrm>
            <a:off x="5645595" y="1335926"/>
            <a:ext cx="2441942" cy="954107"/>
          </a:xfrm>
          <a:prstGeom prst="rect">
            <a:avLst/>
          </a:prstGeom>
          <a:noFill/>
        </p:spPr>
        <p:txBody>
          <a:bodyPr wrap="square" rtlCol="0">
            <a:spAutoFit/>
          </a:bodyPr>
          <a:lstStyle/>
          <a:p>
            <a:r>
              <a:rPr lang="en-US" sz="3600" b="1">
                <a:solidFill>
                  <a:schemeClr val="accent5"/>
                </a:solidFill>
                <a:latin typeface="Helvetica" panose="020B0604020202020204" pitchFamily="34" charset="0"/>
                <a:cs typeface="Helvetica" panose="020B0604020202020204" pitchFamily="34" charset="0"/>
              </a:rPr>
              <a:t>7 200</a:t>
            </a:r>
          </a:p>
          <a:p>
            <a:r>
              <a:rPr lang="en-US" sz="2000">
                <a:latin typeface="Helvetica" panose="020B0604020202020204" pitchFamily="34" charset="0"/>
                <a:cs typeface="Helvetica" panose="020B0604020202020204" pitchFamily="34" charset="0"/>
              </a:rPr>
              <a:t>Comptes activés</a:t>
            </a:r>
            <a:endParaRPr lang="fr-FR" sz="2000">
              <a:latin typeface="Helvetica" panose="020B0604020202020204" pitchFamily="34" charset="0"/>
              <a:cs typeface="Helvetica" panose="020B0604020202020204" pitchFamily="34" charset="0"/>
            </a:endParaRPr>
          </a:p>
        </p:txBody>
      </p:sp>
      <p:sp>
        <p:nvSpPr>
          <p:cNvPr id="57" name="ZoneTexte 56">
            <a:extLst>
              <a:ext uri="{FF2B5EF4-FFF2-40B4-BE49-F238E27FC236}">
                <a16:creationId xmlns:a16="http://schemas.microsoft.com/office/drawing/2014/main" id="{1975965E-0751-E30D-9780-253302DAC479}"/>
              </a:ext>
            </a:extLst>
          </p:cNvPr>
          <p:cNvSpPr txBox="1"/>
          <p:nvPr/>
        </p:nvSpPr>
        <p:spPr>
          <a:xfrm>
            <a:off x="9756422" y="1362220"/>
            <a:ext cx="2441942" cy="954107"/>
          </a:xfrm>
          <a:prstGeom prst="rect">
            <a:avLst/>
          </a:prstGeom>
          <a:noFill/>
        </p:spPr>
        <p:txBody>
          <a:bodyPr wrap="square" rtlCol="0">
            <a:spAutoFit/>
          </a:bodyPr>
          <a:lstStyle/>
          <a:p>
            <a:r>
              <a:rPr lang="en-US" sz="3600" b="1">
                <a:solidFill>
                  <a:schemeClr val="accent5"/>
                </a:solidFill>
                <a:latin typeface="Helvetica" panose="020B0604020202020204" pitchFamily="34" charset="0"/>
                <a:cs typeface="Helvetica" panose="020B0604020202020204" pitchFamily="34" charset="0"/>
              </a:rPr>
              <a:t>2 700</a:t>
            </a:r>
          </a:p>
          <a:p>
            <a:r>
              <a:rPr lang="en-US" sz="2000">
                <a:latin typeface="Helvetica" panose="020B0604020202020204" pitchFamily="34" charset="0"/>
                <a:cs typeface="Helvetica" panose="020B0604020202020204" pitchFamily="34" charset="0"/>
              </a:rPr>
              <a:t>Etablissements</a:t>
            </a:r>
            <a:endParaRPr lang="fr-FR" sz="2000">
              <a:latin typeface="Helvetica" panose="020B0604020202020204" pitchFamily="34" charset="0"/>
              <a:cs typeface="Helvetica" panose="020B0604020202020204" pitchFamily="34" charset="0"/>
            </a:endParaRPr>
          </a:p>
        </p:txBody>
      </p:sp>
      <p:pic>
        <p:nvPicPr>
          <p:cNvPr id="59" name="Image 58" descr="Une image contenant texte, capture d’écran, logiciel, Marque&#10;&#10;Description générée automatiquement">
            <a:extLst>
              <a:ext uri="{FF2B5EF4-FFF2-40B4-BE49-F238E27FC236}">
                <a16:creationId xmlns:a16="http://schemas.microsoft.com/office/drawing/2014/main" id="{671B3EFF-05A5-FA86-BBBE-717ED4791E6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45868" y="2683170"/>
            <a:ext cx="7951794" cy="4174830"/>
          </a:xfrm>
          <a:prstGeom prst="rect">
            <a:avLst/>
          </a:prstGeom>
        </p:spPr>
      </p:pic>
      <p:pic>
        <p:nvPicPr>
          <p:cNvPr id="61" name="Graphique 60" descr="Hôpital contour">
            <a:extLst>
              <a:ext uri="{FF2B5EF4-FFF2-40B4-BE49-F238E27FC236}">
                <a16:creationId xmlns:a16="http://schemas.microsoft.com/office/drawing/2014/main" id="{35191EEC-3F8A-6E83-0B7C-8B03AF8DFE5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547694" y="1152856"/>
            <a:ext cx="1128459" cy="1128459"/>
          </a:xfrm>
          <a:prstGeom prst="rect">
            <a:avLst/>
          </a:prstGeom>
        </p:spPr>
      </p:pic>
    </p:spTree>
    <p:extLst>
      <p:ext uri="{BB962C8B-B14F-4D97-AF65-F5344CB8AC3E}">
        <p14:creationId xmlns:p14="http://schemas.microsoft.com/office/powerpoint/2010/main" val="58092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DE883-B9CF-D82C-3F6C-BBE1DB4B39E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B4CC7C7-BC16-BC9D-C337-4C1BB4A71147}"/>
              </a:ext>
            </a:extLst>
          </p:cNvPr>
          <p:cNvSpPr>
            <a:spLocks noGrp="1"/>
          </p:cNvSpPr>
          <p:nvPr>
            <p:ph type="title"/>
          </p:nvPr>
        </p:nvSpPr>
        <p:spPr/>
        <p:txBody>
          <a:bodyPr/>
          <a:lstStyle/>
          <a:p>
            <a:r>
              <a:rPr lang="en-US"/>
              <a:t>Focus Gestion des demandes</a:t>
            </a:r>
            <a:endParaRPr lang="fr-FR"/>
          </a:p>
        </p:txBody>
      </p:sp>
      <p:sp>
        <p:nvSpPr>
          <p:cNvPr id="3" name="Espace réservé du texte 2">
            <a:extLst>
              <a:ext uri="{FF2B5EF4-FFF2-40B4-BE49-F238E27FC236}">
                <a16:creationId xmlns:a16="http://schemas.microsoft.com/office/drawing/2014/main" id="{FD739A55-B97D-90E0-78A9-5974AE869D97}"/>
              </a:ext>
            </a:extLst>
          </p:cNvPr>
          <p:cNvSpPr>
            <a:spLocks noGrp="1"/>
          </p:cNvSpPr>
          <p:nvPr>
            <p:ph type="body" sz="quarter" idx="10"/>
          </p:nvPr>
        </p:nvSpPr>
        <p:spPr>
          <a:xfrm>
            <a:off x="407163" y="2689665"/>
            <a:ext cx="5765037" cy="3522876"/>
          </a:xfrm>
        </p:spPr>
        <p:txBody>
          <a:bodyPr>
            <a:noAutofit/>
          </a:bodyPr>
          <a:lstStyle/>
          <a:p>
            <a:pPr lvl="0">
              <a:lnSpc>
                <a:spcPct val="115000"/>
              </a:lnSpc>
              <a:spcBef>
                <a:spcPts val="10"/>
              </a:spcBef>
              <a:buClr>
                <a:schemeClr val="accent1"/>
              </a:buClr>
              <a:buFont typeface="Arial" panose="020B0604020202020204" pitchFamily="34" charset="0"/>
              <a:buChar char="•"/>
              <a:tabLst>
                <a:tab pos="457200" algn="l"/>
              </a:tabLst>
            </a:pPr>
            <a:r>
              <a:rPr lang="fr-FR">
                <a:solidFill>
                  <a:schemeClr val="tx1"/>
                </a:solidFill>
                <a:ea typeface="Arial" panose="020B0604020202020204" pitchFamily="34" charset="0"/>
              </a:rPr>
              <a:t>A</a:t>
            </a:r>
            <a:r>
              <a:rPr lang="fr-FR">
                <a:solidFill>
                  <a:schemeClr val="tx1"/>
                </a:solidFill>
                <a:effectLst/>
                <a:ea typeface="Arial" panose="020B0604020202020204" pitchFamily="34" charset="0"/>
              </a:rPr>
              <a:t>ssurer un suivi précis des sollicitations reçues (demandes d’informations, de prise en charge, d’évaluation...) et du traitement apporté</a:t>
            </a:r>
          </a:p>
          <a:p>
            <a:pPr lvl="0">
              <a:lnSpc>
                <a:spcPct val="115000"/>
              </a:lnSpc>
              <a:spcBef>
                <a:spcPts val="10"/>
              </a:spcBef>
              <a:buClr>
                <a:schemeClr val="accent1"/>
              </a:buClr>
              <a:buFont typeface="Arial" panose="020B0604020202020204" pitchFamily="34" charset="0"/>
              <a:buChar char="•"/>
              <a:tabLst>
                <a:tab pos="457200" algn="l"/>
              </a:tabLst>
            </a:pPr>
            <a:r>
              <a:rPr lang="fr-FR">
                <a:solidFill>
                  <a:schemeClr val="tx1"/>
                </a:solidFill>
                <a:ea typeface="Arial" panose="020B0604020202020204" pitchFamily="34" charset="0"/>
              </a:rPr>
              <a:t>A</a:t>
            </a:r>
            <a:r>
              <a:rPr lang="fr-FR">
                <a:solidFill>
                  <a:schemeClr val="tx1"/>
                </a:solidFill>
                <a:effectLst/>
                <a:ea typeface="Arial" panose="020B0604020202020204" pitchFamily="34" charset="0"/>
              </a:rPr>
              <a:t>voir un agenda partagé par les membres d’une même structure comme outil de planification</a:t>
            </a:r>
          </a:p>
          <a:p>
            <a:pPr lvl="0">
              <a:lnSpc>
                <a:spcPct val="115000"/>
              </a:lnSpc>
              <a:spcBef>
                <a:spcPts val="10"/>
              </a:spcBef>
              <a:buClr>
                <a:schemeClr val="accent1"/>
              </a:buClr>
              <a:buFont typeface="Arial" panose="020B0604020202020204" pitchFamily="34" charset="0"/>
              <a:buChar char="•"/>
              <a:tabLst>
                <a:tab pos="457200" algn="l"/>
              </a:tabLst>
            </a:pPr>
            <a:r>
              <a:rPr lang="fr-FR">
                <a:solidFill>
                  <a:schemeClr val="tx1"/>
                </a:solidFill>
                <a:effectLst/>
                <a:ea typeface="Arial" panose="020B0604020202020204" pitchFamily="34" charset="0"/>
              </a:rPr>
              <a:t>Faciliter la coordination des actions à mettre en place ou en cours d’exécution au sein de sa structure</a:t>
            </a:r>
          </a:p>
          <a:p>
            <a:pPr marL="342900" lvl="0" indent="-342900">
              <a:lnSpc>
                <a:spcPct val="115000"/>
              </a:lnSpc>
              <a:spcBef>
                <a:spcPts val="10"/>
              </a:spcBef>
              <a:buFont typeface="Symbol" panose="05050102010706020507" pitchFamily="18" charset="2"/>
              <a:buChar char=""/>
              <a:tabLst>
                <a:tab pos="457200" algn="l"/>
              </a:tabLst>
            </a:pPr>
            <a:endParaRPr lang="fr-FR">
              <a:ea typeface="Arial" panose="020B0604020202020204" pitchFamily="34" charset="0"/>
            </a:endParaRPr>
          </a:p>
          <a:p>
            <a:pPr marL="342900" lvl="0" indent="-342900">
              <a:lnSpc>
                <a:spcPct val="115000"/>
              </a:lnSpc>
              <a:spcBef>
                <a:spcPts val="10"/>
              </a:spcBef>
              <a:buFont typeface="Symbol" panose="05050102010706020507" pitchFamily="18" charset="2"/>
              <a:buChar char=""/>
              <a:tabLst>
                <a:tab pos="457200" algn="l"/>
              </a:tabLst>
            </a:pPr>
            <a:endParaRPr lang="fr-FR">
              <a:effectLst/>
              <a:ea typeface="Arial" panose="020B0604020202020204" pitchFamily="34" charset="0"/>
            </a:endParaRPr>
          </a:p>
          <a:p>
            <a:pPr marL="0" lvl="0" indent="0">
              <a:lnSpc>
                <a:spcPct val="115000"/>
              </a:lnSpc>
              <a:spcBef>
                <a:spcPts val="10"/>
              </a:spcBef>
              <a:buNone/>
              <a:tabLst>
                <a:tab pos="457200" algn="l"/>
              </a:tabLst>
            </a:pPr>
            <a:endParaRPr lang="fr-FR">
              <a:effectLst/>
              <a:ea typeface="Arial" panose="020B0604020202020204" pitchFamily="34" charset="0"/>
            </a:endParaRPr>
          </a:p>
        </p:txBody>
      </p:sp>
      <p:sp>
        <p:nvSpPr>
          <p:cNvPr id="11" name="Espace réservé du texte 2">
            <a:extLst>
              <a:ext uri="{FF2B5EF4-FFF2-40B4-BE49-F238E27FC236}">
                <a16:creationId xmlns:a16="http://schemas.microsoft.com/office/drawing/2014/main" id="{E87E5638-63BC-8806-8098-B06DBE64D770}"/>
              </a:ext>
            </a:extLst>
          </p:cNvPr>
          <p:cNvSpPr txBox="1">
            <a:spLocks/>
          </p:cNvSpPr>
          <p:nvPr/>
        </p:nvSpPr>
        <p:spPr>
          <a:xfrm>
            <a:off x="407163" y="1160960"/>
            <a:ext cx="10698987" cy="750402"/>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831F82"/>
              </a:buClr>
              <a:buSzPct val="115000"/>
              <a:buFont typeface="Wingdings" panose="05000000000000000000" pitchFamily="2" charset="2"/>
              <a:buChar char="Ø"/>
              <a:defRPr sz="2000" b="0" i="0" kern="1200">
                <a:solidFill>
                  <a:schemeClr val="tx1">
                    <a:lumMod val="75000"/>
                    <a:lumOff val="25000"/>
                  </a:schemeClr>
                </a:solidFill>
                <a:latin typeface="Helvetica" panose="020B0604020202020204" pitchFamily="34" charset="0"/>
                <a:ea typeface="Helvetica" panose="020B0604020202020204" pitchFamily="34" charset="0"/>
                <a:cs typeface="Helvetica" panose="020B0604020202020204" pitchFamily="34" charset="0"/>
              </a:defRPr>
            </a:lvl1pPr>
            <a:lvl2pPr marL="800100" indent="-342900" algn="l" defTabSz="914400" rtl="0" eaLnBrk="1" latinLnBrk="0" hangingPunct="1">
              <a:lnSpc>
                <a:spcPct val="90000"/>
              </a:lnSpc>
              <a:spcBef>
                <a:spcPts val="500"/>
              </a:spcBef>
              <a:buClr>
                <a:srgbClr val="831F82"/>
              </a:buClr>
              <a:buSzPct val="115000"/>
              <a:buFont typeface="Wingdings" panose="05000000000000000000" pitchFamily="2" charset="2"/>
              <a:buChar char="§"/>
              <a:defRPr sz="2000" b="0" i="0" kern="1200">
                <a:solidFill>
                  <a:schemeClr val="tx1">
                    <a:lumMod val="75000"/>
                    <a:lumOff val="25000"/>
                  </a:schemeClr>
                </a:solidFill>
                <a:latin typeface="Helvetica" panose="020B0604020202020204" pitchFamily="34" charset="0"/>
                <a:ea typeface="Helvetica" panose="020B0604020202020204" pitchFamily="34" charset="0"/>
                <a:cs typeface="Helvetica" panose="020B0604020202020204" pitchFamily="34" charset="0"/>
              </a:defRPr>
            </a:lvl2pPr>
            <a:lvl3pPr marL="1257300" indent="-342900" algn="l" defTabSz="914400" rtl="0" eaLnBrk="1" latinLnBrk="0" hangingPunct="1">
              <a:lnSpc>
                <a:spcPct val="90000"/>
              </a:lnSpc>
              <a:spcBef>
                <a:spcPts val="500"/>
              </a:spcBef>
              <a:buClr>
                <a:srgbClr val="831F82"/>
              </a:buClr>
              <a:buSzPct val="115000"/>
              <a:buFont typeface="Arial" panose="020B0604020202020204" pitchFamily="34" charset="0"/>
              <a:buChar char="•"/>
              <a:defRPr sz="2000" b="0" i="0" kern="1200">
                <a:solidFill>
                  <a:schemeClr val="tx1">
                    <a:lumMod val="75000"/>
                    <a:lumOff val="25000"/>
                  </a:schemeClr>
                </a:solidFill>
                <a:latin typeface="Helvetica" panose="020B0604020202020204" pitchFamily="34" charset="0"/>
                <a:ea typeface="Helvetica" panose="020B0604020202020204" pitchFamily="34" charset="0"/>
                <a:cs typeface="Helvetica" panose="020B0604020202020204" pitchFamily="34" charset="0"/>
              </a:defRPr>
            </a:lvl3pPr>
            <a:lvl4pPr marL="1714500" indent="-342900" algn="l" defTabSz="914400" rtl="0" eaLnBrk="1" latinLnBrk="0" hangingPunct="1">
              <a:lnSpc>
                <a:spcPct val="90000"/>
              </a:lnSpc>
              <a:spcBef>
                <a:spcPts val="500"/>
              </a:spcBef>
              <a:buClr>
                <a:srgbClr val="831F82"/>
              </a:buClr>
              <a:buSzPct val="80000"/>
              <a:buFont typeface="Courier New" panose="02070309020205020404" pitchFamily="49" charset="0"/>
              <a:buChar char="o"/>
              <a:defRPr sz="2000" b="0" i="0" kern="1200">
                <a:solidFill>
                  <a:schemeClr val="tx1">
                    <a:lumMod val="75000"/>
                    <a:lumOff val="25000"/>
                  </a:schemeClr>
                </a:solidFill>
                <a:latin typeface="Helvetica" panose="020B0604020202020204" pitchFamily="34" charset="0"/>
                <a:ea typeface="Helvetica" panose="020B0604020202020204" pitchFamily="34" charset="0"/>
                <a:cs typeface="Helvetica" panose="020B0604020202020204" pitchFamily="34" charset="0"/>
              </a:defRPr>
            </a:lvl4pPr>
            <a:lvl5pPr marL="2171700" indent="-342900" algn="l" defTabSz="914400" rtl="0" eaLnBrk="1" latinLnBrk="0" hangingPunct="1">
              <a:lnSpc>
                <a:spcPct val="90000"/>
              </a:lnSpc>
              <a:spcBef>
                <a:spcPts val="500"/>
              </a:spcBef>
              <a:buSzPct val="115000"/>
              <a:buFontTx/>
              <a:buBlip>
                <a:blip r:embed="rId3"/>
              </a:buBlip>
              <a:defRPr sz="2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5000"/>
              </a:lnSpc>
              <a:buFont typeface="Wingdings" panose="05000000000000000000" pitchFamily="2" charset="2"/>
              <a:buNone/>
            </a:pPr>
            <a:r>
              <a:rPr lang="fr-FR">
                <a:solidFill>
                  <a:schemeClr val="tx1"/>
                </a:solidFill>
                <a:ea typeface="Arial" panose="020B0604020202020204" pitchFamily="34" charset="0"/>
              </a:rPr>
              <a:t>Cette fonctionnalité est un outil de gestion et de pilotage pour les structures utilisatrices. </a:t>
            </a:r>
          </a:p>
        </p:txBody>
      </p:sp>
      <p:pic>
        <p:nvPicPr>
          <p:cNvPr id="6" name="Image 5" descr="Une image contenant Police, texte, Graphique, graphisme&#10;&#10;Description générée automatiquement">
            <a:extLst>
              <a:ext uri="{FF2B5EF4-FFF2-40B4-BE49-F238E27FC236}">
                <a16:creationId xmlns:a16="http://schemas.microsoft.com/office/drawing/2014/main" id="{A77ABFC5-0555-8574-278C-9D11832D4E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38217" y="0"/>
            <a:ext cx="2753783" cy="1001183"/>
          </a:xfrm>
          <a:prstGeom prst="rect">
            <a:avLst/>
          </a:prstGeom>
        </p:spPr>
      </p:pic>
      <p:sp>
        <p:nvSpPr>
          <p:cNvPr id="53" name="Rectangle : coins arrondis 52">
            <a:extLst>
              <a:ext uri="{FF2B5EF4-FFF2-40B4-BE49-F238E27FC236}">
                <a16:creationId xmlns:a16="http://schemas.microsoft.com/office/drawing/2014/main" id="{1B12BAAE-F610-DECF-5BCF-08C17BB27B5E}"/>
              </a:ext>
            </a:extLst>
          </p:cNvPr>
          <p:cNvSpPr/>
          <p:nvPr/>
        </p:nvSpPr>
        <p:spPr>
          <a:xfrm>
            <a:off x="171474" y="2251315"/>
            <a:ext cx="6362676" cy="4093419"/>
          </a:xfrm>
          <a:prstGeom prst="roundRect">
            <a:avLst>
              <a:gd name="adj" fmla="val 9677"/>
            </a:avLst>
          </a:prstGeom>
          <a:noFill/>
          <a:ln>
            <a:solidFill>
              <a:schemeClr val="accent1"/>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9" name="Espace réservé du texte 2">
            <a:extLst>
              <a:ext uri="{FF2B5EF4-FFF2-40B4-BE49-F238E27FC236}">
                <a16:creationId xmlns:a16="http://schemas.microsoft.com/office/drawing/2014/main" id="{F5FA9966-DB85-730E-2AE4-27F1CB1926D7}"/>
              </a:ext>
            </a:extLst>
          </p:cNvPr>
          <p:cNvSpPr txBox="1">
            <a:spLocks/>
          </p:cNvSpPr>
          <p:nvPr/>
        </p:nvSpPr>
        <p:spPr>
          <a:xfrm>
            <a:off x="723764" y="2011209"/>
            <a:ext cx="2133736" cy="482368"/>
          </a:xfrm>
          <a:prstGeom prst="rect">
            <a:avLst/>
          </a:prstGeom>
          <a:solidFill>
            <a:schemeClr val="bg1"/>
          </a:solidFill>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831F82"/>
              </a:buClr>
              <a:buSzPct val="115000"/>
              <a:buFont typeface="Wingdings" panose="05000000000000000000" pitchFamily="2" charset="2"/>
              <a:buChar char="Ø"/>
              <a:defRPr sz="2000" b="0" i="0" kern="1200">
                <a:solidFill>
                  <a:schemeClr val="tx1">
                    <a:lumMod val="75000"/>
                    <a:lumOff val="25000"/>
                  </a:schemeClr>
                </a:solidFill>
                <a:latin typeface="Helvetica" panose="020B0604020202020204" pitchFamily="34" charset="0"/>
                <a:ea typeface="Helvetica" panose="020B0604020202020204" pitchFamily="34" charset="0"/>
                <a:cs typeface="Helvetica" panose="020B0604020202020204" pitchFamily="34" charset="0"/>
              </a:defRPr>
            </a:lvl1pPr>
            <a:lvl2pPr marL="800100" indent="-342900" algn="l" defTabSz="914400" rtl="0" eaLnBrk="1" latinLnBrk="0" hangingPunct="1">
              <a:lnSpc>
                <a:spcPct val="90000"/>
              </a:lnSpc>
              <a:spcBef>
                <a:spcPts val="500"/>
              </a:spcBef>
              <a:buClr>
                <a:srgbClr val="831F82"/>
              </a:buClr>
              <a:buSzPct val="115000"/>
              <a:buFont typeface="Wingdings" panose="05000000000000000000" pitchFamily="2" charset="2"/>
              <a:buChar char="§"/>
              <a:defRPr sz="2000" b="0" i="0" kern="1200">
                <a:solidFill>
                  <a:schemeClr val="tx1">
                    <a:lumMod val="75000"/>
                    <a:lumOff val="25000"/>
                  </a:schemeClr>
                </a:solidFill>
                <a:latin typeface="Helvetica" panose="020B0604020202020204" pitchFamily="34" charset="0"/>
                <a:ea typeface="Helvetica" panose="020B0604020202020204" pitchFamily="34" charset="0"/>
                <a:cs typeface="Helvetica" panose="020B0604020202020204" pitchFamily="34" charset="0"/>
              </a:defRPr>
            </a:lvl2pPr>
            <a:lvl3pPr marL="1257300" indent="-342900" algn="l" defTabSz="914400" rtl="0" eaLnBrk="1" latinLnBrk="0" hangingPunct="1">
              <a:lnSpc>
                <a:spcPct val="90000"/>
              </a:lnSpc>
              <a:spcBef>
                <a:spcPts val="500"/>
              </a:spcBef>
              <a:buClr>
                <a:srgbClr val="831F82"/>
              </a:buClr>
              <a:buSzPct val="115000"/>
              <a:buFont typeface="Arial" panose="020B0604020202020204" pitchFamily="34" charset="0"/>
              <a:buChar char="•"/>
              <a:defRPr sz="2000" b="0" i="0" kern="1200">
                <a:solidFill>
                  <a:schemeClr val="tx1">
                    <a:lumMod val="75000"/>
                    <a:lumOff val="25000"/>
                  </a:schemeClr>
                </a:solidFill>
                <a:latin typeface="Helvetica" panose="020B0604020202020204" pitchFamily="34" charset="0"/>
                <a:ea typeface="Helvetica" panose="020B0604020202020204" pitchFamily="34" charset="0"/>
                <a:cs typeface="Helvetica" panose="020B0604020202020204" pitchFamily="34" charset="0"/>
              </a:defRPr>
            </a:lvl3pPr>
            <a:lvl4pPr marL="1714500" indent="-342900" algn="l" defTabSz="914400" rtl="0" eaLnBrk="1" latinLnBrk="0" hangingPunct="1">
              <a:lnSpc>
                <a:spcPct val="90000"/>
              </a:lnSpc>
              <a:spcBef>
                <a:spcPts val="500"/>
              </a:spcBef>
              <a:buClr>
                <a:srgbClr val="831F82"/>
              </a:buClr>
              <a:buSzPct val="80000"/>
              <a:buFont typeface="Courier New" panose="02070309020205020404" pitchFamily="49" charset="0"/>
              <a:buChar char="o"/>
              <a:defRPr sz="2000" b="0" i="0" kern="1200">
                <a:solidFill>
                  <a:schemeClr val="tx1">
                    <a:lumMod val="75000"/>
                    <a:lumOff val="25000"/>
                  </a:schemeClr>
                </a:solidFill>
                <a:latin typeface="Helvetica" panose="020B0604020202020204" pitchFamily="34" charset="0"/>
                <a:ea typeface="Helvetica" panose="020B0604020202020204" pitchFamily="34" charset="0"/>
                <a:cs typeface="Helvetica" panose="020B0604020202020204" pitchFamily="34" charset="0"/>
              </a:defRPr>
            </a:lvl4pPr>
            <a:lvl5pPr marL="2171700" indent="-342900" algn="l" defTabSz="914400" rtl="0" eaLnBrk="1" latinLnBrk="0" hangingPunct="1">
              <a:lnSpc>
                <a:spcPct val="90000"/>
              </a:lnSpc>
              <a:spcBef>
                <a:spcPts val="500"/>
              </a:spcBef>
              <a:buSzPct val="115000"/>
              <a:buFontTx/>
              <a:buBlip>
                <a:blip r:embed="rId3"/>
              </a:buBlip>
              <a:defRPr sz="2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5000"/>
              </a:lnSpc>
              <a:buFont typeface="Wingdings" panose="05000000000000000000" pitchFamily="2" charset="2"/>
              <a:buNone/>
            </a:pPr>
            <a:r>
              <a:rPr lang="fr-FR" b="1">
                <a:solidFill>
                  <a:schemeClr val="accent1"/>
                </a:solidFill>
                <a:ea typeface="Arial" panose="020B0604020202020204" pitchFamily="34" charset="0"/>
              </a:rPr>
              <a:t>Les bénéfices : </a:t>
            </a:r>
          </a:p>
        </p:txBody>
      </p:sp>
      <p:grpSp>
        <p:nvGrpSpPr>
          <p:cNvPr id="4" name="Groupe 3">
            <a:extLst>
              <a:ext uri="{FF2B5EF4-FFF2-40B4-BE49-F238E27FC236}">
                <a16:creationId xmlns:a16="http://schemas.microsoft.com/office/drawing/2014/main" id="{55D1E607-4728-7582-B7DA-45A853627FE2}"/>
              </a:ext>
            </a:extLst>
          </p:cNvPr>
          <p:cNvGrpSpPr/>
          <p:nvPr/>
        </p:nvGrpSpPr>
        <p:grpSpPr>
          <a:xfrm>
            <a:off x="7607873" y="2001684"/>
            <a:ext cx="3660688" cy="4118273"/>
            <a:chOff x="3340100" y="1068388"/>
            <a:chExt cx="4559300" cy="5129212"/>
          </a:xfrm>
        </p:grpSpPr>
        <p:pic>
          <p:nvPicPr>
            <p:cNvPr id="5" name="Image 4" descr="Une image contenant texte, capture d’écran, Police, Caractère coloré&#10;&#10;Le contenu généré par l’IA peut être incorrect.">
              <a:extLst>
                <a:ext uri="{FF2B5EF4-FFF2-40B4-BE49-F238E27FC236}">
                  <a16:creationId xmlns:a16="http://schemas.microsoft.com/office/drawing/2014/main" id="{96B6019D-8CF7-0943-E0EC-0F6E535CFE6E}"/>
                </a:ext>
              </a:extLst>
            </p:cNvPr>
            <p:cNvPicPr>
              <a:picLocks noChangeAspect="1"/>
            </p:cNvPicPr>
            <p:nvPr/>
          </p:nvPicPr>
          <p:blipFill>
            <a:blip r:embed="rId5">
              <a:alphaModFix/>
              <a:extLst>
                <a:ext uri="{28A0092B-C50C-407E-A947-70E740481C1C}">
                  <a14:useLocalDpi xmlns:a14="http://schemas.microsoft.com/office/drawing/2010/main" val="0"/>
                </a:ext>
              </a:extLst>
            </a:blip>
            <a:stretch>
              <a:fillRect/>
            </a:stretch>
          </p:blipFill>
          <p:spPr>
            <a:xfrm>
              <a:off x="3340100" y="3632994"/>
              <a:ext cx="4559300" cy="2564606"/>
            </a:xfrm>
            <a:prstGeom prst="rect">
              <a:avLst/>
            </a:prstGeom>
          </p:spPr>
        </p:pic>
        <p:pic>
          <p:nvPicPr>
            <p:cNvPr id="7" name="Image 6">
              <a:extLst>
                <a:ext uri="{FF2B5EF4-FFF2-40B4-BE49-F238E27FC236}">
                  <a16:creationId xmlns:a16="http://schemas.microsoft.com/office/drawing/2014/main" id="{B612A54D-9D1B-4E3B-7E7E-7D5AEEDCF484}"/>
                </a:ext>
              </a:extLst>
            </p:cNvPr>
            <p:cNvPicPr>
              <a:picLocks noChangeAspect="1"/>
            </p:cNvPicPr>
            <p:nvPr/>
          </p:nvPicPr>
          <p:blipFill>
            <a:blip r:embed="rId6">
              <a:alphaModFix/>
              <a:extLst>
                <a:ext uri="{28A0092B-C50C-407E-A947-70E740481C1C}">
                  <a14:useLocalDpi xmlns:a14="http://schemas.microsoft.com/office/drawing/2010/main" val="0"/>
                </a:ext>
              </a:extLst>
            </a:blip>
            <a:srcRect/>
            <a:stretch/>
          </p:blipFill>
          <p:spPr>
            <a:xfrm>
              <a:off x="3340100" y="1068388"/>
              <a:ext cx="4559300" cy="2564607"/>
            </a:xfrm>
            <a:prstGeom prst="rect">
              <a:avLst/>
            </a:prstGeom>
          </p:spPr>
        </p:pic>
      </p:grpSp>
      <p:sp>
        <p:nvSpPr>
          <p:cNvPr id="9" name="Rectangle 8">
            <a:extLst>
              <a:ext uri="{FF2B5EF4-FFF2-40B4-BE49-F238E27FC236}">
                <a16:creationId xmlns:a16="http://schemas.microsoft.com/office/drawing/2014/main" id="{54C33588-C100-C438-B8B0-D3D72BD56DB9}"/>
              </a:ext>
            </a:extLst>
          </p:cNvPr>
          <p:cNvSpPr/>
          <p:nvPr/>
        </p:nvSpPr>
        <p:spPr>
          <a:xfrm>
            <a:off x="7985607" y="5233356"/>
            <a:ext cx="1511168" cy="759726"/>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693325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6CD7C-B7CC-D3AF-962F-5B935FFE094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E60F04E-2AA9-5DEC-0F5F-567D1EA39038}"/>
              </a:ext>
            </a:extLst>
          </p:cNvPr>
          <p:cNvSpPr>
            <a:spLocks noGrp="1"/>
          </p:cNvSpPr>
          <p:nvPr>
            <p:ph type="title"/>
          </p:nvPr>
        </p:nvSpPr>
        <p:spPr/>
        <p:txBody>
          <a:bodyPr/>
          <a:lstStyle/>
          <a:p>
            <a:r>
              <a:rPr lang="en-US"/>
              <a:t>Focus Gestion des demandes</a:t>
            </a:r>
            <a:endParaRPr lang="fr-FR"/>
          </a:p>
        </p:txBody>
      </p:sp>
      <p:sp>
        <p:nvSpPr>
          <p:cNvPr id="7" name="ZoneTexte 6">
            <a:extLst>
              <a:ext uri="{FF2B5EF4-FFF2-40B4-BE49-F238E27FC236}">
                <a16:creationId xmlns:a16="http://schemas.microsoft.com/office/drawing/2014/main" id="{A6CF7A94-1437-3E4D-DC7C-0184843D5172}"/>
              </a:ext>
            </a:extLst>
          </p:cNvPr>
          <p:cNvSpPr txBox="1"/>
          <p:nvPr/>
        </p:nvSpPr>
        <p:spPr>
          <a:xfrm>
            <a:off x="779704" y="2350610"/>
            <a:ext cx="2219746" cy="1261884"/>
          </a:xfrm>
          <a:prstGeom prst="rect">
            <a:avLst/>
          </a:prstGeom>
          <a:noFill/>
        </p:spPr>
        <p:txBody>
          <a:bodyPr wrap="square" rtlCol="0">
            <a:spAutoFit/>
          </a:bodyPr>
          <a:lstStyle/>
          <a:p>
            <a:pPr algn="ctr"/>
            <a:r>
              <a:rPr lang="en-US" sz="3600" b="1">
                <a:solidFill>
                  <a:schemeClr val="accent1"/>
                </a:solidFill>
                <a:latin typeface="Helvetica" panose="020B0604020202020204" pitchFamily="34" charset="0"/>
                <a:cs typeface="Helvetica" panose="020B0604020202020204" pitchFamily="34" charset="0"/>
              </a:rPr>
              <a:t>50 000</a:t>
            </a:r>
          </a:p>
          <a:p>
            <a:pPr algn="ctr"/>
            <a:r>
              <a:rPr lang="en-US" sz="2000">
                <a:latin typeface="Helvetica" panose="020B0604020202020204" pitchFamily="34" charset="0"/>
                <a:cs typeface="Helvetica" panose="020B0604020202020204" pitchFamily="34" charset="0"/>
              </a:rPr>
              <a:t>Demandes </a:t>
            </a:r>
          </a:p>
          <a:p>
            <a:pPr algn="ctr"/>
            <a:r>
              <a:rPr lang="en-US" sz="2000">
                <a:latin typeface="Helvetica" panose="020B0604020202020204" pitchFamily="34" charset="0"/>
                <a:cs typeface="Helvetica" panose="020B0604020202020204" pitchFamily="34" charset="0"/>
              </a:rPr>
              <a:t>au total</a:t>
            </a:r>
            <a:endParaRPr lang="fr-FR" sz="2000">
              <a:latin typeface="Helvetica" panose="020B0604020202020204" pitchFamily="34" charset="0"/>
              <a:cs typeface="Helvetica" panose="020B0604020202020204" pitchFamily="34" charset="0"/>
            </a:endParaRPr>
          </a:p>
        </p:txBody>
      </p:sp>
      <p:grpSp>
        <p:nvGrpSpPr>
          <p:cNvPr id="22" name="Groupe 21">
            <a:extLst>
              <a:ext uri="{FF2B5EF4-FFF2-40B4-BE49-F238E27FC236}">
                <a16:creationId xmlns:a16="http://schemas.microsoft.com/office/drawing/2014/main" id="{967C38BA-5951-ABBF-258C-4E35E0673D3B}"/>
              </a:ext>
            </a:extLst>
          </p:cNvPr>
          <p:cNvGrpSpPr/>
          <p:nvPr/>
        </p:nvGrpSpPr>
        <p:grpSpPr>
          <a:xfrm>
            <a:off x="1371600" y="1197650"/>
            <a:ext cx="1054881" cy="980528"/>
            <a:chOff x="5743546" y="3084079"/>
            <a:chExt cx="764218" cy="696200"/>
          </a:xfrm>
          <a:solidFill>
            <a:schemeClr val="accent1"/>
          </a:solidFill>
        </p:grpSpPr>
        <p:grpSp>
          <p:nvGrpSpPr>
            <p:cNvPr id="23" name="Graphique 28" descr="Double itinéraire avec un chemin contour">
              <a:extLst>
                <a:ext uri="{FF2B5EF4-FFF2-40B4-BE49-F238E27FC236}">
                  <a16:creationId xmlns:a16="http://schemas.microsoft.com/office/drawing/2014/main" id="{368ECFFF-FC83-95E9-2304-95FA61742745}"/>
                </a:ext>
              </a:extLst>
            </p:cNvPr>
            <p:cNvGrpSpPr/>
            <p:nvPr/>
          </p:nvGrpSpPr>
          <p:grpSpPr>
            <a:xfrm>
              <a:off x="5743546" y="3337992"/>
              <a:ext cx="635287" cy="442287"/>
              <a:chOff x="5743546" y="3337992"/>
              <a:chExt cx="635287" cy="442287"/>
            </a:xfrm>
            <a:grpFill/>
          </p:grpSpPr>
          <p:sp>
            <p:nvSpPr>
              <p:cNvPr id="27" name="Forme libre : forme 26">
                <a:extLst>
                  <a:ext uri="{FF2B5EF4-FFF2-40B4-BE49-F238E27FC236}">
                    <a16:creationId xmlns:a16="http://schemas.microsoft.com/office/drawing/2014/main" id="{3F3DA7DD-761D-DD09-072A-5846E6365ACD}"/>
                  </a:ext>
                </a:extLst>
              </p:cNvPr>
              <p:cNvSpPr/>
              <p:nvPr/>
            </p:nvSpPr>
            <p:spPr>
              <a:xfrm>
                <a:off x="5743546" y="3385102"/>
                <a:ext cx="243333" cy="395177"/>
              </a:xfrm>
              <a:custGeom>
                <a:avLst/>
                <a:gdLst>
                  <a:gd name="connsiteX0" fmla="*/ 21133 w 243333"/>
                  <a:gd name="connsiteY0" fmla="*/ 53477 h 395177"/>
                  <a:gd name="connsiteX1" fmla="*/ 8348 w 243333"/>
                  <a:gd name="connsiteY1" fmla="*/ 166796 h 395177"/>
                  <a:gd name="connsiteX2" fmla="*/ 63554 w 243333"/>
                  <a:gd name="connsiteY2" fmla="*/ 288830 h 395177"/>
                  <a:gd name="connsiteX3" fmla="*/ 111207 w 243333"/>
                  <a:gd name="connsiteY3" fmla="*/ 388782 h 395177"/>
                  <a:gd name="connsiteX4" fmla="*/ 127026 w 243333"/>
                  <a:gd name="connsiteY4" fmla="*/ 393883 h 395177"/>
                  <a:gd name="connsiteX5" fmla="*/ 132126 w 243333"/>
                  <a:gd name="connsiteY5" fmla="*/ 388782 h 395177"/>
                  <a:gd name="connsiteX6" fmla="*/ 179779 w 243333"/>
                  <a:gd name="connsiteY6" fmla="*/ 288830 h 395177"/>
                  <a:gd name="connsiteX7" fmla="*/ 234986 w 243333"/>
                  <a:gd name="connsiteY7" fmla="*/ 166796 h 395177"/>
                  <a:gd name="connsiteX8" fmla="*/ 222201 w 243333"/>
                  <a:gd name="connsiteY8" fmla="*/ 53477 h 395177"/>
                  <a:gd name="connsiteX9" fmla="*/ 53879 w 243333"/>
                  <a:gd name="connsiteY9" fmla="*/ 20731 h 395177"/>
                  <a:gd name="connsiteX10" fmla="*/ 21133 w 243333"/>
                  <a:gd name="connsiteY10" fmla="*/ 53477 h 395177"/>
                  <a:gd name="connsiteX11" fmla="*/ 206479 w 243333"/>
                  <a:gd name="connsiteY11" fmla="*/ 64235 h 395177"/>
                  <a:gd name="connsiteX12" fmla="*/ 217392 w 243333"/>
                  <a:gd name="connsiteY12" fmla="*/ 159466 h 395177"/>
                  <a:gd name="connsiteX13" fmla="*/ 162583 w 243333"/>
                  <a:gd name="connsiteY13" fmla="*/ 280633 h 395177"/>
                  <a:gd name="connsiteX14" fmla="*/ 121753 w 243333"/>
                  <a:gd name="connsiteY14" fmla="*/ 366275 h 395177"/>
                  <a:gd name="connsiteX15" fmla="*/ 121580 w 243333"/>
                  <a:gd name="connsiteY15" fmla="*/ 366275 h 395177"/>
                  <a:gd name="connsiteX16" fmla="*/ 80909 w 243333"/>
                  <a:gd name="connsiteY16" fmla="*/ 280977 h 395177"/>
                  <a:gd name="connsiteX17" fmla="*/ 25937 w 243333"/>
                  <a:gd name="connsiteY17" fmla="*/ 159466 h 395177"/>
                  <a:gd name="connsiteX18" fmla="*/ 36938 w 243333"/>
                  <a:gd name="connsiteY18" fmla="*/ 64107 h 395177"/>
                  <a:gd name="connsiteX19" fmla="*/ 178822 w 243333"/>
                  <a:gd name="connsiteY19" fmla="*/ 36540 h 395177"/>
                  <a:gd name="connsiteX20" fmla="*/ 206476 w 243333"/>
                  <a:gd name="connsiteY20" fmla="*/ 64235 h 39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333" h="395177">
                    <a:moveTo>
                      <a:pt x="21133" y="53477"/>
                    </a:moveTo>
                    <a:cubicBezTo>
                      <a:pt x="-1492" y="86854"/>
                      <a:pt x="-6271" y="129217"/>
                      <a:pt x="8348" y="166796"/>
                    </a:cubicBezTo>
                    <a:lnTo>
                      <a:pt x="63554" y="288830"/>
                    </a:lnTo>
                    <a:lnTo>
                      <a:pt x="111207" y="388782"/>
                    </a:lnTo>
                    <a:cubicBezTo>
                      <a:pt x="114166" y="394559"/>
                      <a:pt x="121249" y="396842"/>
                      <a:pt x="127026" y="393883"/>
                    </a:cubicBezTo>
                    <a:cubicBezTo>
                      <a:pt x="129218" y="392759"/>
                      <a:pt x="131002" y="390975"/>
                      <a:pt x="132126" y="388782"/>
                    </a:cubicBezTo>
                    <a:lnTo>
                      <a:pt x="179779" y="288830"/>
                    </a:lnTo>
                    <a:lnTo>
                      <a:pt x="234986" y="166796"/>
                    </a:lnTo>
                    <a:cubicBezTo>
                      <a:pt x="249604" y="129217"/>
                      <a:pt x="244824" y="86854"/>
                      <a:pt x="222201" y="53477"/>
                    </a:cubicBezTo>
                    <a:cubicBezTo>
                      <a:pt x="184762" y="-2046"/>
                      <a:pt x="109402" y="-16707"/>
                      <a:pt x="53879" y="20731"/>
                    </a:cubicBezTo>
                    <a:cubicBezTo>
                      <a:pt x="40961" y="29442"/>
                      <a:pt x="29842" y="40559"/>
                      <a:pt x="21133" y="53477"/>
                    </a:cubicBezTo>
                    <a:close/>
                    <a:moveTo>
                      <a:pt x="206479" y="64235"/>
                    </a:moveTo>
                    <a:cubicBezTo>
                      <a:pt x="225471" y="92283"/>
                      <a:pt x="229547" y="127847"/>
                      <a:pt x="217392" y="159466"/>
                    </a:cubicBezTo>
                    <a:lnTo>
                      <a:pt x="162583" y="280633"/>
                    </a:lnTo>
                    <a:lnTo>
                      <a:pt x="121753" y="366275"/>
                    </a:lnTo>
                    <a:cubicBezTo>
                      <a:pt x="121705" y="366371"/>
                      <a:pt x="121628" y="366371"/>
                      <a:pt x="121580" y="366275"/>
                    </a:cubicBezTo>
                    <a:lnTo>
                      <a:pt x="80909" y="280977"/>
                    </a:lnTo>
                    <a:lnTo>
                      <a:pt x="25937" y="159466"/>
                    </a:lnTo>
                    <a:cubicBezTo>
                      <a:pt x="13774" y="127795"/>
                      <a:pt x="17884" y="92176"/>
                      <a:pt x="36938" y="64107"/>
                    </a:cubicBezTo>
                    <a:cubicBezTo>
                      <a:pt x="68506" y="17315"/>
                      <a:pt x="132029" y="4972"/>
                      <a:pt x="178822" y="36540"/>
                    </a:cubicBezTo>
                    <a:cubicBezTo>
                      <a:pt x="189738" y="43904"/>
                      <a:pt x="199128" y="53308"/>
                      <a:pt x="206476" y="64235"/>
                    </a:cubicBezTo>
                    <a:close/>
                  </a:path>
                </a:pathLst>
              </a:custGeom>
              <a:grpFill/>
              <a:ln w="9525"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822A6824-5E40-CDEE-2843-B9B66CBA5898}"/>
                  </a:ext>
                </a:extLst>
              </p:cNvPr>
              <p:cNvSpPr/>
              <p:nvPr/>
            </p:nvSpPr>
            <p:spPr>
              <a:xfrm>
                <a:off x="6056369" y="3741762"/>
                <a:ext cx="28942" cy="19548"/>
              </a:xfrm>
              <a:custGeom>
                <a:avLst/>
                <a:gdLst>
                  <a:gd name="connsiteX0" fmla="*/ 224 w 28942"/>
                  <a:gd name="connsiteY0" fmla="*/ 19548 h 19548"/>
                  <a:gd name="connsiteX1" fmla="*/ 28943 w 28942"/>
                  <a:gd name="connsiteY1" fmla="*/ 19045 h 19548"/>
                  <a:gd name="connsiteX2" fmla="*/ 28486 w 28942"/>
                  <a:gd name="connsiteY2" fmla="*/ 0 h 19548"/>
                  <a:gd name="connsiteX3" fmla="*/ 0 w 28942"/>
                  <a:gd name="connsiteY3" fmla="*/ 498 h 19548"/>
                </a:gdLst>
                <a:ahLst/>
                <a:cxnLst>
                  <a:cxn ang="0">
                    <a:pos x="connsiteX0" y="connsiteY0"/>
                  </a:cxn>
                  <a:cxn ang="0">
                    <a:pos x="connsiteX1" y="connsiteY1"/>
                  </a:cxn>
                  <a:cxn ang="0">
                    <a:pos x="connsiteX2" y="connsiteY2"/>
                  </a:cxn>
                  <a:cxn ang="0">
                    <a:pos x="connsiteX3" y="connsiteY3"/>
                  </a:cxn>
                </a:cxnLst>
                <a:rect l="l" t="t" r="r" b="b"/>
                <a:pathLst>
                  <a:path w="28942" h="19548">
                    <a:moveTo>
                      <a:pt x="224" y="19548"/>
                    </a:moveTo>
                    <a:cubicBezTo>
                      <a:pt x="9654" y="19439"/>
                      <a:pt x="19251" y="19276"/>
                      <a:pt x="28943" y="19045"/>
                    </a:cubicBezTo>
                    <a:lnTo>
                      <a:pt x="28486" y="0"/>
                    </a:lnTo>
                    <a:cubicBezTo>
                      <a:pt x="18878" y="231"/>
                      <a:pt x="9357" y="389"/>
                      <a:pt x="0" y="498"/>
                    </a:cubicBezTo>
                    <a:close/>
                  </a:path>
                </a:pathLst>
              </a:custGeom>
              <a:grpFill/>
              <a:ln w="9525"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74E0A9A7-8F86-E78B-0927-30DE3E471644}"/>
                  </a:ext>
                </a:extLst>
              </p:cNvPr>
              <p:cNvSpPr/>
              <p:nvPr/>
            </p:nvSpPr>
            <p:spPr>
              <a:xfrm>
                <a:off x="6098000" y="3376850"/>
                <a:ext cx="34392" cy="31051"/>
              </a:xfrm>
              <a:custGeom>
                <a:avLst/>
                <a:gdLst>
                  <a:gd name="connsiteX0" fmla="*/ 34393 w 34392"/>
                  <a:gd name="connsiteY0" fmla="*/ 17027 h 31051"/>
                  <a:gd name="connsiteX1" fmla="*/ 25854 w 34392"/>
                  <a:gd name="connsiteY1" fmla="*/ 0 h 31051"/>
                  <a:gd name="connsiteX2" fmla="*/ 0 w 34392"/>
                  <a:gd name="connsiteY2" fmla="*/ 15996 h 31051"/>
                  <a:gd name="connsiteX3" fmla="*/ 11674 w 34392"/>
                  <a:gd name="connsiteY3" fmla="*/ 31051 h 31051"/>
                  <a:gd name="connsiteX4" fmla="*/ 34393 w 34392"/>
                  <a:gd name="connsiteY4" fmla="*/ 17027 h 3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2" h="31051">
                    <a:moveTo>
                      <a:pt x="34393" y="17027"/>
                    </a:moveTo>
                    <a:lnTo>
                      <a:pt x="25854" y="0"/>
                    </a:lnTo>
                    <a:cubicBezTo>
                      <a:pt x="16740" y="4485"/>
                      <a:pt x="8082" y="9842"/>
                      <a:pt x="0" y="15996"/>
                    </a:cubicBezTo>
                    <a:lnTo>
                      <a:pt x="11674" y="31051"/>
                    </a:lnTo>
                    <a:cubicBezTo>
                      <a:pt x="18779" y="25657"/>
                      <a:pt x="26387" y="20961"/>
                      <a:pt x="34393" y="17027"/>
                    </a:cubicBezTo>
                    <a:close/>
                  </a:path>
                </a:pathLst>
              </a:custGeom>
              <a:grpFill/>
              <a:ln w="9525" cap="flat">
                <a:noFill/>
                <a:prstDash val="solid"/>
                <a:miter/>
              </a:ln>
            </p:spPr>
            <p:txBody>
              <a:bodyPr rtlCol="0" anchor="ctr"/>
              <a:lstStyle/>
              <a:p>
                <a:endParaRPr lang="fr-FR"/>
              </a:p>
            </p:txBody>
          </p:sp>
          <p:sp>
            <p:nvSpPr>
              <p:cNvPr id="30" name="Forme libre : forme 29">
                <a:extLst>
                  <a:ext uri="{FF2B5EF4-FFF2-40B4-BE49-F238E27FC236}">
                    <a16:creationId xmlns:a16="http://schemas.microsoft.com/office/drawing/2014/main" id="{DBDE7615-84FB-7F6A-64C0-133FDE0B28AF}"/>
                  </a:ext>
                </a:extLst>
              </p:cNvPr>
              <p:cNvSpPr/>
              <p:nvPr/>
            </p:nvSpPr>
            <p:spPr>
              <a:xfrm>
                <a:off x="6066085" y="3415950"/>
                <a:ext cx="26342" cy="32341"/>
              </a:xfrm>
              <a:custGeom>
                <a:avLst/>
                <a:gdLst>
                  <a:gd name="connsiteX0" fmla="*/ 26342 w 26342"/>
                  <a:gd name="connsiteY0" fmla="*/ 10203 h 32341"/>
                  <a:gd name="connsiteX1" fmla="*/ 10259 w 26342"/>
                  <a:gd name="connsiteY1" fmla="*/ 0 h 32341"/>
                  <a:gd name="connsiteX2" fmla="*/ 0 w 26342"/>
                  <a:gd name="connsiteY2" fmla="*/ 31198 h 32341"/>
                  <a:gd name="connsiteX3" fmla="*/ 19013 w 26342"/>
                  <a:gd name="connsiteY3" fmla="*/ 32341 h 32341"/>
                  <a:gd name="connsiteX4" fmla="*/ 26342 w 26342"/>
                  <a:gd name="connsiteY4" fmla="*/ 10203 h 32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2" h="32341">
                    <a:moveTo>
                      <a:pt x="26342" y="10203"/>
                    </a:moveTo>
                    <a:lnTo>
                      <a:pt x="10259" y="0"/>
                    </a:lnTo>
                    <a:cubicBezTo>
                      <a:pt x="4223" y="9349"/>
                      <a:pt x="691" y="20092"/>
                      <a:pt x="0" y="31198"/>
                    </a:cubicBezTo>
                    <a:lnTo>
                      <a:pt x="19013" y="32341"/>
                    </a:lnTo>
                    <a:cubicBezTo>
                      <a:pt x="19492" y="24451"/>
                      <a:pt x="22018" y="16821"/>
                      <a:pt x="26342" y="10203"/>
                    </a:cubicBezTo>
                    <a:close/>
                  </a:path>
                </a:pathLst>
              </a:custGeom>
              <a:grpFill/>
              <a:ln w="9525" cap="flat">
                <a:noFill/>
                <a:prstDash val="solid"/>
                <a:miter/>
              </a:ln>
            </p:spPr>
            <p:txBody>
              <a:bodyPr rtlCol="0" anchor="ctr"/>
              <a:lstStyle/>
              <a:p>
                <a:endParaRPr lang="fr-FR"/>
              </a:p>
            </p:txBody>
          </p:sp>
          <p:sp>
            <p:nvSpPr>
              <p:cNvPr id="31" name="Forme libre : forme 30">
                <a:extLst>
                  <a:ext uri="{FF2B5EF4-FFF2-40B4-BE49-F238E27FC236}">
                    <a16:creationId xmlns:a16="http://schemas.microsoft.com/office/drawing/2014/main" id="{219C23DB-36FE-C784-7063-FCF62878B9EB}"/>
                  </a:ext>
                </a:extLst>
              </p:cNvPr>
              <p:cNvSpPr/>
              <p:nvPr/>
            </p:nvSpPr>
            <p:spPr>
              <a:xfrm>
                <a:off x="5999254" y="3742429"/>
                <a:ext cx="28641" cy="19088"/>
              </a:xfrm>
              <a:custGeom>
                <a:avLst/>
                <a:gdLst>
                  <a:gd name="connsiteX0" fmla="*/ 28604 w 28641"/>
                  <a:gd name="connsiteY0" fmla="*/ 29 h 19088"/>
                  <a:gd name="connsiteX1" fmla="*/ 18945 w 28641"/>
                  <a:gd name="connsiteY1" fmla="*/ 38 h 19088"/>
                  <a:gd name="connsiteX2" fmla="*/ 76 w 28641"/>
                  <a:gd name="connsiteY2" fmla="*/ 0 h 19088"/>
                  <a:gd name="connsiteX3" fmla="*/ 0 w 28641"/>
                  <a:gd name="connsiteY3" fmla="*/ 19050 h 19088"/>
                  <a:gd name="connsiteX4" fmla="*/ 18945 w 28641"/>
                  <a:gd name="connsiteY4" fmla="*/ 19088 h 19088"/>
                  <a:gd name="connsiteX5" fmla="*/ 28642 w 28641"/>
                  <a:gd name="connsiteY5" fmla="*/ 19079 h 19088"/>
                  <a:gd name="connsiteX6" fmla="*/ 28604 w 28641"/>
                  <a:gd name="connsiteY6" fmla="*/ 29 h 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1" h="19088">
                    <a:moveTo>
                      <a:pt x="28604" y="29"/>
                    </a:moveTo>
                    <a:lnTo>
                      <a:pt x="18945" y="38"/>
                    </a:lnTo>
                    <a:lnTo>
                      <a:pt x="76" y="0"/>
                    </a:lnTo>
                    <a:lnTo>
                      <a:pt x="0" y="19050"/>
                    </a:lnTo>
                    <a:lnTo>
                      <a:pt x="18945" y="19088"/>
                    </a:lnTo>
                    <a:lnTo>
                      <a:pt x="28642" y="19079"/>
                    </a:lnTo>
                    <a:lnTo>
                      <a:pt x="28604" y="29"/>
                    </a:lnTo>
                    <a:close/>
                  </a:path>
                </a:pathLst>
              </a:custGeom>
              <a:grpFill/>
              <a:ln w="9525" cap="flat">
                <a:noFill/>
                <a:prstDash val="solid"/>
                <a:miter/>
              </a:ln>
            </p:spPr>
            <p:txBody>
              <a:bodyPr rtlCol="0" anchor="ctr"/>
              <a:lstStyle/>
              <a:p>
                <a:endParaRPr lang="fr-FR"/>
              </a:p>
            </p:txBody>
          </p:sp>
          <p:sp>
            <p:nvSpPr>
              <p:cNvPr id="32" name="Forme libre : forme 31">
                <a:extLst>
                  <a:ext uri="{FF2B5EF4-FFF2-40B4-BE49-F238E27FC236}">
                    <a16:creationId xmlns:a16="http://schemas.microsoft.com/office/drawing/2014/main" id="{44B5878E-7F58-E1B3-E3FE-CF5BF5BBBB95}"/>
                  </a:ext>
                </a:extLst>
              </p:cNvPr>
              <p:cNvSpPr/>
              <p:nvPr/>
            </p:nvSpPr>
            <p:spPr>
              <a:xfrm>
                <a:off x="6174433" y="3521034"/>
                <a:ext cx="32532" cy="25589"/>
              </a:xfrm>
              <a:custGeom>
                <a:avLst/>
                <a:gdLst>
                  <a:gd name="connsiteX0" fmla="*/ 32533 w 32532"/>
                  <a:gd name="connsiteY0" fmla="*/ 7111 h 25589"/>
                  <a:gd name="connsiteX1" fmla="*/ 4976 w 32532"/>
                  <a:gd name="connsiteY1" fmla="*/ 0 h 25589"/>
                  <a:gd name="connsiteX2" fmla="*/ 0 w 32532"/>
                  <a:gd name="connsiteY2" fmla="*/ 18390 h 25589"/>
                  <a:gd name="connsiteX3" fmla="*/ 27891 w 32532"/>
                  <a:gd name="connsiteY3" fmla="*/ 25590 h 25589"/>
                </a:gdLst>
                <a:ahLst/>
                <a:cxnLst>
                  <a:cxn ang="0">
                    <a:pos x="connsiteX0" y="connsiteY0"/>
                  </a:cxn>
                  <a:cxn ang="0">
                    <a:pos x="connsiteX1" y="connsiteY1"/>
                  </a:cxn>
                  <a:cxn ang="0">
                    <a:pos x="connsiteX2" y="connsiteY2"/>
                  </a:cxn>
                  <a:cxn ang="0">
                    <a:pos x="connsiteX3" y="connsiteY3"/>
                  </a:cxn>
                </a:cxnLst>
                <a:rect l="l" t="t" r="r" b="b"/>
                <a:pathLst>
                  <a:path w="32532" h="25589">
                    <a:moveTo>
                      <a:pt x="32533" y="7111"/>
                    </a:moveTo>
                    <a:cubicBezTo>
                      <a:pt x="23198" y="4767"/>
                      <a:pt x="13959" y="2433"/>
                      <a:pt x="4976" y="0"/>
                    </a:cubicBezTo>
                    <a:lnTo>
                      <a:pt x="0" y="18390"/>
                    </a:lnTo>
                    <a:cubicBezTo>
                      <a:pt x="9097" y="20850"/>
                      <a:pt x="18445" y="23217"/>
                      <a:pt x="27891" y="25590"/>
                    </a:cubicBezTo>
                    <a:close/>
                  </a:path>
                </a:pathLst>
              </a:custGeom>
              <a:grpFill/>
              <a:ln w="9525" cap="flat">
                <a:noFill/>
                <a:prstDash val="solid"/>
                <a:miter/>
              </a:ln>
            </p:spPr>
            <p:txBody>
              <a:bodyPr rtlCol="0" anchor="ctr"/>
              <a:lstStyle/>
              <a:p>
                <a:endParaRPr lang="fr-FR"/>
              </a:p>
            </p:txBody>
          </p:sp>
          <p:sp>
            <p:nvSpPr>
              <p:cNvPr id="33" name="Forme libre : forme 32">
                <a:extLst>
                  <a:ext uri="{FF2B5EF4-FFF2-40B4-BE49-F238E27FC236}">
                    <a16:creationId xmlns:a16="http://schemas.microsoft.com/office/drawing/2014/main" id="{D0FD34FE-F241-18B2-6FBC-04CE0212C2D6}"/>
                  </a:ext>
                </a:extLst>
              </p:cNvPr>
              <p:cNvSpPr/>
              <p:nvPr/>
            </p:nvSpPr>
            <p:spPr>
              <a:xfrm>
                <a:off x="5942139" y="3742181"/>
                <a:ext cx="28630" cy="19156"/>
              </a:xfrm>
              <a:custGeom>
                <a:avLst/>
                <a:gdLst>
                  <a:gd name="connsiteX0" fmla="*/ 0 w 28630"/>
                  <a:gd name="connsiteY0" fmla="*/ 0 h 19156"/>
                  <a:gd name="connsiteX1" fmla="*/ 0 w 28630"/>
                  <a:gd name="connsiteY1" fmla="*/ 19050 h 19156"/>
                  <a:gd name="connsiteX2" fmla="*/ 28519 w 28630"/>
                  <a:gd name="connsiteY2" fmla="*/ 19157 h 19156"/>
                  <a:gd name="connsiteX3" fmla="*/ 28630 w 28630"/>
                  <a:gd name="connsiteY3" fmla="*/ 107 h 19156"/>
                  <a:gd name="connsiteX4" fmla="*/ 0 w 28630"/>
                  <a:gd name="connsiteY4" fmla="*/ 0 h 1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 h="19156">
                    <a:moveTo>
                      <a:pt x="0" y="0"/>
                    </a:moveTo>
                    <a:lnTo>
                      <a:pt x="0" y="19050"/>
                    </a:lnTo>
                    <a:cubicBezTo>
                      <a:pt x="8730" y="19050"/>
                      <a:pt x="18288" y="19099"/>
                      <a:pt x="28519" y="19157"/>
                    </a:cubicBezTo>
                    <a:lnTo>
                      <a:pt x="28630" y="107"/>
                    </a:lnTo>
                    <a:cubicBezTo>
                      <a:pt x="18357" y="44"/>
                      <a:pt x="8767" y="0"/>
                      <a:pt x="0" y="0"/>
                    </a:cubicBezTo>
                    <a:close/>
                  </a:path>
                </a:pathLst>
              </a:custGeom>
              <a:grpFill/>
              <a:ln w="9525" cap="flat">
                <a:noFill/>
                <a:prstDash val="solid"/>
                <a:miter/>
              </a:ln>
            </p:spPr>
            <p:txBody>
              <a:bodyPr rtlCol="0" anchor="ctr"/>
              <a:lstStyle/>
              <a:p>
                <a:endParaRPr lang="fr-FR"/>
              </a:p>
            </p:txBody>
          </p:sp>
          <p:sp>
            <p:nvSpPr>
              <p:cNvPr id="34" name="Forme libre : forme 33">
                <a:extLst>
                  <a:ext uri="{FF2B5EF4-FFF2-40B4-BE49-F238E27FC236}">
                    <a16:creationId xmlns:a16="http://schemas.microsoft.com/office/drawing/2014/main" id="{AE2AA615-7F6E-C852-333E-F8326564791D}"/>
                  </a:ext>
                </a:extLst>
              </p:cNvPr>
              <p:cNvSpPr/>
              <p:nvPr/>
            </p:nvSpPr>
            <p:spPr>
              <a:xfrm>
                <a:off x="6072020" y="3471237"/>
                <a:ext cx="32369" cy="33256"/>
              </a:xfrm>
              <a:custGeom>
                <a:avLst/>
                <a:gdLst>
                  <a:gd name="connsiteX0" fmla="*/ 20435 w 32369"/>
                  <a:gd name="connsiteY0" fmla="*/ 33257 h 33256"/>
                  <a:gd name="connsiteX1" fmla="*/ 32370 w 32369"/>
                  <a:gd name="connsiteY1" fmla="*/ 18411 h 33256"/>
                  <a:gd name="connsiteX2" fmla="*/ 17240 w 32369"/>
                  <a:gd name="connsiteY2" fmla="*/ 0 h 33256"/>
                  <a:gd name="connsiteX3" fmla="*/ 0 w 32369"/>
                  <a:gd name="connsiteY3" fmla="*/ 8111 h 33256"/>
                  <a:gd name="connsiteX4" fmla="*/ 20435 w 32369"/>
                  <a:gd name="connsiteY4" fmla="*/ 33257 h 3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69" h="33256">
                    <a:moveTo>
                      <a:pt x="20435" y="33257"/>
                    </a:moveTo>
                    <a:lnTo>
                      <a:pt x="32370" y="18411"/>
                    </a:lnTo>
                    <a:cubicBezTo>
                      <a:pt x="25974" y="13524"/>
                      <a:pt x="20795" y="7222"/>
                      <a:pt x="17240" y="0"/>
                    </a:cubicBezTo>
                    <a:lnTo>
                      <a:pt x="0" y="8111"/>
                    </a:lnTo>
                    <a:cubicBezTo>
                      <a:pt x="4804" y="17942"/>
                      <a:pt x="11795" y="26543"/>
                      <a:pt x="20435" y="33257"/>
                    </a:cubicBezTo>
                    <a:close/>
                  </a:path>
                </a:pathLst>
              </a:custGeom>
              <a:grpFill/>
              <a:ln w="9525" cap="flat">
                <a:noFill/>
                <a:prstDash val="solid"/>
                <a:miter/>
              </a:ln>
            </p:spPr>
            <p:txBody>
              <a:bodyPr rtlCol="0" anchor="ctr"/>
              <a:lstStyle/>
              <a:p>
                <a:endParaRPr lang="fr-FR"/>
              </a:p>
            </p:txBody>
          </p:sp>
          <p:sp>
            <p:nvSpPr>
              <p:cNvPr id="35" name="Forme libre : forme 34">
                <a:extLst>
                  <a:ext uri="{FF2B5EF4-FFF2-40B4-BE49-F238E27FC236}">
                    <a16:creationId xmlns:a16="http://schemas.microsoft.com/office/drawing/2014/main" id="{0D7C9C46-CB29-B649-4DAB-E8335C4E4FE6}"/>
                  </a:ext>
                </a:extLst>
              </p:cNvPr>
              <p:cNvSpPr/>
              <p:nvPr/>
            </p:nvSpPr>
            <p:spPr>
              <a:xfrm>
                <a:off x="6207681" y="3344487"/>
                <a:ext cx="31602" cy="23859"/>
              </a:xfrm>
              <a:custGeom>
                <a:avLst/>
                <a:gdLst>
                  <a:gd name="connsiteX0" fmla="*/ 0 w 31602"/>
                  <a:gd name="connsiteY0" fmla="*/ 5208 h 23859"/>
                  <a:gd name="connsiteX1" fmla="*/ 3879 w 31602"/>
                  <a:gd name="connsiteY1" fmla="*/ 23859 h 23859"/>
                  <a:gd name="connsiteX2" fmla="*/ 31603 w 31602"/>
                  <a:gd name="connsiteY2" fmla="*/ 18818 h 23859"/>
                  <a:gd name="connsiteX3" fmla="*/ 28635 w 31602"/>
                  <a:gd name="connsiteY3" fmla="*/ 0 h 23859"/>
                  <a:gd name="connsiteX4" fmla="*/ 0 w 31602"/>
                  <a:gd name="connsiteY4" fmla="*/ 5208 h 23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2" h="23859">
                    <a:moveTo>
                      <a:pt x="0" y="5208"/>
                    </a:moveTo>
                    <a:lnTo>
                      <a:pt x="3879" y="23859"/>
                    </a:lnTo>
                    <a:cubicBezTo>
                      <a:pt x="12753" y="22015"/>
                      <a:pt x="22083" y="20320"/>
                      <a:pt x="31603" y="18818"/>
                    </a:cubicBezTo>
                    <a:lnTo>
                      <a:pt x="28635" y="0"/>
                    </a:lnTo>
                    <a:cubicBezTo>
                      <a:pt x="18811" y="1550"/>
                      <a:pt x="9176" y="3302"/>
                      <a:pt x="0" y="5208"/>
                    </a:cubicBezTo>
                    <a:close/>
                  </a:path>
                </a:pathLst>
              </a:custGeom>
              <a:grpFill/>
              <a:ln w="9525" cap="flat">
                <a:noFill/>
                <a:prstDash val="solid"/>
                <a:miter/>
              </a:ln>
            </p:spPr>
            <p:txBody>
              <a:bodyPr rtlCol="0" anchor="ctr"/>
              <a:lstStyle/>
              <a:p>
                <a:endParaRPr lang="fr-FR"/>
              </a:p>
            </p:txBody>
          </p:sp>
          <p:sp>
            <p:nvSpPr>
              <p:cNvPr id="36" name="Forme libre : forme 35">
                <a:extLst>
                  <a:ext uri="{FF2B5EF4-FFF2-40B4-BE49-F238E27FC236}">
                    <a16:creationId xmlns:a16="http://schemas.microsoft.com/office/drawing/2014/main" id="{FC53976D-29DB-BE84-4F89-F3F0649EF9F3}"/>
                  </a:ext>
                </a:extLst>
              </p:cNvPr>
              <p:cNvSpPr/>
              <p:nvPr/>
            </p:nvSpPr>
            <p:spPr>
              <a:xfrm>
                <a:off x="6265133" y="3337992"/>
                <a:ext cx="29938" cy="21519"/>
              </a:xfrm>
              <a:custGeom>
                <a:avLst/>
                <a:gdLst>
                  <a:gd name="connsiteX0" fmla="*/ 0 w 29938"/>
                  <a:gd name="connsiteY0" fmla="*/ 2591 h 21519"/>
                  <a:gd name="connsiteX1" fmla="*/ 2149 w 29938"/>
                  <a:gd name="connsiteY1" fmla="*/ 21520 h 21519"/>
                  <a:gd name="connsiteX2" fmla="*/ 29938 w 29938"/>
                  <a:gd name="connsiteY2" fmla="*/ 19022 h 21519"/>
                  <a:gd name="connsiteX3" fmla="*/ 28910 w 29938"/>
                  <a:gd name="connsiteY3" fmla="*/ 0 h 21519"/>
                  <a:gd name="connsiteX4" fmla="*/ 0 w 29938"/>
                  <a:gd name="connsiteY4" fmla="*/ 2591 h 2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8" h="21519">
                    <a:moveTo>
                      <a:pt x="0" y="2591"/>
                    </a:moveTo>
                    <a:lnTo>
                      <a:pt x="2149" y="21520"/>
                    </a:lnTo>
                    <a:cubicBezTo>
                      <a:pt x="18650" y="19642"/>
                      <a:pt x="29486" y="19043"/>
                      <a:pt x="29938" y="19022"/>
                    </a:cubicBezTo>
                    <a:lnTo>
                      <a:pt x="28910" y="0"/>
                    </a:lnTo>
                    <a:cubicBezTo>
                      <a:pt x="27715" y="65"/>
                      <a:pt x="16767" y="684"/>
                      <a:pt x="0" y="2591"/>
                    </a:cubicBezTo>
                    <a:close/>
                  </a:path>
                </a:pathLst>
              </a:custGeom>
              <a:grpFill/>
              <a:ln w="9525" cap="flat">
                <a:noFill/>
                <a:prstDash val="solid"/>
                <a:miter/>
              </a:ln>
            </p:spPr>
            <p:txBody>
              <a:bodyPr rtlCol="0" anchor="ctr"/>
              <a:lstStyle/>
              <a:p>
                <a:endParaRPr lang="fr-FR"/>
              </a:p>
            </p:txBody>
          </p:sp>
          <p:sp>
            <p:nvSpPr>
              <p:cNvPr id="37" name="Forme libre : forme 36">
                <a:extLst>
                  <a:ext uri="{FF2B5EF4-FFF2-40B4-BE49-F238E27FC236}">
                    <a16:creationId xmlns:a16="http://schemas.microsoft.com/office/drawing/2014/main" id="{8FFE6B95-CD31-523E-E3EB-59A3902F70D7}"/>
                  </a:ext>
                </a:extLst>
              </p:cNvPr>
              <p:cNvSpPr/>
              <p:nvPr/>
            </p:nvSpPr>
            <p:spPr>
              <a:xfrm>
                <a:off x="6357546" y="3633751"/>
                <a:ext cx="21287" cy="31411"/>
              </a:xfrm>
              <a:custGeom>
                <a:avLst/>
                <a:gdLst>
                  <a:gd name="connsiteX0" fmla="*/ 21286 w 21287"/>
                  <a:gd name="connsiteY0" fmla="*/ 24721 h 31411"/>
                  <a:gd name="connsiteX1" fmla="*/ 18548 w 21287"/>
                  <a:gd name="connsiteY1" fmla="*/ 0 h 31411"/>
                  <a:gd name="connsiteX2" fmla="*/ 0 w 21287"/>
                  <a:gd name="connsiteY2" fmla="*/ 4343 h 31411"/>
                  <a:gd name="connsiteX3" fmla="*/ 2236 w 21287"/>
                  <a:gd name="connsiteY3" fmla="*/ 24698 h 31411"/>
                  <a:gd name="connsiteX4" fmla="*/ 1986 w 21287"/>
                  <a:gd name="connsiteY4" fmla="*/ 29305 h 31411"/>
                  <a:gd name="connsiteX5" fmla="*/ 20915 w 21287"/>
                  <a:gd name="connsiteY5" fmla="*/ 31412 h 31411"/>
                  <a:gd name="connsiteX6" fmla="*/ 21286 w 21287"/>
                  <a:gd name="connsiteY6" fmla="*/ 24721 h 3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87" h="31411">
                    <a:moveTo>
                      <a:pt x="21286" y="24721"/>
                    </a:moveTo>
                    <a:cubicBezTo>
                      <a:pt x="21324" y="16403"/>
                      <a:pt x="20405" y="8109"/>
                      <a:pt x="18548" y="0"/>
                    </a:cubicBezTo>
                    <a:lnTo>
                      <a:pt x="0" y="4343"/>
                    </a:lnTo>
                    <a:cubicBezTo>
                      <a:pt x="1521" y="11020"/>
                      <a:pt x="2272" y="17850"/>
                      <a:pt x="2236" y="24698"/>
                    </a:cubicBezTo>
                    <a:cubicBezTo>
                      <a:pt x="2236" y="26238"/>
                      <a:pt x="2153" y="27775"/>
                      <a:pt x="1986" y="29305"/>
                    </a:cubicBezTo>
                    <a:lnTo>
                      <a:pt x="20915" y="31412"/>
                    </a:lnTo>
                    <a:cubicBezTo>
                      <a:pt x="21161" y="29190"/>
                      <a:pt x="21285" y="26957"/>
                      <a:pt x="21286" y="24721"/>
                    </a:cubicBezTo>
                    <a:close/>
                  </a:path>
                </a:pathLst>
              </a:custGeom>
              <a:grpFill/>
              <a:ln w="9525" cap="flat">
                <a:noFill/>
                <a:prstDash val="solid"/>
                <a:miter/>
              </a:ln>
            </p:spPr>
            <p:txBody>
              <a:bodyPr rtlCol="0" anchor="ctr"/>
              <a:lstStyle/>
              <a:p>
                <a:endParaRPr lang="fr-FR"/>
              </a:p>
            </p:txBody>
          </p:sp>
          <p:sp>
            <p:nvSpPr>
              <p:cNvPr id="38" name="Forme libre : forme 37">
                <a:extLst>
                  <a:ext uri="{FF2B5EF4-FFF2-40B4-BE49-F238E27FC236}">
                    <a16:creationId xmlns:a16="http://schemas.microsoft.com/office/drawing/2014/main" id="{019A9270-FA00-A58F-054B-CE94A3BB2882}"/>
                  </a:ext>
                </a:extLst>
              </p:cNvPr>
              <p:cNvSpPr/>
              <p:nvPr/>
            </p:nvSpPr>
            <p:spPr>
              <a:xfrm>
                <a:off x="6281206" y="3711858"/>
                <a:ext cx="33128" cy="26879"/>
              </a:xfrm>
              <a:custGeom>
                <a:avLst/>
                <a:gdLst>
                  <a:gd name="connsiteX0" fmla="*/ 0 w 33128"/>
                  <a:gd name="connsiteY0" fmla="*/ 8490 h 26879"/>
                  <a:gd name="connsiteX1" fmla="*/ 4977 w 33128"/>
                  <a:gd name="connsiteY1" fmla="*/ 26880 h 26879"/>
                  <a:gd name="connsiteX2" fmla="*/ 33129 w 33128"/>
                  <a:gd name="connsiteY2" fmla="*/ 17756 h 26879"/>
                  <a:gd name="connsiteX3" fmla="*/ 26227 w 33128"/>
                  <a:gd name="connsiteY3" fmla="*/ 0 h 26879"/>
                  <a:gd name="connsiteX4" fmla="*/ 0 w 33128"/>
                  <a:gd name="connsiteY4" fmla="*/ 8490 h 2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8" h="26879">
                    <a:moveTo>
                      <a:pt x="0" y="8490"/>
                    </a:moveTo>
                    <a:lnTo>
                      <a:pt x="4977" y="26880"/>
                    </a:lnTo>
                    <a:cubicBezTo>
                      <a:pt x="14515" y="24335"/>
                      <a:pt x="23912" y="21290"/>
                      <a:pt x="33129" y="17756"/>
                    </a:cubicBezTo>
                    <a:lnTo>
                      <a:pt x="26227" y="0"/>
                    </a:lnTo>
                    <a:cubicBezTo>
                      <a:pt x="17640" y="3290"/>
                      <a:pt x="8886" y="6124"/>
                      <a:pt x="0" y="8490"/>
                    </a:cubicBezTo>
                    <a:close/>
                  </a:path>
                </a:pathLst>
              </a:custGeom>
              <a:grpFill/>
              <a:ln w="9525" cap="flat">
                <a:noFill/>
                <a:prstDash val="solid"/>
                <a:miter/>
              </a:ln>
            </p:spPr>
            <p:txBody>
              <a:bodyPr rtlCol="0" anchor="ctr"/>
              <a:lstStyle/>
              <a:p>
                <a:endParaRPr lang="fr-FR"/>
              </a:p>
            </p:txBody>
          </p:sp>
          <p:sp>
            <p:nvSpPr>
              <p:cNvPr id="39" name="Forme libre : forme 38">
                <a:extLst>
                  <a:ext uri="{FF2B5EF4-FFF2-40B4-BE49-F238E27FC236}">
                    <a16:creationId xmlns:a16="http://schemas.microsoft.com/office/drawing/2014/main" id="{25BB508A-8562-E525-15BE-9FC6DDABDB34}"/>
                  </a:ext>
                </a:extLst>
              </p:cNvPr>
              <p:cNvSpPr/>
              <p:nvPr/>
            </p:nvSpPr>
            <p:spPr>
              <a:xfrm>
                <a:off x="6331562" y="3683949"/>
                <a:ext cx="34027" cy="32437"/>
              </a:xfrm>
              <a:custGeom>
                <a:avLst/>
                <a:gdLst>
                  <a:gd name="connsiteX0" fmla="*/ 0 w 34027"/>
                  <a:gd name="connsiteY0" fmla="*/ 16215 h 32437"/>
                  <a:gd name="connsiteX1" fmla="*/ 9992 w 34027"/>
                  <a:gd name="connsiteY1" fmla="*/ 32437 h 32437"/>
                  <a:gd name="connsiteX2" fmla="*/ 34027 w 34027"/>
                  <a:gd name="connsiteY2" fmla="*/ 11856 h 32437"/>
                  <a:gd name="connsiteX3" fmla="*/ 19117 w 34027"/>
                  <a:gd name="connsiteY3" fmla="*/ 0 h 32437"/>
                  <a:gd name="connsiteX4" fmla="*/ 0 w 34027"/>
                  <a:gd name="connsiteY4" fmla="*/ 16215 h 3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7" h="32437">
                    <a:moveTo>
                      <a:pt x="0" y="16215"/>
                    </a:moveTo>
                    <a:lnTo>
                      <a:pt x="9992" y="32437"/>
                    </a:lnTo>
                    <a:cubicBezTo>
                      <a:pt x="19132" y="27017"/>
                      <a:pt x="27264" y="20053"/>
                      <a:pt x="34027" y="11856"/>
                    </a:cubicBezTo>
                    <a:lnTo>
                      <a:pt x="19117" y="0"/>
                    </a:lnTo>
                    <a:cubicBezTo>
                      <a:pt x="13725" y="6465"/>
                      <a:pt x="7258" y="11950"/>
                      <a:pt x="0" y="16215"/>
                    </a:cubicBezTo>
                    <a:close/>
                  </a:path>
                </a:pathLst>
              </a:custGeom>
              <a:grpFill/>
              <a:ln w="9525" cap="flat">
                <a:noFill/>
                <a:prstDash val="solid"/>
                <a:miter/>
              </a:ln>
            </p:spPr>
            <p:txBody>
              <a:bodyPr rtlCol="0" anchor="ctr"/>
              <a:lstStyle/>
              <a:p>
                <a:endParaRPr lang="fr-FR"/>
              </a:p>
            </p:txBody>
          </p:sp>
          <p:sp>
            <p:nvSpPr>
              <p:cNvPr id="40" name="Forme libre : forme 39">
                <a:extLst>
                  <a:ext uri="{FF2B5EF4-FFF2-40B4-BE49-F238E27FC236}">
                    <a16:creationId xmlns:a16="http://schemas.microsoft.com/office/drawing/2014/main" id="{18534E65-19C7-31D3-72E4-2C867F23A59D}"/>
                  </a:ext>
                </a:extLst>
              </p:cNvPr>
              <p:cNvSpPr/>
              <p:nvPr/>
            </p:nvSpPr>
            <p:spPr>
              <a:xfrm>
                <a:off x="6283634" y="3552464"/>
                <a:ext cx="33958" cy="29047"/>
              </a:xfrm>
              <a:custGeom>
                <a:avLst/>
                <a:gdLst>
                  <a:gd name="connsiteX0" fmla="*/ 6837 w 33958"/>
                  <a:gd name="connsiteY0" fmla="*/ 0 h 29047"/>
                  <a:gd name="connsiteX1" fmla="*/ 0 w 33958"/>
                  <a:gd name="connsiteY1" fmla="*/ 17780 h 29047"/>
                  <a:gd name="connsiteX2" fmla="*/ 24963 w 33958"/>
                  <a:gd name="connsiteY2" fmla="*/ 29047 h 29047"/>
                  <a:gd name="connsiteX3" fmla="*/ 33958 w 33958"/>
                  <a:gd name="connsiteY3" fmla="*/ 12253 h 29047"/>
                  <a:gd name="connsiteX4" fmla="*/ 6837 w 33958"/>
                  <a:gd name="connsiteY4" fmla="*/ 0 h 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8" h="29047">
                    <a:moveTo>
                      <a:pt x="6837" y="0"/>
                    </a:moveTo>
                    <a:lnTo>
                      <a:pt x="0" y="17780"/>
                    </a:lnTo>
                    <a:cubicBezTo>
                      <a:pt x="8548" y="21012"/>
                      <a:pt x="16885" y="24775"/>
                      <a:pt x="24963" y="29047"/>
                    </a:cubicBezTo>
                    <a:lnTo>
                      <a:pt x="33958" y="12253"/>
                    </a:lnTo>
                    <a:cubicBezTo>
                      <a:pt x="25181" y="7609"/>
                      <a:pt x="16124" y="3517"/>
                      <a:pt x="6837" y="0"/>
                    </a:cubicBezTo>
                    <a:close/>
                  </a:path>
                </a:pathLst>
              </a:custGeom>
              <a:grpFill/>
              <a:ln w="9525" cap="flat">
                <a:noFill/>
                <a:prstDash val="solid"/>
                <a:miter/>
              </a:ln>
            </p:spPr>
            <p:txBody>
              <a:bodyPr rtlCol="0" anchor="ctr"/>
              <a:lstStyle/>
              <a:p>
                <a:endParaRPr lang="fr-FR"/>
              </a:p>
            </p:txBody>
          </p:sp>
          <p:sp>
            <p:nvSpPr>
              <p:cNvPr id="41" name="Forme libre : forme 40">
                <a:extLst>
                  <a:ext uri="{FF2B5EF4-FFF2-40B4-BE49-F238E27FC236}">
                    <a16:creationId xmlns:a16="http://schemas.microsoft.com/office/drawing/2014/main" id="{59442035-443E-DE84-3F49-B28579251D51}"/>
                  </a:ext>
                </a:extLst>
              </p:cNvPr>
              <p:cNvSpPr/>
              <p:nvPr/>
            </p:nvSpPr>
            <p:spPr>
              <a:xfrm>
                <a:off x="6330756" y="3581535"/>
                <a:ext cx="33061" cy="33558"/>
              </a:xfrm>
              <a:custGeom>
                <a:avLst/>
                <a:gdLst>
                  <a:gd name="connsiteX0" fmla="*/ 12192 w 33061"/>
                  <a:gd name="connsiteY0" fmla="*/ 0 h 33558"/>
                  <a:gd name="connsiteX1" fmla="*/ 0 w 33061"/>
                  <a:gd name="connsiteY1" fmla="*/ 14637 h 33558"/>
                  <a:gd name="connsiteX2" fmla="*/ 17059 w 33061"/>
                  <a:gd name="connsiteY2" fmla="*/ 33558 h 33558"/>
                  <a:gd name="connsiteX3" fmla="*/ 33061 w 33061"/>
                  <a:gd name="connsiteY3" fmla="*/ 23220 h 33558"/>
                  <a:gd name="connsiteX4" fmla="*/ 12192 w 33061"/>
                  <a:gd name="connsiteY4" fmla="*/ 0 h 3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61" h="33558">
                    <a:moveTo>
                      <a:pt x="12192" y="0"/>
                    </a:moveTo>
                    <a:lnTo>
                      <a:pt x="0" y="14637"/>
                    </a:lnTo>
                    <a:cubicBezTo>
                      <a:pt x="6607" y="20049"/>
                      <a:pt x="12359" y="26428"/>
                      <a:pt x="17059" y="33558"/>
                    </a:cubicBezTo>
                    <a:lnTo>
                      <a:pt x="33061" y="23220"/>
                    </a:lnTo>
                    <a:cubicBezTo>
                      <a:pt x="27317" y="14471"/>
                      <a:pt x="20281" y="6643"/>
                      <a:pt x="12192" y="0"/>
                    </a:cubicBezTo>
                    <a:close/>
                  </a:path>
                </a:pathLst>
              </a:custGeom>
              <a:grpFill/>
              <a:ln w="9525" cap="flat">
                <a:noFill/>
                <a:prstDash val="solid"/>
                <a:miter/>
              </a:ln>
            </p:spPr>
            <p:txBody>
              <a:bodyPr rtlCol="0" anchor="ctr"/>
              <a:lstStyle/>
              <a:p>
                <a:endParaRPr lang="fr-FR"/>
              </a:p>
            </p:txBody>
          </p:sp>
          <p:sp>
            <p:nvSpPr>
              <p:cNvPr id="42" name="Forme libre : forme 41">
                <a:extLst>
                  <a:ext uri="{FF2B5EF4-FFF2-40B4-BE49-F238E27FC236}">
                    <a16:creationId xmlns:a16="http://schemas.microsoft.com/office/drawing/2014/main" id="{B9CC3EE9-EED7-3AC4-2EA3-A1633FC2A39C}"/>
                  </a:ext>
                </a:extLst>
              </p:cNvPr>
              <p:cNvSpPr/>
              <p:nvPr/>
            </p:nvSpPr>
            <p:spPr>
              <a:xfrm>
                <a:off x="6226266" y="3726640"/>
                <a:ext cx="31416" cy="23577"/>
              </a:xfrm>
              <a:custGeom>
                <a:avLst/>
                <a:gdLst>
                  <a:gd name="connsiteX0" fmla="*/ 0 w 31416"/>
                  <a:gd name="connsiteY0" fmla="*/ 4727 h 23577"/>
                  <a:gd name="connsiteX1" fmla="*/ 2762 w 31416"/>
                  <a:gd name="connsiteY1" fmla="*/ 23577 h 23577"/>
                  <a:gd name="connsiteX2" fmla="*/ 31416 w 31416"/>
                  <a:gd name="connsiteY2" fmla="*/ 18692 h 23577"/>
                  <a:gd name="connsiteX3" fmla="*/ 27733 w 31416"/>
                  <a:gd name="connsiteY3" fmla="*/ 0 h 23577"/>
                  <a:gd name="connsiteX4" fmla="*/ 0 w 31416"/>
                  <a:gd name="connsiteY4" fmla="*/ 4727 h 2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6" h="23577">
                    <a:moveTo>
                      <a:pt x="0" y="4727"/>
                    </a:moveTo>
                    <a:lnTo>
                      <a:pt x="2762" y="23577"/>
                    </a:lnTo>
                    <a:cubicBezTo>
                      <a:pt x="12785" y="22108"/>
                      <a:pt x="22427" y="20464"/>
                      <a:pt x="31416" y="18692"/>
                    </a:cubicBezTo>
                    <a:lnTo>
                      <a:pt x="27733" y="0"/>
                    </a:lnTo>
                    <a:cubicBezTo>
                      <a:pt x="19045" y="1714"/>
                      <a:pt x="9716" y="3304"/>
                      <a:pt x="0" y="4727"/>
                    </a:cubicBezTo>
                    <a:close/>
                  </a:path>
                </a:pathLst>
              </a:custGeom>
              <a:grpFill/>
              <a:ln w="9525" cap="flat">
                <a:noFill/>
                <a:prstDash val="solid"/>
                <a:miter/>
              </a:ln>
            </p:spPr>
            <p:txBody>
              <a:bodyPr rtlCol="0" anchor="ctr"/>
              <a:lstStyle/>
              <a:p>
                <a:endParaRPr lang="fr-FR"/>
              </a:p>
            </p:txBody>
          </p:sp>
          <p:sp>
            <p:nvSpPr>
              <p:cNvPr id="43" name="Forme libre : forme 42">
                <a:extLst>
                  <a:ext uri="{FF2B5EF4-FFF2-40B4-BE49-F238E27FC236}">
                    <a16:creationId xmlns:a16="http://schemas.microsoft.com/office/drawing/2014/main" id="{ADFA20AE-6A60-FC86-6120-ACF345DA7E4B}"/>
                  </a:ext>
                </a:extLst>
              </p:cNvPr>
              <p:cNvSpPr/>
              <p:nvPr/>
            </p:nvSpPr>
            <p:spPr>
              <a:xfrm>
                <a:off x="6118799" y="3503125"/>
                <a:ext cx="33657" cy="28028"/>
              </a:xfrm>
              <a:custGeom>
                <a:avLst/>
                <a:gdLst>
                  <a:gd name="connsiteX0" fmla="*/ 0 w 33657"/>
                  <a:gd name="connsiteY0" fmla="*/ 17265 h 28028"/>
                  <a:gd name="connsiteX1" fmla="*/ 27686 w 33657"/>
                  <a:gd name="connsiteY1" fmla="*/ 28028 h 28028"/>
                  <a:gd name="connsiteX2" fmla="*/ 33658 w 33657"/>
                  <a:gd name="connsiteY2" fmla="*/ 9941 h 28028"/>
                  <a:gd name="connsiteX3" fmla="*/ 8035 w 33657"/>
                  <a:gd name="connsiteY3" fmla="*/ 0 h 28028"/>
                </a:gdLst>
                <a:ahLst/>
                <a:cxnLst>
                  <a:cxn ang="0">
                    <a:pos x="connsiteX0" y="connsiteY0"/>
                  </a:cxn>
                  <a:cxn ang="0">
                    <a:pos x="connsiteX1" y="connsiteY1"/>
                  </a:cxn>
                  <a:cxn ang="0">
                    <a:pos x="connsiteX2" y="connsiteY2"/>
                  </a:cxn>
                  <a:cxn ang="0">
                    <a:pos x="connsiteX3" y="connsiteY3"/>
                  </a:cxn>
                </a:cxnLst>
                <a:rect l="l" t="t" r="r" b="b"/>
                <a:pathLst>
                  <a:path w="33657" h="28028">
                    <a:moveTo>
                      <a:pt x="0" y="17265"/>
                    </a:moveTo>
                    <a:cubicBezTo>
                      <a:pt x="9011" y="21390"/>
                      <a:pt x="18256" y="24984"/>
                      <a:pt x="27686" y="28028"/>
                    </a:cubicBezTo>
                    <a:lnTo>
                      <a:pt x="33658" y="9941"/>
                    </a:lnTo>
                    <a:cubicBezTo>
                      <a:pt x="24931" y="7128"/>
                      <a:pt x="16376" y="3808"/>
                      <a:pt x="8035" y="0"/>
                    </a:cubicBezTo>
                    <a:close/>
                  </a:path>
                </a:pathLst>
              </a:custGeom>
              <a:grpFill/>
              <a:ln w="9525"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60127097-D47C-C16C-5865-CD21FEB6C4DC}"/>
                  </a:ext>
                </a:extLst>
              </p:cNvPr>
              <p:cNvSpPr/>
              <p:nvPr/>
            </p:nvSpPr>
            <p:spPr>
              <a:xfrm>
                <a:off x="6113310" y="3739514"/>
                <a:ext cx="29491" cy="20393"/>
              </a:xfrm>
              <a:custGeom>
                <a:avLst/>
                <a:gdLst>
                  <a:gd name="connsiteX0" fmla="*/ 29491 w 29491"/>
                  <a:gd name="connsiteY0" fmla="*/ 19021 h 20393"/>
                  <a:gd name="connsiteX1" fmla="*/ 28393 w 29491"/>
                  <a:gd name="connsiteY1" fmla="*/ 0 h 20393"/>
                  <a:gd name="connsiteX2" fmla="*/ 0 w 29491"/>
                  <a:gd name="connsiteY2" fmla="*/ 1358 h 20393"/>
                  <a:gd name="connsiteX3" fmla="*/ 744 w 29491"/>
                  <a:gd name="connsiteY3" fmla="*/ 20394 h 20393"/>
                  <a:gd name="connsiteX4" fmla="*/ 29491 w 29491"/>
                  <a:gd name="connsiteY4" fmla="*/ 19021 h 2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1" h="20393">
                    <a:moveTo>
                      <a:pt x="29491" y="19021"/>
                    </a:moveTo>
                    <a:lnTo>
                      <a:pt x="28393" y="0"/>
                    </a:lnTo>
                    <a:cubicBezTo>
                      <a:pt x="18943" y="544"/>
                      <a:pt x="9459" y="991"/>
                      <a:pt x="0" y="1358"/>
                    </a:cubicBezTo>
                    <a:lnTo>
                      <a:pt x="744" y="20394"/>
                    </a:lnTo>
                    <a:cubicBezTo>
                      <a:pt x="10312" y="20026"/>
                      <a:pt x="19920" y="19575"/>
                      <a:pt x="29491" y="19021"/>
                    </a:cubicBezTo>
                    <a:close/>
                  </a:path>
                </a:pathLst>
              </a:custGeom>
              <a:grpFill/>
              <a:ln w="9525"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BC26A7D8-BA26-57F1-9B80-643DE56BE8FC}"/>
                  </a:ext>
                </a:extLst>
              </p:cNvPr>
              <p:cNvSpPr/>
              <p:nvPr/>
            </p:nvSpPr>
            <p:spPr>
              <a:xfrm>
                <a:off x="6151225" y="3356457"/>
                <a:ext cx="33044" cy="26699"/>
              </a:xfrm>
              <a:custGeom>
                <a:avLst/>
                <a:gdLst>
                  <a:gd name="connsiteX0" fmla="*/ 0 w 33044"/>
                  <a:gd name="connsiteY0" fmla="*/ 8774 h 26699"/>
                  <a:gd name="connsiteX1" fmla="*/ 6455 w 33044"/>
                  <a:gd name="connsiteY1" fmla="*/ 26700 h 26699"/>
                  <a:gd name="connsiteX2" fmla="*/ 33044 w 33044"/>
                  <a:gd name="connsiteY2" fmla="*/ 18383 h 26699"/>
                  <a:gd name="connsiteX3" fmla="*/ 28049 w 33044"/>
                  <a:gd name="connsiteY3" fmla="*/ 0 h 26699"/>
                  <a:gd name="connsiteX4" fmla="*/ 0 w 33044"/>
                  <a:gd name="connsiteY4" fmla="*/ 8774 h 2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4" h="26699">
                    <a:moveTo>
                      <a:pt x="0" y="8774"/>
                    </a:moveTo>
                    <a:lnTo>
                      <a:pt x="6455" y="26700"/>
                    </a:lnTo>
                    <a:cubicBezTo>
                      <a:pt x="14647" y="23747"/>
                      <a:pt x="23593" y="20948"/>
                      <a:pt x="33044" y="18383"/>
                    </a:cubicBezTo>
                    <a:lnTo>
                      <a:pt x="28049" y="0"/>
                    </a:lnTo>
                    <a:cubicBezTo>
                      <a:pt x="18110" y="2698"/>
                      <a:pt x="8673" y="5652"/>
                      <a:pt x="0" y="8774"/>
                    </a:cubicBezTo>
                    <a:close/>
                  </a:path>
                </a:pathLst>
              </a:custGeom>
              <a:grpFill/>
              <a:ln w="9525"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79B85272-51BD-54A0-75B9-565597DAC02B}"/>
                  </a:ext>
                </a:extLst>
              </p:cNvPr>
              <p:cNvSpPr/>
              <p:nvPr/>
            </p:nvSpPr>
            <p:spPr>
              <a:xfrm>
                <a:off x="6170033" y="3734928"/>
                <a:ext cx="30272" cy="21644"/>
              </a:xfrm>
              <a:custGeom>
                <a:avLst/>
                <a:gdLst>
                  <a:gd name="connsiteX0" fmla="*/ 1525 w 30272"/>
                  <a:gd name="connsiteY0" fmla="*/ 21645 h 21644"/>
                  <a:gd name="connsiteX1" fmla="*/ 30272 w 30272"/>
                  <a:gd name="connsiteY1" fmla="*/ 18939 h 21644"/>
                  <a:gd name="connsiteX2" fmla="*/ 28207 w 30272"/>
                  <a:gd name="connsiteY2" fmla="*/ 0 h 21644"/>
                  <a:gd name="connsiteX3" fmla="*/ 0 w 30272"/>
                  <a:gd name="connsiteY3" fmla="*/ 2656 h 21644"/>
                </a:gdLst>
                <a:ahLst/>
                <a:cxnLst>
                  <a:cxn ang="0">
                    <a:pos x="connsiteX0" y="connsiteY0"/>
                  </a:cxn>
                  <a:cxn ang="0">
                    <a:pos x="connsiteX1" y="connsiteY1"/>
                  </a:cxn>
                  <a:cxn ang="0">
                    <a:pos x="connsiteX2" y="connsiteY2"/>
                  </a:cxn>
                  <a:cxn ang="0">
                    <a:pos x="connsiteX3" y="connsiteY3"/>
                  </a:cxn>
                </a:cxnLst>
                <a:rect l="l" t="t" r="r" b="b"/>
                <a:pathLst>
                  <a:path w="30272" h="21644">
                    <a:moveTo>
                      <a:pt x="1525" y="21645"/>
                    </a:moveTo>
                    <a:cubicBezTo>
                      <a:pt x="11227" y="20866"/>
                      <a:pt x="20831" y="19968"/>
                      <a:pt x="30272" y="18939"/>
                    </a:cubicBezTo>
                    <a:lnTo>
                      <a:pt x="28207" y="0"/>
                    </a:lnTo>
                    <a:cubicBezTo>
                      <a:pt x="18942" y="1012"/>
                      <a:pt x="9515" y="1891"/>
                      <a:pt x="0" y="2656"/>
                    </a:cubicBezTo>
                    <a:close/>
                  </a:path>
                </a:pathLst>
              </a:custGeom>
              <a:grpFill/>
              <a:ln w="9525"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FFCDB604-DCB4-D476-3F91-0549331BEFA6}"/>
                  </a:ext>
                </a:extLst>
              </p:cNvPr>
              <p:cNvSpPr/>
              <p:nvPr/>
            </p:nvSpPr>
            <p:spPr>
              <a:xfrm>
                <a:off x="6229977" y="3535224"/>
                <a:ext cx="32746" cy="26046"/>
              </a:xfrm>
              <a:custGeom>
                <a:avLst/>
                <a:gdLst>
                  <a:gd name="connsiteX0" fmla="*/ 4828 w 32746"/>
                  <a:gd name="connsiteY0" fmla="*/ 0 h 26046"/>
                  <a:gd name="connsiteX1" fmla="*/ 0 w 32746"/>
                  <a:gd name="connsiteY1" fmla="*/ 18426 h 26046"/>
                  <a:gd name="connsiteX2" fmla="*/ 27221 w 32746"/>
                  <a:gd name="connsiteY2" fmla="*/ 26046 h 26046"/>
                  <a:gd name="connsiteX3" fmla="*/ 32746 w 32746"/>
                  <a:gd name="connsiteY3" fmla="*/ 7814 h 26046"/>
                  <a:gd name="connsiteX4" fmla="*/ 4828 w 32746"/>
                  <a:gd name="connsiteY4" fmla="*/ 0 h 2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6" h="26046">
                    <a:moveTo>
                      <a:pt x="4828" y="0"/>
                    </a:moveTo>
                    <a:lnTo>
                      <a:pt x="0" y="18426"/>
                    </a:lnTo>
                    <a:cubicBezTo>
                      <a:pt x="9176" y="20831"/>
                      <a:pt x="18297" y="23338"/>
                      <a:pt x="27221" y="26046"/>
                    </a:cubicBezTo>
                    <a:lnTo>
                      <a:pt x="32746" y="7814"/>
                    </a:lnTo>
                    <a:cubicBezTo>
                      <a:pt x="23599" y="5037"/>
                      <a:pt x="14236" y="2465"/>
                      <a:pt x="4828" y="0"/>
                    </a:cubicBezTo>
                    <a:close/>
                  </a:path>
                </a:pathLst>
              </a:custGeom>
              <a:grpFill/>
              <a:ln w="9525"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F5D94BFC-BA2C-FA9D-8AA9-EF1921187517}"/>
                  </a:ext>
                </a:extLst>
              </p:cNvPr>
              <p:cNvSpPr/>
              <p:nvPr/>
            </p:nvSpPr>
            <p:spPr>
              <a:xfrm>
                <a:off x="5812910" y="3454849"/>
                <a:ext cx="104604" cy="104603"/>
              </a:xfrm>
              <a:custGeom>
                <a:avLst/>
                <a:gdLst>
                  <a:gd name="connsiteX0" fmla="*/ 1 w 104604"/>
                  <a:gd name="connsiteY0" fmla="*/ 52300 h 104603"/>
                  <a:gd name="connsiteX1" fmla="*/ 52301 w 104604"/>
                  <a:gd name="connsiteY1" fmla="*/ 104604 h 104603"/>
                  <a:gd name="connsiteX2" fmla="*/ 104604 w 104604"/>
                  <a:gd name="connsiteY2" fmla="*/ 52304 h 104603"/>
                  <a:gd name="connsiteX3" fmla="*/ 52304 w 104604"/>
                  <a:gd name="connsiteY3" fmla="*/ 0 h 104603"/>
                  <a:gd name="connsiteX4" fmla="*/ 52299 w 104604"/>
                  <a:gd name="connsiteY4" fmla="*/ 0 h 104603"/>
                  <a:gd name="connsiteX5" fmla="*/ 1 w 104604"/>
                  <a:gd name="connsiteY5" fmla="*/ 51869 h 104603"/>
                  <a:gd name="connsiteX6" fmla="*/ 1 w 104604"/>
                  <a:gd name="connsiteY6" fmla="*/ 52300 h 104603"/>
                  <a:gd name="connsiteX7" fmla="*/ 85553 w 104604"/>
                  <a:gd name="connsiteY7" fmla="*/ 52300 h 104603"/>
                  <a:gd name="connsiteX8" fmla="*/ 52303 w 104604"/>
                  <a:gd name="connsiteY8" fmla="*/ 85554 h 104603"/>
                  <a:gd name="connsiteX9" fmla="*/ 19050 w 104604"/>
                  <a:gd name="connsiteY9" fmla="*/ 52304 h 104603"/>
                  <a:gd name="connsiteX10" fmla="*/ 52300 w 104604"/>
                  <a:gd name="connsiteY10" fmla="*/ 19050 h 104603"/>
                  <a:gd name="connsiteX11" fmla="*/ 52302 w 104604"/>
                  <a:gd name="connsiteY11" fmla="*/ 19050 h 104603"/>
                  <a:gd name="connsiteX12" fmla="*/ 85553 w 104604"/>
                  <a:gd name="connsiteY12" fmla="*/ 51592 h 104603"/>
                  <a:gd name="connsiteX13" fmla="*/ 85553 w 104604"/>
                  <a:gd name="connsiteY13" fmla="*/ 52300 h 10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04" h="104603">
                    <a:moveTo>
                      <a:pt x="1" y="52300"/>
                    </a:moveTo>
                    <a:cubicBezTo>
                      <a:pt x="0" y="81186"/>
                      <a:pt x="23415" y="104603"/>
                      <a:pt x="52301" y="104604"/>
                    </a:cubicBezTo>
                    <a:cubicBezTo>
                      <a:pt x="81186" y="104605"/>
                      <a:pt x="104603" y="81190"/>
                      <a:pt x="104604" y="52304"/>
                    </a:cubicBezTo>
                    <a:cubicBezTo>
                      <a:pt x="104605" y="23419"/>
                      <a:pt x="81190" y="1"/>
                      <a:pt x="52304" y="0"/>
                    </a:cubicBezTo>
                    <a:cubicBezTo>
                      <a:pt x="52302" y="0"/>
                      <a:pt x="52301" y="0"/>
                      <a:pt x="52299" y="0"/>
                    </a:cubicBezTo>
                    <a:cubicBezTo>
                      <a:pt x="23534" y="-118"/>
                      <a:pt x="120" y="23104"/>
                      <a:pt x="1" y="51869"/>
                    </a:cubicBezTo>
                    <a:cubicBezTo>
                      <a:pt x="0" y="52013"/>
                      <a:pt x="0" y="52156"/>
                      <a:pt x="1" y="52300"/>
                    </a:cubicBezTo>
                    <a:close/>
                    <a:moveTo>
                      <a:pt x="85553" y="52300"/>
                    </a:moveTo>
                    <a:cubicBezTo>
                      <a:pt x="85554" y="70665"/>
                      <a:pt x="70668" y="85553"/>
                      <a:pt x="52303" y="85554"/>
                    </a:cubicBezTo>
                    <a:cubicBezTo>
                      <a:pt x="33939" y="85555"/>
                      <a:pt x="19051" y="70668"/>
                      <a:pt x="19050" y="52304"/>
                    </a:cubicBezTo>
                    <a:cubicBezTo>
                      <a:pt x="19049" y="33940"/>
                      <a:pt x="33935" y="19051"/>
                      <a:pt x="52300" y="19050"/>
                    </a:cubicBezTo>
                    <a:cubicBezTo>
                      <a:pt x="52301" y="19050"/>
                      <a:pt x="52301" y="19050"/>
                      <a:pt x="52302" y="19050"/>
                    </a:cubicBezTo>
                    <a:cubicBezTo>
                      <a:pt x="70470" y="18854"/>
                      <a:pt x="85357" y="33424"/>
                      <a:pt x="85553" y="51592"/>
                    </a:cubicBezTo>
                    <a:cubicBezTo>
                      <a:pt x="85556" y="51828"/>
                      <a:pt x="85556" y="52064"/>
                      <a:pt x="85553" y="52300"/>
                    </a:cubicBezTo>
                    <a:close/>
                  </a:path>
                </a:pathLst>
              </a:custGeom>
              <a:grpFill/>
              <a:ln w="9525" cap="flat">
                <a:noFill/>
                <a:prstDash val="solid"/>
                <a:miter/>
              </a:ln>
            </p:spPr>
            <p:txBody>
              <a:bodyPr rtlCol="0" anchor="ctr"/>
              <a:lstStyle/>
              <a:p>
                <a:endParaRPr lang="fr-FR"/>
              </a:p>
            </p:txBody>
          </p:sp>
        </p:grpSp>
        <p:grpSp>
          <p:nvGrpSpPr>
            <p:cNvPr id="24" name="Groupe 23">
              <a:extLst>
                <a:ext uri="{FF2B5EF4-FFF2-40B4-BE49-F238E27FC236}">
                  <a16:creationId xmlns:a16="http://schemas.microsoft.com/office/drawing/2014/main" id="{BD2F014D-47FE-865E-C68B-18236FD63165}"/>
                </a:ext>
              </a:extLst>
            </p:cNvPr>
            <p:cNvGrpSpPr/>
            <p:nvPr/>
          </p:nvGrpSpPr>
          <p:grpSpPr>
            <a:xfrm rot="20265906" flipH="1">
              <a:off x="6286904" y="3084079"/>
              <a:ext cx="220860" cy="236489"/>
              <a:chOff x="6220830" y="2962227"/>
              <a:chExt cx="220860" cy="236489"/>
            </a:xfrm>
            <a:grpFill/>
          </p:grpSpPr>
          <p:sp>
            <p:nvSpPr>
              <p:cNvPr id="25" name="Forme libre : forme 24">
                <a:extLst>
                  <a:ext uri="{FF2B5EF4-FFF2-40B4-BE49-F238E27FC236}">
                    <a16:creationId xmlns:a16="http://schemas.microsoft.com/office/drawing/2014/main" id="{499AF759-70E3-D07E-B3D8-097AA76B35EE}"/>
                  </a:ext>
                </a:extLst>
              </p:cNvPr>
              <p:cNvSpPr/>
              <p:nvPr/>
            </p:nvSpPr>
            <p:spPr>
              <a:xfrm>
                <a:off x="6220830" y="2962227"/>
                <a:ext cx="196639" cy="198348"/>
              </a:xfrm>
              <a:custGeom>
                <a:avLst/>
                <a:gdLst>
                  <a:gd name="connsiteX0" fmla="*/ 389668 w 389667"/>
                  <a:gd name="connsiteY0" fmla="*/ 259802 h 354308"/>
                  <a:gd name="connsiteX1" fmla="*/ 284512 w 389667"/>
                  <a:gd name="connsiteY1" fmla="*/ 3170 h 354308"/>
                  <a:gd name="connsiteX2" fmla="*/ 260423 w 389667"/>
                  <a:gd name="connsiteY2" fmla="*/ 36 h 354308"/>
                  <a:gd name="connsiteX3" fmla="*/ 199606 w 389667"/>
                  <a:gd name="connsiteY3" fmla="*/ 13266 h 354308"/>
                  <a:gd name="connsiteX4" fmla="*/ 0 w 389667"/>
                  <a:gd name="connsiteY4" fmla="*/ 96581 h 354308"/>
                  <a:gd name="connsiteX5" fmla="*/ 105223 w 389667"/>
                  <a:gd name="connsiteY5" fmla="*/ 353356 h 354308"/>
                  <a:gd name="connsiteX6" fmla="*/ 123053 w 389667"/>
                  <a:gd name="connsiteY6" fmla="*/ 354309 h 354308"/>
                  <a:gd name="connsiteX7" fmla="*/ 304829 w 389667"/>
                  <a:gd name="connsiteY7" fmla="*/ 270013 h 354308"/>
                  <a:gd name="connsiteX8" fmla="*/ 365893 w 389667"/>
                  <a:gd name="connsiteY8" fmla="*/ 256678 h 354308"/>
                  <a:gd name="connsiteX9" fmla="*/ 389668 w 389667"/>
                  <a:gd name="connsiteY9" fmla="*/ 259802 h 354308"/>
                  <a:gd name="connsiteX10" fmla="*/ 99679 w 389667"/>
                  <a:gd name="connsiteY10" fmla="*/ 264479 h 354308"/>
                  <a:gd name="connsiteX11" fmla="*/ 72171 w 389667"/>
                  <a:gd name="connsiteY11" fmla="*/ 197356 h 354308"/>
                  <a:gd name="connsiteX12" fmla="*/ 122492 w 389667"/>
                  <a:gd name="connsiteY12" fmla="*/ 180697 h 354308"/>
                  <a:gd name="connsiteX13" fmla="*/ 149447 w 389667"/>
                  <a:gd name="connsiteY13" fmla="*/ 247086 h 354308"/>
                  <a:gd name="connsiteX14" fmla="*/ 140579 w 389667"/>
                  <a:gd name="connsiteY14" fmla="*/ 251067 h 354308"/>
                  <a:gd name="connsiteX15" fmla="*/ 99679 w 389667"/>
                  <a:gd name="connsiteY15" fmla="*/ 264479 h 354308"/>
                  <a:gd name="connsiteX16" fmla="*/ 293989 w 389667"/>
                  <a:gd name="connsiteY16" fmla="*/ 243600 h 354308"/>
                  <a:gd name="connsiteX17" fmla="*/ 291856 w 389667"/>
                  <a:gd name="connsiteY17" fmla="*/ 244552 h 354308"/>
                  <a:gd name="connsiteX18" fmla="*/ 265776 w 389667"/>
                  <a:gd name="connsiteY18" fmla="*/ 180925 h 354308"/>
                  <a:gd name="connsiteX19" fmla="*/ 215370 w 389667"/>
                  <a:gd name="connsiteY19" fmla="*/ 209967 h 354308"/>
                  <a:gd name="connsiteX20" fmla="*/ 208074 w 389667"/>
                  <a:gd name="connsiteY20" fmla="*/ 214625 h 354308"/>
                  <a:gd name="connsiteX21" fmla="*/ 234115 w 389667"/>
                  <a:gd name="connsiteY21" fmla="*/ 278166 h 354308"/>
                  <a:gd name="connsiteX22" fmla="*/ 228829 w 389667"/>
                  <a:gd name="connsiteY22" fmla="*/ 281766 h 354308"/>
                  <a:gd name="connsiteX23" fmla="*/ 176975 w 389667"/>
                  <a:gd name="connsiteY23" fmla="*/ 313256 h 354308"/>
                  <a:gd name="connsiteX24" fmla="*/ 149933 w 389667"/>
                  <a:gd name="connsiteY24" fmla="*/ 247315 h 354308"/>
                  <a:gd name="connsiteX25" fmla="*/ 208036 w 389667"/>
                  <a:gd name="connsiteY25" fmla="*/ 214672 h 354308"/>
                  <a:gd name="connsiteX26" fmla="*/ 180413 w 389667"/>
                  <a:gd name="connsiteY26" fmla="*/ 147359 h 354308"/>
                  <a:gd name="connsiteX27" fmla="*/ 178308 w 389667"/>
                  <a:gd name="connsiteY27" fmla="*/ 148712 h 354308"/>
                  <a:gd name="connsiteX28" fmla="*/ 122472 w 389667"/>
                  <a:gd name="connsiteY28" fmla="*/ 180487 h 354308"/>
                  <a:gd name="connsiteX29" fmla="*/ 92173 w 389667"/>
                  <a:gd name="connsiteY29" fmla="*/ 106545 h 354308"/>
                  <a:gd name="connsiteX30" fmla="*/ 150657 w 389667"/>
                  <a:gd name="connsiteY30" fmla="*/ 74750 h 354308"/>
                  <a:gd name="connsiteX31" fmla="*/ 180413 w 389667"/>
                  <a:gd name="connsiteY31" fmla="*/ 147359 h 354308"/>
                  <a:gd name="connsiteX32" fmla="*/ 238411 w 389667"/>
                  <a:gd name="connsiteY32" fmla="*/ 114384 h 354308"/>
                  <a:gd name="connsiteX33" fmla="*/ 208217 w 389667"/>
                  <a:gd name="connsiteY33" fmla="*/ 40698 h 354308"/>
                  <a:gd name="connsiteX34" fmla="*/ 210360 w 389667"/>
                  <a:gd name="connsiteY34" fmla="*/ 39746 h 354308"/>
                  <a:gd name="connsiteX35" fmla="*/ 260347 w 389667"/>
                  <a:gd name="connsiteY35" fmla="*/ 28659 h 354308"/>
                  <a:gd name="connsiteX36" fmla="*/ 264014 w 389667"/>
                  <a:gd name="connsiteY36" fmla="*/ 28735 h 354308"/>
                  <a:gd name="connsiteX37" fmla="*/ 292046 w 389667"/>
                  <a:gd name="connsiteY37" fmla="*/ 97143 h 354308"/>
                  <a:gd name="connsiteX38" fmla="*/ 247802 w 389667"/>
                  <a:gd name="connsiteY38" fmla="*/ 110335 h 354308"/>
                  <a:gd name="connsiteX39" fmla="*/ 238411 w 389667"/>
                  <a:gd name="connsiteY39" fmla="*/ 114422 h 354308"/>
                  <a:gd name="connsiteX40" fmla="*/ 265700 w 389667"/>
                  <a:gd name="connsiteY40" fmla="*/ 181011 h 354308"/>
                  <a:gd name="connsiteX41" fmla="*/ 275006 w 389667"/>
                  <a:gd name="connsiteY41" fmla="*/ 176725 h 354308"/>
                  <a:gd name="connsiteX42" fmla="*/ 319773 w 389667"/>
                  <a:gd name="connsiteY42" fmla="*/ 164790 h 354308"/>
                  <a:gd name="connsiteX43" fmla="*/ 346272 w 389667"/>
                  <a:gd name="connsiteY43" fmla="*/ 229446 h 354308"/>
                  <a:gd name="connsiteX44" fmla="*/ 293989 w 389667"/>
                  <a:gd name="connsiteY44" fmla="*/ 243600 h 35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9667" h="354308">
                    <a:moveTo>
                      <a:pt x="389668" y="259802"/>
                    </a:moveTo>
                    <a:lnTo>
                      <a:pt x="284512" y="3170"/>
                    </a:lnTo>
                    <a:cubicBezTo>
                      <a:pt x="276701" y="844"/>
                      <a:pt x="268569" y="-215"/>
                      <a:pt x="260423" y="36"/>
                    </a:cubicBezTo>
                    <a:cubicBezTo>
                      <a:pt x="239483" y="446"/>
                      <a:pt x="218825" y="4940"/>
                      <a:pt x="199606" y="13266"/>
                    </a:cubicBezTo>
                    <a:cubicBezTo>
                      <a:pt x="135598" y="39489"/>
                      <a:pt x="107213" y="91666"/>
                      <a:pt x="0" y="96581"/>
                    </a:cubicBezTo>
                    <a:lnTo>
                      <a:pt x="105223" y="353356"/>
                    </a:lnTo>
                    <a:cubicBezTo>
                      <a:pt x="111144" y="353995"/>
                      <a:pt x="117097" y="354313"/>
                      <a:pt x="123053" y="354309"/>
                    </a:cubicBezTo>
                    <a:cubicBezTo>
                      <a:pt x="202301" y="354309"/>
                      <a:pt x="245154" y="294463"/>
                      <a:pt x="304829" y="270013"/>
                    </a:cubicBezTo>
                    <a:cubicBezTo>
                      <a:pt x="324121" y="261635"/>
                      <a:pt x="344864" y="257106"/>
                      <a:pt x="365893" y="256678"/>
                    </a:cubicBezTo>
                    <a:cubicBezTo>
                      <a:pt x="373933" y="256452"/>
                      <a:pt x="381958" y="257507"/>
                      <a:pt x="389668" y="259802"/>
                    </a:cubicBezTo>
                    <a:close/>
                    <a:moveTo>
                      <a:pt x="99679" y="264479"/>
                    </a:moveTo>
                    <a:lnTo>
                      <a:pt x="72171" y="197356"/>
                    </a:lnTo>
                    <a:cubicBezTo>
                      <a:pt x="89485" y="193591"/>
                      <a:pt x="106351" y="188006"/>
                      <a:pt x="122492" y="180697"/>
                    </a:cubicBezTo>
                    <a:lnTo>
                      <a:pt x="149447" y="247086"/>
                    </a:lnTo>
                    <a:cubicBezTo>
                      <a:pt x="146495" y="248419"/>
                      <a:pt x="143675" y="249801"/>
                      <a:pt x="140579" y="251067"/>
                    </a:cubicBezTo>
                    <a:cubicBezTo>
                      <a:pt x="127273" y="256480"/>
                      <a:pt x="113607" y="260962"/>
                      <a:pt x="99679" y="264479"/>
                    </a:cubicBezTo>
                    <a:close/>
                    <a:moveTo>
                      <a:pt x="293989" y="243600"/>
                    </a:moveTo>
                    <a:cubicBezTo>
                      <a:pt x="293256" y="243905"/>
                      <a:pt x="292579" y="244295"/>
                      <a:pt x="291856" y="244552"/>
                    </a:cubicBezTo>
                    <a:lnTo>
                      <a:pt x="265776" y="180925"/>
                    </a:lnTo>
                    <a:cubicBezTo>
                      <a:pt x="248351" y="189483"/>
                      <a:pt x="231513" y="199185"/>
                      <a:pt x="215370" y="209967"/>
                    </a:cubicBezTo>
                    <a:lnTo>
                      <a:pt x="208074" y="214625"/>
                    </a:lnTo>
                    <a:lnTo>
                      <a:pt x="234115" y="278166"/>
                    </a:lnTo>
                    <a:cubicBezTo>
                      <a:pt x="232362" y="279366"/>
                      <a:pt x="230572" y="280566"/>
                      <a:pt x="228829" y="281766"/>
                    </a:cubicBezTo>
                    <a:cubicBezTo>
                      <a:pt x="212487" y="293742"/>
                      <a:pt x="195137" y="304279"/>
                      <a:pt x="176975" y="313256"/>
                    </a:cubicBezTo>
                    <a:lnTo>
                      <a:pt x="149933" y="247315"/>
                    </a:lnTo>
                    <a:cubicBezTo>
                      <a:pt x="170074" y="237872"/>
                      <a:pt x="189494" y="226962"/>
                      <a:pt x="208036" y="214672"/>
                    </a:cubicBezTo>
                    <a:lnTo>
                      <a:pt x="180413" y="147359"/>
                    </a:lnTo>
                    <a:lnTo>
                      <a:pt x="178308" y="148712"/>
                    </a:lnTo>
                    <a:cubicBezTo>
                      <a:pt x="160478" y="160623"/>
                      <a:pt x="141819" y="171241"/>
                      <a:pt x="122472" y="180487"/>
                    </a:cubicBezTo>
                    <a:lnTo>
                      <a:pt x="92173" y="106545"/>
                    </a:lnTo>
                    <a:cubicBezTo>
                      <a:pt x="112729" y="98026"/>
                      <a:pt x="132332" y="87370"/>
                      <a:pt x="150657" y="74750"/>
                    </a:cubicBezTo>
                    <a:lnTo>
                      <a:pt x="180413" y="147359"/>
                    </a:lnTo>
                    <a:cubicBezTo>
                      <a:pt x="198925" y="134982"/>
                      <a:pt x="218308" y="123962"/>
                      <a:pt x="238411" y="114384"/>
                    </a:cubicBezTo>
                    <a:lnTo>
                      <a:pt x="208217" y="40698"/>
                    </a:lnTo>
                    <a:cubicBezTo>
                      <a:pt x="208950" y="40393"/>
                      <a:pt x="209626" y="40012"/>
                      <a:pt x="210360" y="39746"/>
                    </a:cubicBezTo>
                    <a:cubicBezTo>
                      <a:pt x="226148" y="32851"/>
                      <a:pt x="243124" y="29085"/>
                      <a:pt x="260347" y="28659"/>
                    </a:cubicBezTo>
                    <a:cubicBezTo>
                      <a:pt x="261652" y="28659"/>
                      <a:pt x="262871" y="28659"/>
                      <a:pt x="264014" y="28735"/>
                    </a:cubicBezTo>
                    <a:lnTo>
                      <a:pt x="292046" y="97143"/>
                    </a:lnTo>
                    <a:cubicBezTo>
                      <a:pt x="276886" y="100017"/>
                      <a:pt x="262060" y="104438"/>
                      <a:pt x="247802" y="110335"/>
                    </a:cubicBezTo>
                    <a:cubicBezTo>
                      <a:pt x="244590" y="111650"/>
                      <a:pt x="241459" y="113012"/>
                      <a:pt x="238411" y="114422"/>
                    </a:cubicBezTo>
                    <a:lnTo>
                      <a:pt x="265700" y="181011"/>
                    </a:lnTo>
                    <a:cubicBezTo>
                      <a:pt x="268776" y="179554"/>
                      <a:pt x="271796" y="178039"/>
                      <a:pt x="275006" y="176725"/>
                    </a:cubicBezTo>
                    <a:cubicBezTo>
                      <a:pt x="289291" y="170658"/>
                      <a:pt x="304363" y="166640"/>
                      <a:pt x="319773" y="164790"/>
                    </a:cubicBezTo>
                    <a:lnTo>
                      <a:pt x="346272" y="229446"/>
                    </a:lnTo>
                    <a:cubicBezTo>
                      <a:pt x="328295" y="231833"/>
                      <a:pt x="310715" y="236592"/>
                      <a:pt x="293989" y="243600"/>
                    </a:cubicBezTo>
                    <a:close/>
                  </a:path>
                </a:pathLst>
              </a:custGeom>
              <a:grpFill/>
              <a:ln w="9525" cap="flat">
                <a:noFill/>
                <a:prstDash val="solid"/>
                <a:miter/>
              </a:ln>
            </p:spPr>
            <p:txBody>
              <a:bodyPr rtlCol="0" anchor="ctr"/>
              <a:lstStyle/>
              <a:p>
                <a:endParaRPr lang="fr-FR"/>
              </a:p>
            </p:txBody>
          </p:sp>
          <p:cxnSp>
            <p:nvCxnSpPr>
              <p:cNvPr id="26" name="Connecteur droit 25">
                <a:extLst>
                  <a:ext uri="{FF2B5EF4-FFF2-40B4-BE49-F238E27FC236}">
                    <a16:creationId xmlns:a16="http://schemas.microsoft.com/office/drawing/2014/main" id="{6FFF8F03-4293-EA85-A9FA-A928BEB16CC4}"/>
                  </a:ext>
                </a:extLst>
              </p:cNvPr>
              <p:cNvCxnSpPr>
                <a:cxnSpLocks/>
              </p:cNvCxnSpPr>
              <p:nvPr/>
            </p:nvCxnSpPr>
            <p:spPr>
              <a:xfrm>
                <a:off x="6403182" y="3098841"/>
                <a:ext cx="38508" cy="99875"/>
              </a:xfrm>
              <a:prstGeom prst="line">
                <a:avLst/>
              </a:prstGeom>
              <a:grpFill/>
              <a:ln>
                <a:solidFill>
                  <a:schemeClr val="accent1"/>
                </a:solidFill>
              </a:ln>
            </p:spPr>
            <p:style>
              <a:lnRef idx="2">
                <a:schemeClr val="dk1"/>
              </a:lnRef>
              <a:fillRef idx="0">
                <a:schemeClr val="dk1"/>
              </a:fillRef>
              <a:effectRef idx="1">
                <a:schemeClr val="dk1"/>
              </a:effectRef>
              <a:fontRef idx="minor">
                <a:schemeClr val="tx1"/>
              </a:fontRef>
            </p:style>
          </p:cxnSp>
        </p:grpSp>
      </p:grpSp>
      <p:pic>
        <p:nvPicPr>
          <p:cNvPr id="54" name="Graphique 53" descr="Croissance de l'activité contour">
            <a:extLst>
              <a:ext uri="{FF2B5EF4-FFF2-40B4-BE49-F238E27FC236}">
                <a16:creationId xmlns:a16="http://schemas.microsoft.com/office/drawing/2014/main" id="{D809237D-8FA2-136A-9DA5-962832ED70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56719" y="1332998"/>
            <a:ext cx="1002949" cy="1002949"/>
          </a:xfrm>
          <a:prstGeom prst="rect">
            <a:avLst/>
          </a:prstGeom>
        </p:spPr>
      </p:pic>
      <p:sp>
        <p:nvSpPr>
          <p:cNvPr id="55" name="ZoneTexte 54">
            <a:extLst>
              <a:ext uri="{FF2B5EF4-FFF2-40B4-BE49-F238E27FC236}">
                <a16:creationId xmlns:a16="http://schemas.microsoft.com/office/drawing/2014/main" id="{EA8462DF-A2AF-4FEE-9DDB-1FFC626E0AB1}"/>
              </a:ext>
            </a:extLst>
          </p:cNvPr>
          <p:cNvSpPr txBox="1"/>
          <p:nvPr/>
        </p:nvSpPr>
        <p:spPr>
          <a:xfrm>
            <a:off x="4711892" y="2331865"/>
            <a:ext cx="2219746" cy="954107"/>
          </a:xfrm>
          <a:prstGeom prst="rect">
            <a:avLst/>
          </a:prstGeom>
          <a:noFill/>
        </p:spPr>
        <p:txBody>
          <a:bodyPr wrap="square" rtlCol="0">
            <a:spAutoFit/>
          </a:bodyPr>
          <a:lstStyle/>
          <a:p>
            <a:pPr algn="ctr"/>
            <a:r>
              <a:rPr lang="en-US" sz="3600" b="1">
                <a:solidFill>
                  <a:schemeClr val="accent1"/>
                </a:solidFill>
                <a:latin typeface="Helvetica" panose="020B0604020202020204" pitchFamily="34" charset="0"/>
                <a:cs typeface="Helvetica" panose="020B0604020202020204" pitchFamily="34" charset="0"/>
              </a:rPr>
              <a:t>42 000</a:t>
            </a:r>
          </a:p>
          <a:p>
            <a:pPr algn="ctr"/>
            <a:r>
              <a:rPr lang="en-US" sz="2000">
                <a:latin typeface="Helvetica" panose="020B0604020202020204" pitchFamily="34" charset="0"/>
                <a:cs typeface="Helvetica" panose="020B0604020202020204" pitchFamily="34" charset="0"/>
              </a:rPr>
              <a:t>Patients cumulés</a:t>
            </a:r>
            <a:endParaRPr lang="fr-FR" sz="2000">
              <a:latin typeface="Helvetica" panose="020B0604020202020204" pitchFamily="34" charset="0"/>
              <a:cs typeface="Helvetica" panose="020B0604020202020204" pitchFamily="34" charset="0"/>
            </a:endParaRPr>
          </a:p>
        </p:txBody>
      </p:sp>
      <p:sp>
        <p:nvSpPr>
          <p:cNvPr id="56" name="ZoneTexte 55">
            <a:extLst>
              <a:ext uri="{FF2B5EF4-FFF2-40B4-BE49-F238E27FC236}">
                <a16:creationId xmlns:a16="http://schemas.microsoft.com/office/drawing/2014/main" id="{D85E0729-C235-D39D-4AB1-8C9778F8A32D}"/>
              </a:ext>
            </a:extLst>
          </p:cNvPr>
          <p:cNvSpPr txBox="1"/>
          <p:nvPr/>
        </p:nvSpPr>
        <p:spPr>
          <a:xfrm>
            <a:off x="8744262" y="2350610"/>
            <a:ext cx="2219746" cy="1261884"/>
          </a:xfrm>
          <a:prstGeom prst="rect">
            <a:avLst/>
          </a:prstGeom>
          <a:noFill/>
        </p:spPr>
        <p:txBody>
          <a:bodyPr wrap="square" rtlCol="0">
            <a:spAutoFit/>
          </a:bodyPr>
          <a:lstStyle/>
          <a:p>
            <a:pPr algn="ctr"/>
            <a:r>
              <a:rPr lang="en-US" sz="3600" b="1">
                <a:solidFill>
                  <a:schemeClr val="accent1"/>
                </a:solidFill>
                <a:latin typeface="Helvetica" panose="020B0604020202020204" pitchFamily="34" charset="0"/>
                <a:cs typeface="Helvetica" panose="020B0604020202020204" pitchFamily="34" charset="0"/>
              </a:rPr>
              <a:t>57</a:t>
            </a:r>
          </a:p>
          <a:p>
            <a:pPr algn="ctr"/>
            <a:r>
              <a:rPr lang="en-US" sz="2000">
                <a:latin typeface="Helvetica" panose="020B0604020202020204" pitchFamily="34" charset="0"/>
                <a:cs typeface="Helvetica" panose="020B0604020202020204" pitchFamily="34" charset="0"/>
              </a:rPr>
              <a:t>Etablissements créateurs</a:t>
            </a:r>
            <a:endParaRPr lang="fr-FR" sz="2000">
              <a:latin typeface="Helvetica" panose="020B0604020202020204" pitchFamily="34" charset="0"/>
              <a:cs typeface="Helvetica" panose="020B0604020202020204" pitchFamily="34" charset="0"/>
            </a:endParaRPr>
          </a:p>
        </p:txBody>
      </p:sp>
      <p:pic>
        <p:nvPicPr>
          <p:cNvPr id="58" name="Graphique 57" descr="Hôpital contour">
            <a:extLst>
              <a:ext uri="{FF2B5EF4-FFF2-40B4-BE49-F238E27FC236}">
                <a16:creationId xmlns:a16="http://schemas.microsoft.com/office/drawing/2014/main" id="{02A373C8-3DD4-7364-8DC7-7C842CF9E34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89906" y="1178693"/>
            <a:ext cx="1128459" cy="1128459"/>
          </a:xfrm>
          <a:prstGeom prst="rect">
            <a:avLst/>
          </a:prstGeom>
        </p:spPr>
      </p:pic>
      <p:pic>
        <p:nvPicPr>
          <p:cNvPr id="4" name="Image 3" descr="Une image contenant Police, texte, Graphique, graphisme&#10;&#10;Description générée automatiquement">
            <a:extLst>
              <a:ext uri="{FF2B5EF4-FFF2-40B4-BE49-F238E27FC236}">
                <a16:creationId xmlns:a16="http://schemas.microsoft.com/office/drawing/2014/main" id="{4291DF3B-E6E6-0BC1-57EC-56CA7D16303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38217" y="0"/>
            <a:ext cx="2753783" cy="1001183"/>
          </a:xfrm>
          <a:prstGeom prst="rect">
            <a:avLst/>
          </a:prstGeom>
        </p:spPr>
      </p:pic>
      <p:graphicFrame>
        <p:nvGraphicFramePr>
          <p:cNvPr id="15" name="Graphique 14">
            <a:extLst>
              <a:ext uri="{FF2B5EF4-FFF2-40B4-BE49-F238E27FC236}">
                <a16:creationId xmlns:a16="http://schemas.microsoft.com/office/drawing/2014/main" id="{C9268967-CF19-2AA6-0A24-59783970F042}"/>
              </a:ext>
            </a:extLst>
          </p:cNvPr>
          <p:cNvGraphicFramePr/>
          <p:nvPr>
            <p:extLst>
              <p:ext uri="{D42A27DB-BD31-4B8C-83A1-F6EECF244321}">
                <p14:modId xmlns:p14="http://schemas.microsoft.com/office/powerpoint/2010/main" val="3006742860"/>
              </p:ext>
            </p:extLst>
          </p:nvPr>
        </p:nvGraphicFramePr>
        <p:xfrm>
          <a:off x="1297410" y="4001043"/>
          <a:ext cx="4146715" cy="2525839"/>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6" name="Graphique 15">
            <a:extLst>
              <a:ext uri="{FF2B5EF4-FFF2-40B4-BE49-F238E27FC236}">
                <a16:creationId xmlns:a16="http://schemas.microsoft.com/office/drawing/2014/main" id="{A69EBA01-AD38-AAF5-F637-29935E519BB4}"/>
              </a:ext>
            </a:extLst>
          </p:cNvPr>
          <p:cNvGraphicFramePr/>
          <p:nvPr>
            <p:extLst>
              <p:ext uri="{D42A27DB-BD31-4B8C-83A1-F6EECF244321}">
                <p14:modId xmlns:p14="http://schemas.microsoft.com/office/powerpoint/2010/main" val="2051085201"/>
              </p:ext>
            </p:extLst>
          </p:nvPr>
        </p:nvGraphicFramePr>
        <p:xfrm>
          <a:off x="6356579" y="4001043"/>
          <a:ext cx="4146715" cy="2525839"/>
        </p:xfrm>
        <a:graphic>
          <a:graphicData uri="http://schemas.openxmlformats.org/drawingml/2006/chart">
            <c:chart xmlns:c="http://schemas.openxmlformats.org/drawingml/2006/chart" xmlns:r="http://schemas.openxmlformats.org/officeDocument/2006/relationships" r:id="rId9"/>
          </a:graphicData>
        </a:graphic>
      </p:graphicFrame>
      <p:sp>
        <p:nvSpPr>
          <p:cNvPr id="20" name="ZoneTexte 19">
            <a:extLst>
              <a:ext uri="{FF2B5EF4-FFF2-40B4-BE49-F238E27FC236}">
                <a16:creationId xmlns:a16="http://schemas.microsoft.com/office/drawing/2014/main" id="{8F4F8303-4610-5562-83C1-FF1A1A2DF51B}"/>
              </a:ext>
            </a:extLst>
          </p:cNvPr>
          <p:cNvSpPr txBox="1"/>
          <p:nvPr/>
        </p:nvSpPr>
        <p:spPr>
          <a:xfrm>
            <a:off x="7475004" y="6396077"/>
            <a:ext cx="571500" cy="261610"/>
          </a:xfrm>
          <a:prstGeom prst="rect">
            <a:avLst/>
          </a:prstGeom>
          <a:noFill/>
        </p:spPr>
        <p:txBody>
          <a:bodyPr wrap="square" rtlCol="0">
            <a:spAutoFit/>
          </a:bodyPr>
          <a:lstStyle/>
          <a:p>
            <a:pPr algn="ctr"/>
            <a:r>
              <a:rPr lang="en-US" sz="1100">
                <a:latin typeface="Helvetica" panose="020B0604020202020204" pitchFamily="34" charset="0"/>
                <a:cs typeface="Helvetica" panose="020B0604020202020204" pitchFamily="34" charset="0"/>
              </a:rPr>
              <a:t>2022</a:t>
            </a:r>
            <a:endParaRPr lang="fr-FR" sz="1100">
              <a:latin typeface="Helvetica" panose="020B0604020202020204" pitchFamily="34" charset="0"/>
              <a:cs typeface="Helvetica" panose="020B0604020202020204" pitchFamily="34" charset="0"/>
            </a:endParaRPr>
          </a:p>
        </p:txBody>
      </p:sp>
      <p:sp>
        <p:nvSpPr>
          <p:cNvPr id="21" name="ZoneTexte 20">
            <a:extLst>
              <a:ext uri="{FF2B5EF4-FFF2-40B4-BE49-F238E27FC236}">
                <a16:creationId xmlns:a16="http://schemas.microsoft.com/office/drawing/2014/main" id="{9088B310-043C-75E1-F672-CAFCC884D750}"/>
              </a:ext>
            </a:extLst>
          </p:cNvPr>
          <p:cNvSpPr txBox="1"/>
          <p:nvPr/>
        </p:nvSpPr>
        <p:spPr>
          <a:xfrm>
            <a:off x="8095450" y="6396077"/>
            <a:ext cx="571500" cy="261610"/>
          </a:xfrm>
          <a:prstGeom prst="rect">
            <a:avLst/>
          </a:prstGeom>
          <a:noFill/>
        </p:spPr>
        <p:txBody>
          <a:bodyPr wrap="square" rtlCol="0">
            <a:spAutoFit/>
          </a:bodyPr>
          <a:lstStyle/>
          <a:p>
            <a:pPr algn="ctr"/>
            <a:r>
              <a:rPr lang="en-US" sz="1100">
                <a:latin typeface="Helvetica" panose="020B0604020202020204" pitchFamily="34" charset="0"/>
                <a:cs typeface="Helvetica" panose="020B0604020202020204" pitchFamily="34" charset="0"/>
              </a:rPr>
              <a:t>2023</a:t>
            </a:r>
            <a:endParaRPr lang="fr-FR" sz="1100">
              <a:latin typeface="Helvetica" panose="020B0604020202020204" pitchFamily="34" charset="0"/>
              <a:cs typeface="Helvetica" panose="020B0604020202020204" pitchFamily="34" charset="0"/>
            </a:endParaRPr>
          </a:p>
        </p:txBody>
      </p:sp>
      <p:sp>
        <p:nvSpPr>
          <p:cNvPr id="59" name="ZoneTexte 58">
            <a:extLst>
              <a:ext uri="{FF2B5EF4-FFF2-40B4-BE49-F238E27FC236}">
                <a16:creationId xmlns:a16="http://schemas.microsoft.com/office/drawing/2014/main" id="{83E88176-3B47-8FBA-0EA8-A9E7848D7662}"/>
              </a:ext>
            </a:extLst>
          </p:cNvPr>
          <p:cNvSpPr txBox="1"/>
          <p:nvPr/>
        </p:nvSpPr>
        <p:spPr>
          <a:xfrm>
            <a:off x="8704792" y="6396077"/>
            <a:ext cx="571500" cy="261610"/>
          </a:xfrm>
          <a:prstGeom prst="rect">
            <a:avLst/>
          </a:prstGeom>
          <a:noFill/>
        </p:spPr>
        <p:txBody>
          <a:bodyPr wrap="square" rtlCol="0">
            <a:spAutoFit/>
          </a:bodyPr>
          <a:lstStyle/>
          <a:p>
            <a:pPr algn="ctr"/>
            <a:r>
              <a:rPr lang="en-US" sz="1100">
                <a:latin typeface="Helvetica" panose="020B0604020202020204" pitchFamily="34" charset="0"/>
                <a:cs typeface="Helvetica" panose="020B0604020202020204" pitchFamily="34" charset="0"/>
              </a:rPr>
              <a:t>2024</a:t>
            </a:r>
            <a:endParaRPr lang="fr-FR" sz="1100">
              <a:latin typeface="Helvetica" panose="020B0604020202020204" pitchFamily="34" charset="0"/>
              <a:cs typeface="Helvetica" panose="020B0604020202020204" pitchFamily="34" charset="0"/>
            </a:endParaRPr>
          </a:p>
        </p:txBody>
      </p:sp>
      <p:sp>
        <p:nvSpPr>
          <p:cNvPr id="60" name="ZoneTexte 59">
            <a:extLst>
              <a:ext uri="{FF2B5EF4-FFF2-40B4-BE49-F238E27FC236}">
                <a16:creationId xmlns:a16="http://schemas.microsoft.com/office/drawing/2014/main" id="{C6496CE3-0894-8DC7-0191-6C6A6B5817F3}"/>
              </a:ext>
            </a:extLst>
          </p:cNvPr>
          <p:cNvSpPr txBox="1"/>
          <p:nvPr/>
        </p:nvSpPr>
        <p:spPr>
          <a:xfrm>
            <a:off x="2913329" y="5284745"/>
            <a:ext cx="728792" cy="261610"/>
          </a:xfrm>
          <a:prstGeom prst="rect">
            <a:avLst/>
          </a:prstGeom>
          <a:noFill/>
        </p:spPr>
        <p:txBody>
          <a:bodyPr wrap="square" rtlCol="0">
            <a:spAutoFit/>
          </a:bodyPr>
          <a:lstStyle/>
          <a:p>
            <a:pPr algn="ctr"/>
            <a:r>
              <a:rPr lang="en-US" sz="1100" b="1">
                <a:latin typeface="Helvetica" panose="020B0604020202020204" pitchFamily="34" charset="0"/>
                <a:cs typeface="Helvetica" panose="020B0604020202020204" pitchFamily="34" charset="0"/>
              </a:rPr>
              <a:t>+ 400%</a:t>
            </a:r>
            <a:endParaRPr lang="fr-FR" sz="1100" b="1">
              <a:latin typeface="Helvetica" panose="020B0604020202020204" pitchFamily="34" charset="0"/>
              <a:cs typeface="Helvetica" panose="020B0604020202020204" pitchFamily="34" charset="0"/>
            </a:endParaRPr>
          </a:p>
        </p:txBody>
      </p:sp>
      <p:sp>
        <p:nvSpPr>
          <p:cNvPr id="61" name="ZoneTexte 60">
            <a:extLst>
              <a:ext uri="{FF2B5EF4-FFF2-40B4-BE49-F238E27FC236}">
                <a16:creationId xmlns:a16="http://schemas.microsoft.com/office/drawing/2014/main" id="{D949E0C4-E13C-B8F4-43A9-5996DFC54136}"/>
              </a:ext>
            </a:extLst>
          </p:cNvPr>
          <p:cNvSpPr txBox="1"/>
          <p:nvPr/>
        </p:nvSpPr>
        <p:spPr>
          <a:xfrm>
            <a:off x="3563475" y="4828861"/>
            <a:ext cx="728792" cy="261610"/>
          </a:xfrm>
          <a:prstGeom prst="rect">
            <a:avLst/>
          </a:prstGeom>
          <a:noFill/>
        </p:spPr>
        <p:txBody>
          <a:bodyPr wrap="square" rtlCol="0">
            <a:spAutoFit/>
          </a:bodyPr>
          <a:lstStyle/>
          <a:p>
            <a:pPr algn="ctr"/>
            <a:r>
              <a:rPr lang="en-US" sz="1100" b="1">
                <a:latin typeface="Helvetica" panose="020B0604020202020204" pitchFamily="34" charset="0"/>
                <a:cs typeface="Helvetica" panose="020B0604020202020204" pitchFamily="34" charset="0"/>
              </a:rPr>
              <a:t>+ 70%</a:t>
            </a:r>
            <a:endParaRPr lang="fr-FR" sz="1100" b="1">
              <a:latin typeface="Helvetica" panose="020B0604020202020204" pitchFamily="34" charset="0"/>
              <a:cs typeface="Helvetica" panose="020B0604020202020204" pitchFamily="34" charset="0"/>
            </a:endParaRPr>
          </a:p>
        </p:txBody>
      </p:sp>
      <p:sp>
        <p:nvSpPr>
          <p:cNvPr id="62" name="ZoneTexte 61">
            <a:extLst>
              <a:ext uri="{FF2B5EF4-FFF2-40B4-BE49-F238E27FC236}">
                <a16:creationId xmlns:a16="http://schemas.microsoft.com/office/drawing/2014/main" id="{8E54599D-6D3C-FC38-695E-50AEDFE0AA3C}"/>
              </a:ext>
            </a:extLst>
          </p:cNvPr>
          <p:cNvSpPr txBox="1"/>
          <p:nvPr/>
        </p:nvSpPr>
        <p:spPr>
          <a:xfrm>
            <a:off x="7966733" y="5665268"/>
            <a:ext cx="728792" cy="261610"/>
          </a:xfrm>
          <a:prstGeom prst="rect">
            <a:avLst/>
          </a:prstGeom>
          <a:noFill/>
        </p:spPr>
        <p:txBody>
          <a:bodyPr wrap="square" rtlCol="0">
            <a:spAutoFit/>
          </a:bodyPr>
          <a:lstStyle/>
          <a:p>
            <a:pPr algn="ctr"/>
            <a:r>
              <a:rPr lang="en-US" sz="1100" b="1">
                <a:latin typeface="Helvetica" panose="020B0604020202020204" pitchFamily="34" charset="0"/>
                <a:cs typeface="Helvetica" panose="020B0604020202020204" pitchFamily="34" charset="0"/>
              </a:rPr>
              <a:t>+ 770%</a:t>
            </a:r>
            <a:endParaRPr lang="fr-FR" sz="1100" b="1">
              <a:latin typeface="Helvetica" panose="020B0604020202020204" pitchFamily="34" charset="0"/>
              <a:cs typeface="Helvetica" panose="020B0604020202020204" pitchFamily="34" charset="0"/>
            </a:endParaRPr>
          </a:p>
        </p:txBody>
      </p:sp>
      <p:sp>
        <p:nvSpPr>
          <p:cNvPr id="63" name="ZoneTexte 62">
            <a:extLst>
              <a:ext uri="{FF2B5EF4-FFF2-40B4-BE49-F238E27FC236}">
                <a16:creationId xmlns:a16="http://schemas.microsoft.com/office/drawing/2014/main" id="{08EEC2F3-12E5-F220-28C9-B8D278BB9096}"/>
              </a:ext>
            </a:extLst>
          </p:cNvPr>
          <p:cNvSpPr txBox="1"/>
          <p:nvPr/>
        </p:nvSpPr>
        <p:spPr>
          <a:xfrm>
            <a:off x="8561114" y="5262971"/>
            <a:ext cx="728792" cy="261610"/>
          </a:xfrm>
          <a:prstGeom prst="rect">
            <a:avLst/>
          </a:prstGeom>
          <a:noFill/>
        </p:spPr>
        <p:txBody>
          <a:bodyPr wrap="square" rtlCol="0">
            <a:spAutoFit/>
          </a:bodyPr>
          <a:lstStyle/>
          <a:p>
            <a:pPr algn="ctr"/>
            <a:r>
              <a:rPr lang="en-US" sz="1100" b="1">
                <a:latin typeface="Helvetica" panose="020B0604020202020204" pitchFamily="34" charset="0"/>
                <a:cs typeface="Helvetica" panose="020B0604020202020204" pitchFamily="34" charset="0"/>
              </a:rPr>
              <a:t>+ 170%</a:t>
            </a:r>
            <a:endParaRPr lang="fr-FR" sz="1100" b="1">
              <a:latin typeface="Helvetica" panose="020B0604020202020204" pitchFamily="34" charset="0"/>
              <a:cs typeface="Helvetica" panose="020B0604020202020204" pitchFamily="34" charset="0"/>
            </a:endParaRPr>
          </a:p>
        </p:txBody>
      </p:sp>
      <p:sp>
        <p:nvSpPr>
          <p:cNvPr id="3" name="ZoneTexte 2">
            <a:extLst>
              <a:ext uri="{FF2B5EF4-FFF2-40B4-BE49-F238E27FC236}">
                <a16:creationId xmlns:a16="http://schemas.microsoft.com/office/drawing/2014/main" id="{55B7D6F2-B46D-130E-C76C-4B830622D853}"/>
              </a:ext>
            </a:extLst>
          </p:cNvPr>
          <p:cNvSpPr txBox="1"/>
          <p:nvPr/>
        </p:nvSpPr>
        <p:spPr>
          <a:xfrm>
            <a:off x="9318293" y="6396077"/>
            <a:ext cx="571500" cy="261610"/>
          </a:xfrm>
          <a:prstGeom prst="rect">
            <a:avLst/>
          </a:prstGeom>
          <a:noFill/>
        </p:spPr>
        <p:txBody>
          <a:bodyPr wrap="square" rtlCol="0">
            <a:spAutoFit/>
          </a:bodyPr>
          <a:lstStyle/>
          <a:p>
            <a:pPr algn="ctr"/>
            <a:r>
              <a:rPr lang="en-US" sz="1100">
                <a:latin typeface="Helvetica" panose="020B0604020202020204" pitchFamily="34" charset="0"/>
                <a:cs typeface="Helvetica" panose="020B0604020202020204" pitchFamily="34" charset="0"/>
              </a:rPr>
              <a:t>2025</a:t>
            </a:r>
            <a:endParaRPr lang="fr-FR" sz="1100">
              <a:latin typeface="Helvetica" panose="020B0604020202020204" pitchFamily="34" charset="0"/>
              <a:cs typeface="Helvetica" panose="020B0604020202020204" pitchFamily="34" charset="0"/>
            </a:endParaRPr>
          </a:p>
        </p:txBody>
      </p:sp>
      <p:sp>
        <p:nvSpPr>
          <p:cNvPr id="5" name="ZoneTexte 4">
            <a:extLst>
              <a:ext uri="{FF2B5EF4-FFF2-40B4-BE49-F238E27FC236}">
                <a16:creationId xmlns:a16="http://schemas.microsoft.com/office/drawing/2014/main" id="{D2EEA1E9-1720-2A8A-ED5B-3999BC5EF350}"/>
              </a:ext>
            </a:extLst>
          </p:cNvPr>
          <p:cNvSpPr txBox="1"/>
          <p:nvPr/>
        </p:nvSpPr>
        <p:spPr>
          <a:xfrm>
            <a:off x="9207568" y="4603930"/>
            <a:ext cx="728792" cy="261610"/>
          </a:xfrm>
          <a:prstGeom prst="rect">
            <a:avLst/>
          </a:prstGeom>
          <a:noFill/>
        </p:spPr>
        <p:txBody>
          <a:bodyPr wrap="square" rtlCol="0">
            <a:spAutoFit/>
          </a:bodyPr>
          <a:lstStyle/>
          <a:p>
            <a:pPr algn="ctr"/>
            <a:r>
              <a:rPr lang="en-US" sz="1100" b="1">
                <a:latin typeface="Helvetica" panose="020B0604020202020204" pitchFamily="34" charset="0"/>
                <a:cs typeface="Helvetica" panose="020B0604020202020204" pitchFamily="34" charset="0"/>
              </a:rPr>
              <a:t>+ 80%</a:t>
            </a:r>
            <a:endParaRPr lang="fr-FR" sz="1100" b="1">
              <a:latin typeface="Helvetica" panose="020B0604020202020204" pitchFamily="34" charset="0"/>
              <a:cs typeface="Helvetica" panose="020B0604020202020204" pitchFamily="34" charset="0"/>
            </a:endParaRPr>
          </a:p>
        </p:txBody>
      </p:sp>
      <p:sp>
        <p:nvSpPr>
          <p:cNvPr id="6" name="ZoneTexte 5">
            <a:extLst>
              <a:ext uri="{FF2B5EF4-FFF2-40B4-BE49-F238E27FC236}">
                <a16:creationId xmlns:a16="http://schemas.microsoft.com/office/drawing/2014/main" id="{0DD5537C-9A94-1A9D-C429-F3ABEAA749CF}"/>
              </a:ext>
            </a:extLst>
          </p:cNvPr>
          <p:cNvSpPr txBox="1"/>
          <p:nvPr/>
        </p:nvSpPr>
        <p:spPr>
          <a:xfrm>
            <a:off x="4143180" y="4600176"/>
            <a:ext cx="728792" cy="261610"/>
          </a:xfrm>
          <a:prstGeom prst="rect">
            <a:avLst/>
          </a:prstGeom>
          <a:noFill/>
        </p:spPr>
        <p:txBody>
          <a:bodyPr wrap="square" rtlCol="0">
            <a:spAutoFit/>
          </a:bodyPr>
          <a:lstStyle/>
          <a:p>
            <a:pPr algn="ctr"/>
            <a:r>
              <a:rPr lang="en-US" sz="1100" b="1">
                <a:latin typeface="Helvetica" panose="020B0604020202020204" pitchFamily="34" charset="0"/>
                <a:cs typeface="Helvetica" panose="020B0604020202020204" pitchFamily="34" charset="0"/>
              </a:rPr>
              <a:t>+ 25%</a:t>
            </a:r>
            <a:endParaRPr lang="fr-FR" sz="1100" b="1">
              <a:latin typeface="Helvetica" panose="020B0604020202020204" pitchFamily="34" charset="0"/>
              <a:cs typeface="Helvetica" panose="020B0604020202020204" pitchFamily="34" charset="0"/>
            </a:endParaRPr>
          </a:p>
        </p:txBody>
      </p:sp>
      <p:sp>
        <p:nvSpPr>
          <p:cNvPr id="8" name="ZoneTexte 7">
            <a:extLst>
              <a:ext uri="{FF2B5EF4-FFF2-40B4-BE49-F238E27FC236}">
                <a16:creationId xmlns:a16="http://schemas.microsoft.com/office/drawing/2014/main" id="{F0BE517F-2570-A1F1-B2D9-10B3D520FF13}"/>
              </a:ext>
            </a:extLst>
          </p:cNvPr>
          <p:cNvSpPr txBox="1"/>
          <p:nvPr/>
        </p:nvSpPr>
        <p:spPr>
          <a:xfrm>
            <a:off x="2427950" y="6396077"/>
            <a:ext cx="571500" cy="261610"/>
          </a:xfrm>
          <a:prstGeom prst="rect">
            <a:avLst/>
          </a:prstGeom>
          <a:noFill/>
        </p:spPr>
        <p:txBody>
          <a:bodyPr wrap="square" rtlCol="0">
            <a:spAutoFit/>
          </a:bodyPr>
          <a:lstStyle/>
          <a:p>
            <a:pPr algn="ctr"/>
            <a:r>
              <a:rPr lang="en-US" sz="1100">
                <a:latin typeface="Helvetica" panose="020B0604020202020204" pitchFamily="34" charset="0"/>
                <a:cs typeface="Helvetica" panose="020B0604020202020204" pitchFamily="34" charset="0"/>
              </a:rPr>
              <a:t>2022</a:t>
            </a:r>
            <a:endParaRPr lang="fr-FR" sz="1100">
              <a:latin typeface="Helvetica" panose="020B0604020202020204" pitchFamily="34" charset="0"/>
              <a:cs typeface="Helvetica" panose="020B0604020202020204" pitchFamily="34" charset="0"/>
            </a:endParaRPr>
          </a:p>
        </p:txBody>
      </p:sp>
      <p:sp>
        <p:nvSpPr>
          <p:cNvPr id="9" name="ZoneTexte 8">
            <a:extLst>
              <a:ext uri="{FF2B5EF4-FFF2-40B4-BE49-F238E27FC236}">
                <a16:creationId xmlns:a16="http://schemas.microsoft.com/office/drawing/2014/main" id="{15C82563-2371-BAA5-D36F-02D777F07CB5}"/>
              </a:ext>
            </a:extLst>
          </p:cNvPr>
          <p:cNvSpPr txBox="1"/>
          <p:nvPr/>
        </p:nvSpPr>
        <p:spPr>
          <a:xfrm>
            <a:off x="3048396" y="6396077"/>
            <a:ext cx="571500" cy="261610"/>
          </a:xfrm>
          <a:prstGeom prst="rect">
            <a:avLst/>
          </a:prstGeom>
          <a:noFill/>
        </p:spPr>
        <p:txBody>
          <a:bodyPr wrap="square" rtlCol="0">
            <a:spAutoFit/>
          </a:bodyPr>
          <a:lstStyle/>
          <a:p>
            <a:pPr algn="ctr"/>
            <a:r>
              <a:rPr lang="en-US" sz="1100">
                <a:latin typeface="Helvetica" panose="020B0604020202020204" pitchFamily="34" charset="0"/>
                <a:cs typeface="Helvetica" panose="020B0604020202020204" pitchFamily="34" charset="0"/>
              </a:rPr>
              <a:t>2023</a:t>
            </a:r>
            <a:endParaRPr lang="fr-FR" sz="1100">
              <a:latin typeface="Helvetica" panose="020B0604020202020204" pitchFamily="34" charset="0"/>
              <a:cs typeface="Helvetica" panose="020B0604020202020204" pitchFamily="34" charset="0"/>
            </a:endParaRPr>
          </a:p>
        </p:txBody>
      </p:sp>
      <p:sp>
        <p:nvSpPr>
          <p:cNvPr id="10" name="ZoneTexte 9">
            <a:extLst>
              <a:ext uri="{FF2B5EF4-FFF2-40B4-BE49-F238E27FC236}">
                <a16:creationId xmlns:a16="http://schemas.microsoft.com/office/drawing/2014/main" id="{5FCB81AC-3EB7-AD1E-DF8F-E1C8046811A2}"/>
              </a:ext>
            </a:extLst>
          </p:cNvPr>
          <p:cNvSpPr txBox="1"/>
          <p:nvPr/>
        </p:nvSpPr>
        <p:spPr>
          <a:xfrm>
            <a:off x="3657738" y="6396077"/>
            <a:ext cx="571500" cy="261610"/>
          </a:xfrm>
          <a:prstGeom prst="rect">
            <a:avLst/>
          </a:prstGeom>
          <a:noFill/>
        </p:spPr>
        <p:txBody>
          <a:bodyPr wrap="square" rtlCol="0">
            <a:spAutoFit/>
          </a:bodyPr>
          <a:lstStyle/>
          <a:p>
            <a:pPr algn="ctr"/>
            <a:r>
              <a:rPr lang="en-US" sz="1100">
                <a:latin typeface="Helvetica" panose="020B0604020202020204" pitchFamily="34" charset="0"/>
                <a:cs typeface="Helvetica" panose="020B0604020202020204" pitchFamily="34" charset="0"/>
              </a:rPr>
              <a:t>2024</a:t>
            </a:r>
            <a:endParaRPr lang="fr-FR" sz="1100">
              <a:latin typeface="Helvetica" panose="020B0604020202020204" pitchFamily="34" charset="0"/>
              <a:cs typeface="Helvetica" panose="020B0604020202020204" pitchFamily="34" charset="0"/>
            </a:endParaRPr>
          </a:p>
        </p:txBody>
      </p:sp>
      <p:sp>
        <p:nvSpPr>
          <p:cNvPr id="11" name="ZoneTexte 10">
            <a:extLst>
              <a:ext uri="{FF2B5EF4-FFF2-40B4-BE49-F238E27FC236}">
                <a16:creationId xmlns:a16="http://schemas.microsoft.com/office/drawing/2014/main" id="{0C3C6E0D-1BF2-D638-71A1-FEF5F5C702B4}"/>
              </a:ext>
            </a:extLst>
          </p:cNvPr>
          <p:cNvSpPr txBox="1"/>
          <p:nvPr/>
        </p:nvSpPr>
        <p:spPr>
          <a:xfrm>
            <a:off x="4271239" y="6396077"/>
            <a:ext cx="571500" cy="261610"/>
          </a:xfrm>
          <a:prstGeom prst="rect">
            <a:avLst/>
          </a:prstGeom>
          <a:noFill/>
        </p:spPr>
        <p:txBody>
          <a:bodyPr wrap="square" rtlCol="0">
            <a:spAutoFit/>
          </a:bodyPr>
          <a:lstStyle/>
          <a:p>
            <a:pPr algn="ctr"/>
            <a:r>
              <a:rPr lang="en-US" sz="1100">
                <a:latin typeface="Helvetica" panose="020B0604020202020204" pitchFamily="34" charset="0"/>
                <a:cs typeface="Helvetica" panose="020B0604020202020204" pitchFamily="34" charset="0"/>
              </a:rPr>
              <a:t>2025</a:t>
            </a:r>
            <a:endParaRPr lang="fr-FR" sz="110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23005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3186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Caractère coloré&#10;&#10;Le contenu généré par l’IA peut être incorrect.">
            <a:extLst>
              <a:ext uri="{FF2B5EF4-FFF2-40B4-BE49-F238E27FC236}">
                <a16:creationId xmlns:a16="http://schemas.microsoft.com/office/drawing/2014/main" id="{C9F511AC-1B57-3FA5-3444-110DCB459E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94439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06BBBE-D1BA-EEF6-3A6A-1150D4DC76E5}"/>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1206C971-0D5C-95D1-6DAB-DFE30AC78DBC}"/>
              </a:ext>
            </a:extLst>
          </p:cNvPr>
          <p:cNvSpPr txBox="1"/>
          <p:nvPr/>
        </p:nvSpPr>
        <p:spPr>
          <a:xfrm>
            <a:off x="517331" y="1758628"/>
            <a:ext cx="5300763" cy="4093428"/>
          </a:xfrm>
          <a:prstGeom prst="rect">
            <a:avLst/>
          </a:prstGeom>
          <a:noFill/>
        </p:spPr>
        <p:txBody>
          <a:bodyPr wrap="square">
            <a:spAutoFit/>
          </a:bodyPr>
          <a:lstStyle/>
          <a:p>
            <a:r>
              <a:rPr lang="fr-FR" sz="2000" b="1">
                <a:solidFill>
                  <a:schemeClr val="tx2"/>
                </a:solidFill>
                <a:latin typeface="Helvetica" panose="020B0604020202020204" pitchFamily="34" charset="0"/>
                <a:cs typeface="Helvetica" panose="020B0604020202020204" pitchFamily="34" charset="0"/>
              </a:rPr>
              <a:t>Définition : </a:t>
            </a:r>
          </a:p>
          <a:p>
            <a:endParaRPr lang="fr-FR" sz="2000" b="1">
              <a:solidFill>
                <a:schemeClr val="tx2"/>
              </a:solidFill>
              <a:latin typeface="Helvetica" panose="020B0604020202020204" pitchFamily="34" charset="0"/>
              <a:cs typeface="Helvetica" panose="020B0604020202020204" pitchFamily="34" charset="0"/>
            </a:endParaRPr>
          </a:p>
          <a:p>
            <a:r>
              <a:rPr lang="fr-FR" sz="2000">
                <a:latin typeface="Helvetica" panose="020B0604020202020204" pitchFamily="34" charset="0"/>
                <a:cs typeface="Helvetica" panose="020B0604020202020204" pitchFamily="34" charset="0"/>
              </a:rPr>
              <a:t>Un parcours s’entend comme la prise en charge globale, structurée et continue des patients, au plus près de chez eux. Le service Parcours permet de structurer la démarche, organiser et suivre la prise en charge pluriprofessionnelle selon les besoins des patients. </a:t>
            </a:r>
          </a:p>
          <a:p>
            <a:r>
              <a:rPr lang="fr-FR" sz="2000">
                <a:latin typeface="Helvetica" panose="020B0604020202020204" pitchFamily="34" charset="0"/>
                <a:cs typeface="Helvetica" panose="020B0604020202020204" pitchFamily="34" charset="0"/>
              </a:rPr>
              <a:t>Il est alors possible de suivre l’amélioration de l’état de santé du patient rentré dans la file active, de faire des réevaluations ou des propositions d’offres de soins sur le territoire.</a:t>
            </a:r>
          </a:p>
        </p:txBody>
      </p:sp>
      <p:pic>
        <p:nvPicPr>
          <p:cNvPr id="4" name="Parcours - RVB Noir.png" descr="Parcours - RVB Noir.png">
            <a:hlinkClick r:id="" action="ppaction://noaction"/>
            <a:extLst>
              <a:ext uri="{FF2B5EF4-FFF2-40B4-BE49-F238E27FC236}">
                <a16:creationId xmlns:a16="http://schemas.microsoft.com/office/drawing/2014/main" id="{0C8B859E-C1D3-5E3A-A632-B8572A1B101B}"/>
              </a:ext>
            </a:extLst>
          </p:cNvPr>
          <p:cNvPicPr>
            <a:picLocks noChangeAspect="1"/>
          </p:cNvPicPr>
          <p:nvPr/>
        </p:nvPicPr>
        <p:blipFill>
          <a:blip r:embed="rId2"/>
          <a:stretch>
            <a:fillRect/>
          </a:stretch>
        </p:blipFill>
        <p:spPr>
          <a:xfrm>
            <a:off x="1644770" y="194828"/>
            <a:ext cx="4584805" cy="1477327"/>
          </a:xfrm>
          <a:prstGeom prst="rect">
            <a:avLst/>
          </a:prstGeom>
          <a:ln w="12700">
            <a:miter lim="400000"/>
          </a:ln>
        </p:spPr>
      </p:pic>
      <p:pic>
        <p:nvPicPr>
          <p:cNvPr id="5" name="inscrire le patient dans un parcours.png" descr="inscrire le patient dans un parcours.png">
            <a:extLst>
              <a:ext uri="{FF2B5EF4-FFF2-40B4-BE49-F238E27FC236}">
                <a16:creationId xmlns:a16="http://schemas.microsoft.com/office/drawing/2014/main" id="{76BAAFDE-768F-502C-BBBF-B5FE6440B3F8}"/>
              </a:ext>
            </a:extLst>
          </p:cNvPr>
          <p:cNvPicPr>
            <a:picLocks noChangeAspect="1"/>
          </p:cNvPicPr>
          <p:nvPr/>
        </p:nvPicPr>
        <p:blipFill>
          <a:blip r:embed="rId3"/>
          <a:stretch>
            <a:fillRect/>
          </a:stretch>
        </p:blipFill>
        <p:spPr>
          <a:xfrm>
            <a:off x="6694099" y="461509"/>
            <a:ext cx="2589233" cy="943963"/>
          </a:xfrm>
          <a:prstGeom prst="rect">
            <a:avLst/>
          </a:prstGeom>
          <a:ln w="12700">
            <a:miter lim="400000"/>
          </a:ln>
        </p:spPr>
      </p:pic>
      <p:grpSp>
        <p:nvGrpSpPr>
          <p:cNvPr id="2" name="Groupe 1">
            <a:extLst>
              <a:ext uri="{FF2B5EF4-FFF2-40B4-BE49-F238E27FC236}">
                <a16:creationId xmlns:a16="http://schemas.microsoft.com/office/drawing/2014/main" id="{E0E9DFE2-27C6-58EC-B4D5-A741D92D3D9B}"/>
              </a:ext>
            </a:extLst>
          </p:cNvPr>
          <p:cNvGrpSpPr/>
          <p:nvPr/>
        </p:nvGrpSpPr>
        <p:grpSpPr>
          <a:xfrm>
            <a:off x="6568592" y="1875168"/>
            <a:ext cx="3875288" cy="4359701"/>
            <a:chOff x="3340100" y="1068388"/>
            <a:chExt cx="4559299" cy="5129214"/>
          </a:xfrm>
        </p:grpSpPr>
        <p:pic>
          <p:nvPicPr>
            <p:cNvPr id="7" name="Image 6">
              <a:extLst>
                <a:ext uri="{FF2B5EF4-FFF2-40B4-BE49-F238E27FC236}">
                  <a16:creationId xmlns:a16="http://schemas.microsoft.com/office/drawing/2014/main" id="{A304F59A-E6CD-81ED-1A72-330BD3951AED}"/>
                </a:ext>
              </a:extLst>
            </p:cNvPr>
            <p:cNvPicPr>
              <a:picLocks noChangeAspect="1"/>
            </p:cNvPicPr>
            <p:nvPr/>
          </p:nvPicPr>
          <p:blipFill>
            <a:blip r:embed="rId4">
              <a:alphaModFix/>
              <a:extLst>
                <a:ext uri="{28A0092B-C50C-407E-A947-70E740481C1C}">
                  <a14:useLocalDpi xmlns:a14="http://schemas.microsoft.com/office/drawing/2010/main" val="0"/>
                </a:ext>
              </a:extLst>
            </a:blip>
            <a:srcRect/>
            <a:stretch/>
          </p:blipFill>
          <p:spPr>
            <a:xfrm>
              <a:off x="3340100" y="3632995"/>
              <a:ext cx="4559299" cy="2564607"/>
            </a:xfrm>
            <a:prstGeom prst="rect">
              <a:avLst/>
            </a:prstGeom>
          </p:spPr>
        </p:pic>
        <p:pic>
          <p:nvPicPr>
            <p:cNvPr id="9" name="Image 8">
              <a:extLst>
                <a:ext uri="{FF2B5EF4-FFF2-40B4-BE49-F238E27FC236}">
                  <a16:creationId xmlns:a16="http://schemas.microsoft.com/office/drawing/2014/main" id="{0C4F5B24-581D-C0D3-7132-7963D241FD56}"/>
                </a:ext>
              </a:extLst>
            </p:cNvPr>
            <p:cNvPicPr>
              <a:picLocks noChangeAspect="1"/>
            </p:cNvPicPr>
            <p:nvPr/>
          </p:nvPicPr>
          <p:blipFill>
            <a:blip r:embed="rId5">
              <a:alphaModFix/>
              <a:extLst>
                <a:ext uri="{28A0092B-C50C-407E-A947-70E740481C1C}">
                  <a14:useLocalDpi xmlns:a14="http://schemas.microsoft.com/office/drawing/2010/main" val="0"/>
                </a:ext>
              </a:extLst>
            </a:blip>
            <a:srcRect/>
            <a:stretch/>
          </p:blipFill>
          <p:spPr>
            <a:xfrm>
              <a:off x="3340100" y="1068388"/>
              <a:ext cx="4559299" cy="2564607"/>
            </a:xfrm>
            <a:prstGeom prst="rect">
              <a:avLst/>
            </a:prstGeom>
          </p:spPr>
        </p:pic>
      </p:grpSp>
      <p:sp>
        <p:nvSpPr>
          <p:cNvPr id="13" name="Rectangle 12">
            <a:extLst>
              <a:ext uri="{FF2B5EF4-FFF2-40B4-BE49-F238E27FC236}">
                <a16:creationId xmlns:a16="http://schemas.microsoft.com/office/drawing/2014/main" id="{872F6DCE-720D-AF28-0FEA-7F6849E34951}"/>
              </a:ext>
            </a:extLst>
          </p:cNvPr>
          <p:cNvSpPr/>
          <p:nvPr/>
        </p:nvSpPr>
        <p:spPr>
          <a:xfrm>
            <a:off x="8785412" y="2124635"/>
            <a:ext cx="1658469" cy="1369371"/>
          </a:xfrm>
          <a:prstGeom prst="rect">
            <a:avLst/>
          </a:prstGeom>
          <a:no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383438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980C1E-2C1D-7ECB-89F1-EDBCC89AC473}"/>
            </a:ext>
          </a:extLst>
        </p:cNvPr>
        <p:cNvGrpSpPr/>
        <p:nvPr/>
      </p:nvGrpSpPr>
      <p:grpSpPr>
        <a:xfrm>
          <a:off x="0" y="0"/>
          <a:ext cx="0" cy="0"/>
          <a:chOff x="0" y="0"/>
          <a:chExt cx="0" cy="0"/>
        </a:xfrm>
      </p:grpSpPr>
      <p:sp>
        <p:nvSpPr>
          <p:cNvPr id="8" name="Rectangle : coins arrondis 7">
            <a:extLst>
              <a:ext uri="{FF2B5EF4-FFF2-40B4-BE49-F238E27FC236}">
                <a16:creationId xmlns:a16="http://schemas.microsoft.com/office/drawing/2014/main" id="{C798B227-1C7F-8537-AAFD-B1C3DC37272D}"/>
              </a:ext>
            </a:extLst>
          </p:cNvPr>
          <p:cNvSpPr/>
          <p:nvPr/>
        </p:nvSpPr>
        <p:spPr>
          <a:xfrm>
            <a:off x="171474" y="2060052"/>
            <a:ext cx="11849051" cy="4716000"/>
          </a:xfrm>
          <a:prstGeom prst="roundRect">
            <a:avLst>
              <a:gd name="adj" fmla="val 9677"/>
            </a:avLst>
          </a:prstGeom>
          <a:solidFill>
            <a:schemeClr val="bg1"/>
          </a:solidFill>
          <a:ln>
            <a:solidFill>
              <a:schemeClr val="accent2"/>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85E4348B-24D2-4063-88DD-2F20FE77BFAB}"/>
              </a:ext>
            </a:extLst>
          </p:cNvPr>
          <p:cNvSpPr>
            <a:spLocks noGrp="1"/>
          </p:cNvSpPr>
          <p:nvPr>
            <p:ph type="title"/>
          </p:nvPr>
        </p:nvSpPr>
        <p:spPr/>
        <p:txBody>
          <a:bodyPr/>
          <a:lstStyle/>
          <a:p>
            <a:r>
              <a:rPr lang="en-US"/>
              <a:t>Parcours APeC - Appui à la Prise en Charge Coordonnée</a:t>
            </a:r>
            <a:endParaRPr lang="fr-FR"/>
          </a:p>
        </p:txBody>
      </p:sp>
      <p:sp>
        <p:nvSpPr>
          <p:cNvPr id="5" name="ZoneTexte 4">
            <a:extLst>
              <a:ext uri="{FF2B5EF4-FFF2-40B4-BE49-F238E27FC236}">
                <a16:creationId xmlns:a16="http://schemas.microsoft.com/office/drawing/2014/main" id="{0A48C8A9-50A4-96C2-77D1-738FAA9F12A3}"/>
              </a:ext>
            </a:extLst>
          </p:cNvPr>
          <p:cNvSpPr txBox="1"/>
          <p:nvPr/>
        </p:nvSpPr>
        <p:spPr>
          <a:xfrm>
            <a:off x="412966" y="2257033"/>
            <a:ext cx="4976483" cy="2554545"/>
          </a:xfrm>
          <a:prstGeom prst="rect">
            <a:avLst/>
          </a:prstGeom>
          <a:noFill/>
        </p:spPr>
        <p:txBody>
          <a:bodyPr wrap="square">
            <a:spAutoFit/>
          </a:bodyPr>
          <a:lstStyle/>
          <a:p>
            <a:pPr>
              <a:buClr>
                <a:schemeClr val="accent2"/>
              </a:buClr>
            </a:pPr>
            <a:r>
              <a:rPr lang="fr-FR" sz="2000" b="1">
                <a:latin typeface="Helvetica" panose="020B0604020202020204" pitchFamily="34" charset="0"/>
                <a:cs typeface="Helvetica" panose="020B0604020202020204" pitchFamily="34" charset="0"/>
              </a:rPr>
              <a:t>     </a:t>
            </a:r>
            <a:r>
              <a:rPr lang="fr-FR" sz="2000" b="1">
                <a:effectLst/>
                <a:latin typeface="Helvetica" panose="020B0604020202020204" pitchFamily="34" charset="0"/>
                <a:cs typeface="Helvetica" panose="020B0604020202020204" pitchFamily="34" charset="0"/>
              </a:rPr>
              <a:t>Pour le réseau</a:t>
            </a:r>
          </a:p>
          <a:p>
            <a:pPr marL="285750" indent="-285750">
              <a:buClr>
                <a:schemeClr val="accent2"/>
              </a:buClr>
              <a:buFont typeface="Arial" panose="020B0604020202020204" pitchFamily="34" charset="0"/>
              <a:buChar char="•"/>
            </a:pPr>
            <a:r>
              <a:rPr lang="fr-FR" sz="2000">
                <a:latin typeface="Helvetica" panose="020B0604020202020204" pitchFamily="34" charset="0"/>
                <a:cs typeface="Helvetica" panose="020B0604020202020204" pitchFamily="34" charset="0"/>
              </a:rPr>
              <a:t>Permettre un suivi global des parcours et des actions de chaque acteur</a:t>
            </a:r>
          </a:p>
          <a:p>
            <a:pPr marL="285750" indent="-285750">
              <a:buClr>
                <a:schemeClr val="accent2"/>
              </a:buClr>
              <a:buFont typeface="Arial" panose="020B0604020202020204" pitchFamily="34" charset="0"/>
              <a:buChar char="•"/>
            </a:pPr>
            <a:r>
              <a:rPr lang="fr-FR" sz="2000">
                <a:latin typeface="Helvetica" panose="020B0604020202020204" pitchFamily="34" charset="0"/>
                <a:cs typeface="Helvetica" panose="020B0604020202020204" pitchFamily="34" charset="0"/>
              </a:rPr>
              <a:t>Identifier rapidement les doublons ou les manques dans les prises en charge, améliorant ainsi l’efficacité du réseau</a:t>
            </a:r>
          </a:p>
          <a:p>
            <a:pPr marL="285750" indent="-285750">
              <a:buClr>
                <a:schemeClr val="accent2"/>
              </a:buClr>
              <a:buFont typeface="Arial" panose="020B0604020202020204" pitchFamily="34" charset="0"/>
              <a:buChar char="•"/>
            </a:pPr>
            <a:r>
              <a:rPr lang="fr-FR" sz="2000">
                <a:latin typeface="Helvetica" panose="020B0604020202020204" pitchFamily="34" charset="0"/>
                <a:cs typeface="Helvetica" panose="020B0604020202020204" pitchFamily="34" charset="0"/>
              </a:rPr>
              <a:t>Réduire la charge administrative et la complexité de la coordination</a:t>
            </a:r>
            <a:endParaRPr lang="fr-FR" sz="2000" b="1">
              <a:effectLst/>
              <a:latin typeface="Helvetica" panose="020B0604020202020204" pitchFamily="34" charset="0"/>
              <a:cs typeface="Helvetica" panose="020B0604020202020204" pitchFamily="34" charset="0"/>
            </a:endParaRPr>
          </a:p>
        </p:txBody>
      </p:sp>
      <p:sp>
        <p:nvSpPr>
          <p:cNvPr id="6" name="ZoneTexte 5">
            <a:extLst>
              <a:ext uri="{FF2B5EF4-FFF2-40B4-BE49-F238E27FC236}">
                <a16:creationId xmlns:a16="http://schemas.microsoft.com/office/drawing/2014/main" id="{0A3BBA3D-13A7-603C-E137-3784D3D662C8}"/>
              </a:ext>
            </a:extLst>
          </p:cNvPr>
          <p:cNvSpPr txBox="1"/>
          <p:nvPr/>
        </p:nvSpPr>
        <p:spPr>
          <a:xfrm>
            <a:off x="5678389" y="2283921"/>
            <a:ext cx="6275320" cy="4401205"/>
          </a:xfrm>
          <a:prstGeom prst="rect">
            <a:avLst/>
          </a:prstGeom>
          <a:noFill/>
        </p:spPr>
        <p:txBody>
          <a:bodyPr wrap="square">
            <a:spAutoFit/>
          </a:bodyPr>
          <a:lstStyle/>
          <a:p>
            <a:pPr>
              <a:buClr>
                <a:schemeClr val="accent2"/>
              </a:buClr>
            </a:pPr>
            <a:r>
              <a:rPr lang="fr-FR" sz="2000" b="1">
                <a:latin typeface="Helvetica" panose="020B0604020202020204" pitchFamily="34" charset="0"/>
                <a:cs typeface="Helvetica" panose="020B0604020202020204" pitchFamily="34" charset="0"/>
              </a:rPr>
              <a:t>     Pour les professionnels de santé de terrain</a:t>
            </a:r>
          </a:p>
          <a:p>
            <a:pPr marL="285750" marR="0" lvl="0" indent="-285750" algn="l" defTabSz="914400" rtl="0" eaLnBrk="0" fontAlgn="base" latinLnBrk="0" hangingPunct="0">
              <a:lnSpc>
                <a:spcPct val="100000"/>
              </a:lnSpc>
              <a:spcBef>
                <a:spcPct val="0"/>
              </a:spcBef>
              <a:spcAft>
                <a:spcPct val="0"/>
              </a:spcAft>
              <a:buClr>
                <a:schemeClr val="accent2"/>
              </a:buClr>
              <a:buSzTx/>
              <a:buFont typeface="Arial" panose="020B0604020202020204" pitchFamily="34" charset="0"/>
              <a:buChar char="•"/>
              <a:tabLst/>
            </a:pPr>
            <a:r>
              <a:rPr lang="fr-FR" altLang="fr-FR" sz="2000">
                <a:latin typeface="Helvetica" panose="020B0604020202020204" pitchFamily="34" charset="0"/>
                <a:cs typeface="Helvetica" panose="020B0604020202020204" pitchFamily="34" charset="0"/>
              </a:rPr>
              <a:t>Adapter la </a:t>
            </a:r>
            <a:r>
              <a:rPr kumimoji="0" lang="fr-FR" altLang="fr-FR" sz="2000" i="0" u="none" strike="noStrike" cap="none" normalizeH="0" baseline="0">
                <a:ln>
                  <a:noFill/>
                </a:ln>
                <a:solidFill>
                  <a:schemeClr val="tx1"/>
                </a:solidFill>
                <a:effectLst/>
                <a:latin typeface="Helvetica" panose="020B0604020202020204" pitchFamily="34" charset="0"/>
                <a:cs typeface="Helvetica" panose="020B0604020202020204" pitchFamily="34" charset="0"/>
              </a:rPr>
              <a:t>prise en charge aux besoins spécifiques</a:t>
            </a:r>
            <a:endParaRPr lang="fr-FR" altLang="fr-FR" sz="2000">
              <a:latin typeface="Helvetica" panose="020B0604020202020204" pitchFamily="34" charset="0"/>
              <a:cs typeface="Helvetica" panose="020B0604020202020204" pitchFamily="34" charset="0"/>
            </a:endParaRPr>
          </a:p>
          <a:p>
            <a:pPr marL="285750" marR="0" lvl="0" indent="-285750" algn="l" defTabSz="914400" rtl="0" eaLnBrk="0" fontAlgn="base" latinLnBrk="0" hangingPunct="0">
              <a:lnSpc>
                <a:spcPct val="100000"/>
              </a:lnSpc>
              <a:spcBef>
                <a:spcPct val="0"/>
              </a:spcBef>
              <a:spcAft>
                <a:spcPct val="0"/>
              </a:spcAft>
              <a:buClr>
                <a:schemeClr val="accent2"/>
              </a:buClr>
              <a:buSzTx/>
              <a:buFont typeface="Arial" panose="020B0604020202020204" pitchFamily="34" charset="0"/>
              <a:buChar char="•"/>
              <a:tabLst/>
            </a:pPr>
            <a:r>
              <a:rPr kumimoji="0" lang="fr-FR" altLang="fr-FR" sz="2000" i="0" u="none" strike="noStrike" cap="none" normalizeH="0" baseline="0">
                <a:ln>
                  <a:noFill/>
                </a:ln>
                <a:solidFill>
                  <a:schemeClr val="tx1"/>
                </a:solidFill>
                <a:effectLst/>
                <a:latin typeface="Helvetica" panose="020B0604020202020204" pitchFamily="34" charset="0"/>
                <a:cs typeface="Helvetica" panose="020B0604020202020204" pitchFamily="34" charset="0"/>
              </a:rPr>
              <a:t>Tenir compte </a:t>
            </a:r>
            <a:r>
              <a:rPr kumimoji="0" lang="fr-FR" altLang="fr-FR" sz="2000" b="0" i="0" u="none" strike="noStrike" cap="none" normalizeH="0" baseline="0">
                <a:ln>
                  <a:noFill/>
                </a:ln>
                <a:solidFill>
                  <a:schemeClr val="tx1"/>
                </a:solidFill>
                <a:effectLst/>
                <a:latin typeface="Helvetica" panose="020B0604020202020204" pitchFamily="34" charset="0"/>
                <a:cs typeface="Helvetica" panose="020B0604020202020204" pitchFamily="34" charset="0"/>
              </a:rPr>
              <a:t>des priorités du patient et de son entourage</a:t>
            </a:r>
          </a:p>
          <a:p>
            <a:pPr marL="285750" marR="0" lvl="0" indent="-285750" algn="l" defTabSz="914400" rtl="0" eaLnBrk="0" fontAlgn="base" latinLnBrk="0" hangingPunct="0">
              <a:lnSpc>
                <a:spcPct val="100000"/>
              </a:lnSpc>
              <a:spcBef>
                <a:spcPct val="0"/>
              </a:spcBef>
              <a:spcAft>
                <a:spcPct val="0"/>
              </a:spcAft>
              <a:buClr>
                <a:schemeClr val="accent2"/>
              </a:buClr>
              <a:buSzTx/>
              <a:buFont typeface="Arial" panose="020B0604020202020204" pitchFamily="34" charset="0"/>
              <a:buChar char="•"/>
              <a:tabLst/>
            </a:pPr>
            <a:r>
              <a:rPr lang="fr-FR" altLang="fr-FR" sz="2000">
                <a:latin typeface="Helvetica" panose="020B0604020202020204" pitchFamily="34" charset="0"/>
                <a:cs typeface="Helvetica" panose="020B0604020202020204" pitchFamily="34" charset="0"/>
              </a:rPr>
              <a:t>Réduire l</a:t>
            </a:r>
            <a:r>
              <a:rPr kumimoji="0" lang="fr-FR" altLang="fr-FR" sz="2000" b="0" i="0" u="none" strike="noStrike" cap="none" normalizeH="0" baseline="0">
                <a:ln>
                  <a:noFill/>
                </a:ln>
                <a:solidFill>
                  <a:schemeClr val="tx1"/>
                </a:solidFill>
                <a:effectLst/>
                <a:latin typeface="Helvetica" panose="020B0604020202020204" pitchFamily="34" charset="0"/>
                <a:cs typeface="Helvetica" panose="020B0604020202020204" pitchFamily="34" charset="0"/>
              </a:rPr>
              <a:t>es ruptures de soins</a:t>
            </a:r>
          </a:p>
          <a:p>
            <a:pPr marL="285750" marR="0" lvl="0" indent="-285750" algn="l" defTabSz="914400" rtl="0" eaLnBrk="0" fontAlgn="base" latinLnBrk="0" hangingPunct="0">
              <a:lnSpc>
                <a:spcPct val="100000"/>
              </a:lnSpc>
              <a:spcBef>
                <a:spcPct val="0"/>
              </a:spcBef>
              <a:spcAft>
                <a:spcPct val="0"/>
              </a:spcAft>
              <a:buClr>
                <a:schemeClr val="accent2"/>
              </a:buClr>
              <a:buSzTx/>
              <a:buFont typeface="Arial" panose="020B0604020202020204" pitchFamily="34" charset="0"/>
              <a:buChar char="•"/>
              <a:tabLst/>
            </a:pPr>
            <a:r>
              <a:rPr kumimoji="0" lang="fr-FR" altLang="fr-FR" sz="2000" b="0" i="0" u="none" strike="noStrike" cap="none" normalizeH="0" baseline="0">
                <a:ln>
                  <a:noFill/>
                </a:ln>
                <a:solidFill>
                  <a:schemeClr val="tx1"/>
                </a:solidFill>
                <a:effectLst/>
                <a:latin typeface="Helvetica" panose="020B0604020202020204" pitchFamily="34" charset="0"/>
                <a:cs typeface="Helvetica" panose="020B0604020202020204" pitchFamily="34" charset="0"/>
              </a:rPr>
              <a:t>Assurer une prise en charge sans discontinuité </a:t>
            </a:r>
          </a:p>
          <a:p>
            <a:pPr marL="285750" marR="0" lvl="0" indent="-285750" algn="l" defTabSz="914400" rtl="0" eaLnBrk="0" fontAlgn="base" latinLnBrk="0" hangingPunct="0">
              <a:lnSpc>
                <a:spcPct val="100000"/>
              </a:lnSpc>
              <a:spcBef>
                <a:spcPct val="0"/>
              </a:spcBef>
              <a:spcAft>
                <a:spcPct val="0"/>
              </a:spcAft>
              <a:buClr>
                <a:schemeClr val="accent2"/>
              </a:buClr>
              <a:buSzTx/>
              <a:buFont typeface="Arial" panose="020B0604020202020204" pitchFamily="34" charset="0"/>
              <a:buChar char="•"/>
              <a:tabLst/>
            </a:pPr>
            <a:r>
              <a:rPr lang="fr-FR" altLang="fr-FR" sz="2000">
                <a:latin typeface="Helvetica" panose="020B0604020202020204" pitchFamily="34" charset="0"/>
                <a:cs typeface="Helvetica" panose="020B0604020202020204" pitchFamily="34" charset="0"/>
              </a:rPr>
              <a:t>Créer ou consolider les </a:t>
            </a:r>
            <a:r>
              <a:rPr kumimoji="0" lang="fr-FR" altLang="fr-FR" sz="2000" b="0" i="0" u="none" strike="noStrike" cap="none" normalizeH="0" baseline="0">
                <a:ln>
                  <a:noFill/>
                </a:ln>
                <a:solidFill>
                  <a:schemeClr val="tx1"/>
                </a:solidFill>
                <a:effectLst/>
                <a:latin typeface="Helvetica" panose="020B0604020202020204" pitchFamily="34" charset="0"/>
                <a:cs typeface="Helvetica" panose="020B0604020202020204" pitchFamily="34" charset="0"/>
              </a:rPr>
              <a:t>liens entre acteurs de la PeC, mieux répartir les rôles et les responsabilités</a:t>
            </a:r>
          </a:p>
          <a:p>
            <a:pPr marL="285750" marR="0" lvl="0" indent="-285750" algn="l" defTabSz="914400" rtl="0" eaLnBrk="0" fontAlgn="base" latinLnBrk="0" hangingPunct="0">
              <a:lnSpc>
                <a:spcPct val="100000"/>
              </a:lnSpc>
              <a:spcBef>
                <a:spcPct val="0"/>
              </a:spcBef>
              <a:spcAft>
                <a:spcPct val="0"/>
              </a:spcAft>
              <a:buClr>
                <a:schemeClr val="accent2"/>
              </a:buClr>
              <a:buSzTx/>
              <a:buFont typeface="Arial" panose="020B0604020202020204" pitchFamily="34" charset="0"/>
              <a:buChar char="•"/>
              <a:tabLst/>
            </a:pPr>
            <a:r>
              <a:rPr kumimoji="0" lang="fr-FR" altLang="fr-FR" sz="2000" b="0" i="0" u="none" strike="noStrike" cap="none" normalizeH="0" baseline="0">
                <a:ln>
                  <a:noFill/>
                </a:ln>
                <a:solidFill>
                  <a:schemeClr val="tx1"/>
                </a:solidFill>
                <a:effectLst/>
                <a:latin typeface="Helvetica" panose="020B0604020202020204" pitchFamily="34" charset="0"/>
                <a:cs typeface="Helvetica" panose="020B0604020202020204" pitchFamily="34" charset="0"/>
              </a:rPr>
              <a:t>Identifier rapidement </a:t>
            </a:r>
            <a:r>
              <a:rPr lang="fr-FR" altLang="fr-FR" sz="2000">
                <a:latin typeface="Helvetica" panose="020B0604020202020204" pitchFamily="34" charset="0"/>
                <a:cs typeface="Helvetica" panose="020B0604020202020204" pitchFamily="34" charset="0"/>
              </a:rPr>
              <a:t>l</a:t>
            </a:r>
            <a:r>
              <a:rPr kumimoji="0" lang="fr-FR" altLang="fr-FR" sz="2000" b="0" i="0" u="none" strike="noStrike" cap="none" normalizeH="0" baseline="0">
                <a:ln>
                  <a:noFill/>
                </a:ln>
                <a:solidFill>
                  <a:schemeClr val="tx1"/>
                </a:solidFill>
                <a:effectLst/>
                <a:latin typeface="Helvetica" panose="020B0604020202020204" pitchFamily="34" charset="0"/>
                <a:cs typeface="Helvetica" panose="020B0604020202020204" pitchFamily="34" charset="0"/>
              </a:rPr>
              <a:t>es structures et services disponibles</a:t>
            </a:r>
            <a:endParaRPr lang="fr-FR" altLang="fr-FR" sz="2000">
              <a:latin typeface="Helvetica" panose="020B0604020202020204" pitchFamily="34" charset="0"/>
              <a:cs typeface="Helvetica" panose="020B0604020202020204" pitchFamily="34" charset="0"/>
            </a:endParaRPr>
          </a:p>
          <a:p>
            <a:pPr marL="285750" marR="0" lvl="0" indent="-285750" algn="l" defTabSz="914400" rtl="0" eaLnBrk="0" fontAlgn="base" latinLnBrk="0" hangingPunct="0">
              <a:lnSpc>
                <a:spcPct val="100000"/>
              </a:lnSpc>
              <a:spcBef>
                <a:spcPct val="0"/>
              </a:spcBef>
              <a:spcAft>
                <a:spcPct val="0"/>
              </a:spcAft>
              <a:buClr>
                <a:schemeClr val="accent2"/>
              </a:buClr>
              <a:buSzTx/>
              <a:buFont typeface="Arial" panose="020B0604020202020204" pitchFamily="34" charset="0"/>
              <a:buChar char="•"/>
              <a:tabLst/>
            </a:pPr>
            <a:r>
              <a:rPr kumimoji="0" lang="fr-FR" altLang="fr-FR" sz="2000" b="0" i="0" u="none" strike="noStrike" cap="none" normalizeH="0" baseline="0">
                <a:ln>
                  <a:noFill/>
                </a:ln>
                <a:solidFill>
                  <a:schemeClr val="tx1"/>
                </a:solidFill>
                <a:effectLst/>
                <a:latin typeface="Helvetica" panose="020B0604020202020204" pitchFamily="34" charset="0"/>
                <a:cs typeface="Helvetica" panose="020B0604020202020204" pitchFamily="34" charset="0"/>
              </a:rPr>
              <a:t>Aider à la décision ou l’orientation vers des solutions adaptées</a:t>
            </a:r>
          </a:p>
          <a:p>
            <a:pPr marL="285750" marR="0" lvl="0" indent="-285750" algn="l" defTabSz="914400" rtl="0" eaLnBrk="0" fontAlgn="base" latinLnBrk="0" hangingPunct="0">
              <a:lnSpc>
                <a:spcPct val="100000"/>
              </a:lnSpc>
              <a:spcBef>
                <a:spcPct val="0"/>
              </a:spcBef>
              <a:spcAft>
                <a:spcPct val="0"/>
              </a:spcAft>
              <a:buClr>
                <a:schemeClr val="accent2"/>
              </a:buClr>
              <a:buSzTx/>
              <a:buFont typeface="Arial" panose="020B0604020202020204" pitchFamily="34" charset="0"/>
              <a:buChar char="•"/>
              <a:tabLst/>
            </a:pPr>
            <a:r>
              <a:rPr kumimoji="0" lang="fr-FR" altLang="fr-FR" sz="2000" i="0" u="none" strike="noStrike" cap="none" normalizeH="0" baseline="0">
                <a:ln>
                  <a:noFill/>
                </a:ln>
                <a:solidFill>
                  <a:schemeClr val="tx1"/>
                </a:solidFill>
                <a:effectLst/>
                <a:latin typeface="Helvetica" panose="020B0604020202020204" pitchFamily="34" charset="0"/>
                <a:cs typeface="Helvetica" panose="020B0604020202020204" pitchFamily="34" charset="0"/>
              </a:rPr>
              <a:t>Renforcer le maintien à domicile </a:t>
            </a:r>
            <a:r>
              <a:rPr kumimoji="0" lang="fr-FR" altLang="fr-FR" sz="2000" b="0" i="0" u="none" strike="noStrike" cap="none" normalizeH="0" baseline="0">
                <a:ln>
                  <a:noFill/>
                </a:ln>
                <a:solidFill>
                  <a:schemeClr val="tx1"/>
                </a:solidFill>
                <a:effectLst/>
                <a:latin typeface="Helvetica" panose="020B0604020202020204" pitchFamily="34" charset="0"/>
                <a:cs typeface="Helvetica" panose="020B0604020202020204" pitchFamily="34" charset="0"/>
              </a:rPr>
              <a:t>et réduire</a:t>
            </a:r>
            <a:r>
              <a:rPr lang="fr-FR" altLang="fr-FR" sz="2000">
                <a:latin typeface="Helvetica" panose="020B0604020202020204" pitchFamily="34" charset="0"/>
                <a:cs typeface="Helvetica" panose="020B0604020202020204" pitchFamily="34" charset="0"/>
              </a:rPr>
              <a:t> </a:t>
            </a:r>
            <a:r>
              <a:rPr kumimoji="0" lang="fr-FR" altLang="fr-FR" sz="2000" b="0" i="0" u="none" strike="noStrike" cap="none" normalizeH="0" baseline="0">
                <a:ln>
                  <a:noFill/>
                </a:ln>
                <a:solidFill>
                  <a:schemeClr val="tx1"/>
                </a:solidFill>
                <a:effectLst/>
                <a:latin typeface="Helvetica" panose="020B0604020202020204" pitchFamily="34" charset="0"/>
                <a:cs typeface="Helvetica" panose="020B0604020202020204" pitchFamily="34" charset="0"/>
              </a:rPr>
              <a:t>les hospitalisations évitables</a:t>
            </a:r>
            <a:endParaRPr lang="fr-FR" sz="2000" b="1">
              <a:latin typeface="Helvetica" panose="020B0604020202020204" pitchFamily="34" charset="0"/>
              <a:cs typeface="Helvetica" panose="020B0604020202020204" pitchFamily="34" charset="0"/>
            </a:endParaRPr>
          </a:p>
        </p:txBody>
      </p:sp>
      <p:sp>
        <p:nvSpPr>
          <p:cNvPr id="7" name="ZoneTexte 6">
            <a:extLst>
              <a:ext uri="{FF2B5EF4-FFF2-40B4-BE49-F238E27FC236}">
                <a16:creationId xmlns:a16="http://schemas.microsoft.com/office/drawing/2014/main" id="{AAC05F1D-B5FC-30E8-81C9-17F1BBCB753D}"/>
              </a:ext>
            </a:extLst>
          </p:cNvPr>
          <p:cNvSpPr txBox="1"/>
          <p:nvPr/>
        </p:nvSpPr>
        <p:spPr>
          <a:xfrm>
            <a:off x="407848" y="4867468"/>
            <a:ext cx="5270541" cy="1938992"/>
          </a:xfrm>
          <a:prstGeom prst="rect">
            <a:avLst/>
          </a:prstGeom>
          <a:noFill/>
        </p:spPr>
        <p:txBody>
          <a:bodyPr wrap="square">
            <a:spAutoFit/>
          </a:bodyPr>
          <a:lstStyle/>
          <a:p>
            <a:pPr>
              <a:buClr>
                <a:schemeClr val="accent2"/>
              </a:buClr>
            </a:pPr>
            <a:r>
              <a:rPr lang="fr-FR" sz="2000" b="1">
                <a:latin typeface="Helvetica" panose="020B0604020202020204" pitchFamily="34" charset="0"/>
                <a:cs typeface="Helvetica" panose="020B0604020202020204" pitchFamily="34" charset="0"/>
              </a:rPr>
              <a:t>     Pour les patients</a:t>
            </a:r>
          </a:p>
          <a:p>
            <a:pPr marL="285750" indent="-285750">
              <a:buClr>
                <a:schemeClr val="accent2"/>
              </a:buClr>
              <a:buFont typeface="Arial" panose="020B0604020202020204" pitchFamily="34" charset="0"/>
              <a:buChar char="•"/>
            </a:pPr>
            <a:r>
              <a:rPr lang="fr-FR" sz="2000">
                <a:latin typeface="Helvetica" panose="020B0604020202020204" pitchFamily="34" charset="0"/>
                <a:cs typeface="Helvetica" panose="020B0604020202020204" pitchFamily="34" charset="0"/>
              </a:rPr>
              <a:t>Accéder à une prise en charge plus rapidement</a:t>
            </a:r>
          </a:p>
          <a:p>
            <a:pPr marL="285750" indent="-285750">
              <a:buClr>
                <a:schemeClr val="accent2"/>
              </a:buClr>
              <a:buFont typeface="Arial" panose="020B0604020202020204" pitchFamily="34" charset="0"/>
              <a:buChar char="•"/>
            </a:pPr>
            <a:r>
              <a:rPr lang="fr-FR" sz="2000">
                <a:latin typeface="Helvetica" panose="020B0604020202020204" pitchFamily="34" charset="0"/>
                <a:cs typeface="Helvetica" panose="020B0604020202020204" pitchFamily="34" charset="0"/>
              </a:rPr>
              <a:t>Améliorer les résultats de santé</a:t>
            </a:r>
          </a:p>
          <a:p>
            <a:pPr marL="285750" indent="-285750">
              <a:buClr>
                <a:schemeClr val="accent2"/>
              </a:buClr>
              <a:buFont typeface="Arial" panose="020B0604020202020204" pitchFamily="34" charset="0"/>
              <a:buChar char="•"/>
            </a:pPr>
            <a:r>
              <a:rPr lang="fr-FR" sz="2000">
                <a:latin typeface="Helvetica" panose="020B0604020202020204" pitchFamily="34" charset="0"/>
                <a:cs typeface="Helvetica" panose="020B0604020202020204" pitchFamily="34" charset="0"/>
              </a:rPr>
              <a:t>Réduire les risques de rechute ou de complications</a:t>
            </a:r>
          </a:p>
        </p:txBody>
      </p:sp>
      <p:sp>
        <p:nvSpPr>
          <p:cNvPr id="9" name="ZoneTexte 8">
            <a:extLst>
              <a:ext uri="{FF2B5EF4-FFF2-40B4-BE49-F238E27FC236}">
                <a16:creationId xmlns:a16="http://schemas.microsoft.com/office/drawing/2014/main" id="{DF304B32-203C-0BF3-812E-67BA480F8018}"/>
              </a:ext>
            </a:extLst>
          </p:cNvPr>
          <p:cNvSpPr txBox="1"/>
          <p:nvPr/>
        </p:nvSpPr>
        <p:spPr>
          <a:xfrm>
            <a:off x="4996652" y="1885069"/>
            <a:ext cx="1934008" cy="400110"/>
          </a:xfrm>
          <a:prstGeom prst="rect">
            <a:avLst/>
          </a:prstGeom>
          <a:solidFill>
            <a:schemeClr val="bg1"/>
          </a:solidFill>
        </p:spPr>
        <p:txBody>
          <a:bodyPr wrap="square" rtlCol="0">
            <a:spAutoFit/>
          </a:bodyPr>
          <a:lstStyle/>
          <a:p>
            <a:r>
              <a:rPr lang="en-US" sz="2000" b="1">
                <a:solidFill>
                  <a:schemeClr val="accent2"/>
                </a:solidFill>
                <a:latin typeface="Helvetica" panose="020B0604020202020204" pitchFamily="34" charset="0"/>
                <a:cs typeface="Helvetica" panose="020B0604020202020204" pitchFamily="34" charset="0"/>
              </a:rPr>
              <a:t>Les bénéfices</a:t>
            </a:r>
            <a:endParaRPr lang="fr-FR" sz="2000" b="1">
              <a:solidFill>
                <a:schemeClr val="accent2"/>
              </a:solidFill>
              <a:latin typeface="Helvetica" panose="020B0604020202020204" pitchFamily="34" charset="0"/>
              <a:cs typeface="Helvetica" panose="020B0604020202020204" pitchFamily="34" charset="0"/>
            </a:endParaRPr>
          </a:p>
        </p:txBody>
      </p:sp>
      <p:grpSp>
        <p:nvGrpSpPr>
          <p:cNvPr id="17" name="Groupe 16">
            <a:extLst>
              <a:ext uri="{FF2B5EF4-FFF2-40B4-BE49-F238E27FC236}">
                <a16:creationId xmlns:a16="http://schemas.microsoft.com/office/drawing/2014/main" id="{161F32EB-DEA8-B4C3-4BCF-1E4791FC61EF}"/>
              </a:ext>
            </a:extLst>
          </p:cNvPr>
          <p:cNvGrpSpPr/>
          <p:nvPr/>
        </p:nvGrpSpPr>
        <p:grpSpPr>
          <a:xfrm>
            <a:off x="273070" y="2220086"/>
            <a:ext cx="468000" cy="396000"/>
            <a:chOff x="4509362" y="2651504"/>
            <a:chExt cx="3047516" cy="2516165"/>
          </a:xfrm>
          <a:solidFill>
            <a:schemeClr val="accent2"/>
          </a:solidFill>
        </p:grpSpPr>
        <p:sp>
          <p:nvSpPr>
            <p:cNvPr id="18" name="Forme libre : forme 17">
              <a:extLst>
                <a:ext uri="{FF2B5EF4-FFF2-40B4-BE49-F238E27FC236}">
                  <a16:creationId xmlns:a16="http://schemas.microsoft.com/office/drawing/2014/main" id="{5C9982E1-7C3A-A468-331F-F054B9635993}"/>
                </a:ext>
              </a:extLst>
            </p:cNvPr>
            <p:cNvSpPr/>
            <p:nvPr/>
          </p:nvSpPr>
          <p:spPr>
            <a:xfrm rot="648516">
              <a:off x="5912596" y="3029968"/>
              <a:ext cx="64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19" name="Forme libre : forme 18">
              <a:extLst>
                <a:ext uri="{FF2B5EF4-FFF2-40B4-BE49-F238E27FC236}">
                  <a16:creationId xmlns:a16="http://schemas.microsoft.com/office/drawing/2014/main" id="{BD7BE2C4-8CC0-07D9-B07B-A79086139604}"/>
                </a:ext>
              </a:extLst>
            </p:cNvPr>
            <p:cNvSpPr/>
            <p:nvPr/>
          </p:nvSpPr>
          <p:spPr>
            <a:xfrm>
              <a:off x="5605583" y="4318415"/>
              <a:ext cx="828410" cy="82841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20" name="Forme libre : forme 19">
              <a:extLst>
                <a:ext uri="{FF2B5EF4-FFF2-40B4-BE49-F238E27FC236}">
                  <a16:creationId xmlns:a16="http://schemas.microsoft.com/office/drawing/2014/main" id="{28950A30-DC78-3286-E297-D8D80E68D84C}"/>
                </a:ext>
              </a:extLst>
            </p:cNvPr>
            <p:cNvSpPr/>
            <p:nvPr/>
          </p:nvSpPr>
          <p:spPr>
            <a:xfrm>
              <a:off x="4509362" y="3429000"/>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21" name="Forme libre : forme 20">
              <a:extLst>
                <a:ext uri="{FF2B5EF4-FFF2-40B4-BE49-F238E27FC236}">
                  <a16:creationId xmlns:a16="http://schemas.microsoft.com/office/drawing/2014/main" id="{60097FC7-D5EC-A73A-FCA3-42240123C048}"/>
                </a:ext>
              </a:extLst>
            </p:cNvPr>
            <p:cNvSpPr/>
            <p:nvPr/>
          </p:nvSpPr>
          <p:spPr>
            <a:xfrm>
              <a:off x="6512878" y="2849504"/>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22" name="Forme libre : forme 21">
              <a:extLst>
                <a:ext uri="{FF2B5EF4-FFF2-40B4-BE49-F238E27FC236}">
                  <a16:creationId xmlns:a16="http://schemas.microsoft.com/office/drawing/2014/main" id="{27A6E6BD-376C-311D-1D94-68063FBE76AE}"/>
                </a:ext>
              </a:extLst>
            </p:cNvPr>
            <p:cNvSpPr/>
            <p:nvPr/>
          </p:nvSpPr>
          <p:spPr>
            <a:xfrm>
              <a:off x="5391123" y="2651504"/>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23" name="Forme libre : forme 22">
              <a:extLst>
                <a:ext uri="{FF2B5EF4-FFF2-40B4-BE49-F238E27FC236}">
                  <a16:creationId xmlns:a16="http://schemas.microsoft.com/office/drawing/2014/main" id="{2A21B252-8DBC-CB24-52F4-D52691DF8780}"/>
                </a:ext>
              </a:extLst>
            </p:cNvPr>
            <p:cNvSpPr/>
            <p:nvPr/>
          </p:nvSpPr>
          <p:spPr>
            <a:xfrm>
              <a:off x="4515819" y="4591669"/>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24" name="Forme libre : forme 23">
              <a:extLst>
                <a:ext uri="{FF2B5EF4-FFF2-40B4-BE49-F238E27FC236}">
                  <a16:creationId xmlns:a16="http://schemas.microsoft.com/office/drawing/2014/main" id="{8F5796EC-2AD6-87D5-4567-5FDC7B2B3BCF}"/>
                </a:ext>
              </a:extLst>
            </p:cNvPr>
            <p:cNvSpPr/>
            <p:nvPr/>
          </p:nvSpPr>
          <p:spPr>
            <a:xfrm>
              <a:off x="6980878" y="3860725"/>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25" name="Forme libre : forme 24">
              <a:extLst>
                <a:ext uri="{FF2B5EF4-FFF2-40B4-BE49-F238E27FC236}">
                  <a16:creationId xmlns:a16="http://schemas.microsoft.com/office/drawing/2014/main" id="{FF881E3F-5498-AA29-4C88-77D0CDDEB66B}"/>
                </a:ext>
              </a:extLst>
            </p:cNvPr>
            <p:cNvSpPr/>
            <p:nvPr/>
          </p:nvSpPr>
          <p:spPr>
            <a:xfrm rot="2001047">
              <a:off x="5096691" y="4229347"/>
              <a:ext cx="720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26" name="Forme libre : forme 25">
              <a:extLst>
                <a:ext uri="{FF2B5EF4-FFF2-40B4-BE49-F238E27FC236}">
                  <a16:creationId xmlns:a16="http://schemas.microsoft.com/office/drawing/2014/main" id="{F6007A05-5D4C-97D2-8670-E57A4FFBFAC0}"/>
                </a:ext>
              </a:extLst>
            </p:cNvPr>
            <p:cNvSpPr/>
            <p:nvPr/>
          </p:nvSpPr>
          <p:spPr>
            <a:xfrm rot="7165004">
              <a:off x="5985131" y="3960361"/>
              <a:ext cx="100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27" name="Forme libre : forme 26">
              <a:extLst>
                <a:ext uri="{FF2B5EF4-FFF2-40B4-BE49-F238E27FC236}">
                  <a16:creationId xmlns:a16="http://schemas.microsoft.com/office/drawing/2014/main" id="{C4C90C29-A3C6-1218-B688-99C7AF633A53}"/>
                </a:ext>
              </a:extLst>
            </p:cNvPr>
            <p:cNvSpPr/>
            <p:nvPr/>
          </p:nvSpPr>
          <p:spPr>
            <a:xfrm rot="7757291">
              <a:off x="5003823" y="3269798"/>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EEC0717A-3F1A-9C4B-D39D-6BBCA32FA749}"/>
                </a:ext>
              </a:extLst>
            </p:cNvPr>
            <p:cNvSpPr/>
            <p:nvPr/>
          </p:nvSpPr>
          <p:spPr>
            <a:xfrm rot="9199839">
              <a:off x="6327343" y="4422887"/>
              <a:ext cx="75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72F56868-EBFA-8F78-AB05-5D92C5C9D68E}"/>
                </a:ext>
              </a:extLst>
            </p:cNvPr>
            <p:cNvSpPr/>
            <p:nvPr/>
          </p:nvSpPr>
          <p:spPr>
            <a:xfrm rot="3552656">
              <a:off x="6943666" y="3691988"/>
              <a:ext cx="39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30" name="Forme libre : forme 29">
              <a:extLst>
                <a:ext uri="{FF2B5EF4-FFF2-40B4-BE49-F238E27FC236}">
                  <a16:creationId xmlns:a16="http://schemas.microsoft.com/office/drawing/2014/main" id="{6A552E87-EA33-A8BD-B6F3-43CAB696C9A0}"/>
                </a:ext>
              </a:extLst>
            </p:cNvPr>
            <p:cNvSpPr/>
            <p:nvPr/>
          </p:nvSpPr>
          <p:spPr>
            <a:xfrm rot="5763531">
              <a:off x="4595418" y="4362443"/>
              <a:ext cx="432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31" name="Forme libre : forme 30">
              <a:extLst>
                <a:ext uri="{FF2B5EF4-FFF2-40B4-BE49-F238E27FC236}">
                  <a16:creationId xmlns:a16="http://schemas.microsoft.com/office/drawing/2014/main" id="{35D72A48-34D9-1AFB-D28D-4C4F255EC9F3}"/>
                </a:ext>
              </a:extLst>
            </p:cNvPr>
            <p:cNvSpPr/>
            <p:nvPr/>
          </p:nvSpPr>
          <p:spPr>
            <a:xfrm rot="10503974">
              <a:off x="5052485" y="4847854"/>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grpSp>
      <p:grpSp>
        <p:nvGrpSpPr>
          <p:cNvPr id="32" name="Groupe 31">
            <a:extLst>
              <a:ext uri="{FF2B5EF4-FFF2-40B4-BE49-F238E27FC236}">
                <a16:creationId xmlns:a16="http://schemas.microsoft.com/office/drawing/2014/main" id="{BFCFCAD3-3FAF-1202-94BD-B4D867A25C65}"/>
              </a:ext>
            </a:extLst>
          </p:cNvPr>
          <p:cNvGrpSpPr/>
          <p:nvPr/>
        </p:nvGrpSpPr>
        <p:grpSpPr>
          <a:xfrm>
            <a:off x="5435893" y="2251039"/>
            <a:ext cx="634873" cy="423427"/>
            <a:chOff x="547915" y="610828"/>
            <a:chExt cx="1774371" cy="1121229"/>
          </a:xfrm>
          <a:solidFill>
            <a:schemeClr val="accent2"/>
          </a:solidFill>
        </p:grpSpPr>
        <p:pic>
          <p:nvPicPr>
            <p:cNvPr id="34" name="Graphique 33" descr="Femme médecin contour">
              <a:extLst>
                <a:ext uri="{FF2B5EF4-FFF2-40B4-BE49-F238E27FC236}">
                  <a16:creationId xmlns:a16="http://schemas.microsoft.com/office/drawing/2014/main" id="{DA682B45-7250-5443-29AE-1520BDD1936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07886" y="610828"/>
              <a:ext cx="914400" cy="914400"/>
            </a:xfrm>
            <a:prstGeom prst="rect">
              <a:avLst/>
            </a:prstGeom>
          </p:spPr>
        </p:pic>
        <p:pic>
          <p:nvPicPr>
            <p:cNvPr id="38" name="Graphique 37" descr="Homme médecin contour">
              <a:extLst>
                <a:ext uri="{FF2B5EF4-FFF2-40B4-BE49-F238E27FC236}">
                  <a16:creationId xmlns:a16="http://schemas.microsoft.com/office/drawing/2014/main" id="{C73FAC00-8FAB-8DDF-AEBD-7035ABD6201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915" y="610828"/>
              <a:ext cx="914400" cy="914400"/>
            </a:xfrm>
            <a:prstGeom prst="rect">
              <a:avLst/>
            </a:prstGeom>
          </p:spPr>
        </p:pic>
        <p:pic>
          <p:nvPicPr>
            <p:cNvPr id="42" name="Graphique 41" descr="Femme médecin avec un remplissage uni">
              <a:extLst>
                <a:ext uri="{FF2B5EF4-FFF2-40B4-BE49-F238E27FC236}">
                  <a16:creationId xmlns:a16="http://schemas.microsoft.com/office/drawing/2014/main" id="{FBED6CE9-1401-524E-016D-5B4251CB024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1700" y="610828"/>
              <a:ext cx="1121229" cy="1121229"/>
            </a:xfrm>
            <a:prstGeom prst="rect">
              <a:avLst/>
            </a:prstGeom>
          </p:spPr>
        </p:pic>
      </p:grpSp>
      <p:grpSp>
        <p:nvGrpSpPr>
          <p:cNvPr id="54" name="Groupe 53">
            <a:extLst>
              <a:ext uri="{FF2B5EF4-FFF2-40B4-BE49-F238E27FC236}">
                <a16:creationId xmlns:a16="http://schemas.microsoft.com/office/drawing/2014/main" id="{C572B5D7-D9B2-DB8E-5902-8CA1BF8C4B1D}"/>
              </a:ext>
            </a:extLst>
          </p:cNvPr>
          <p:cNvGrpSpPr/>
          <p:nvPr/>
        </p:nvGrpSpPr>
        <p:grpSpPr>
          <a:xfrm>
            <a:off x="314846" y="4800822"/>
            <a:ext cx="457200" cy="501722"/>
            <a:chOff x="5490157" y="4262130"/>
            <a:chExt cx="914400" cy="996889"/>
          </a:xfrm>
        </p:grpSpPr>
        <p:grpSp>
          <p:nvGrpSpPr>
            <p:cNvPr id="55" name="Groupe 54">
              <a:extLst>
                <a:ext uri="{FF2B5EF4-FFF2-40B4-BE49-F238E27FC236}">
                  <a16:creationId xmlns:a16="http://schemas.microsoft.com/office/drawing/2014/main" id="{2733101F-49B5-D420-F7B7-D7D518C3E576}"/>
                </a:ext>
              </a:extLst>
            </p:cNvPr>
            <p:cNvGrpSpPr/>
            <p:nvPr/>
          </p:nvGrpSpPr>
          <p:grpSpPr>
            <a:xfrm>
              <a:off x="5843796" y="4801819"/>
              <a:ext cx="207121" cy="213429"/>
              <a:chOff x="6971664" y="1985511"/>
              <a:chExt cx="450727" cy="439011"/>
            </a:xfrm>
            <a:solidFill>
              <a:schemeClr val="accent2"/>
            </a:solidFill>
          </p:grpSpPr>
          <p:sp>
            <p:nvSpPr>
              <p:cNvPr id="60" name="Forme libre : forme 59">
                <a:extLst>
                  <a:ext uri="{FF2B5EF4-FFF2-40B4-BE49-F238E27FC236}">
                    <a16:creationId xmlns:a16="http://schemas.microsoft.com/office/drawing/2014/main" id="{FCEFD4D6-F3DA-1FE9-B0C0-79460E0C554D}"/>
                  </a:ext>
                </a:extLst>
              </p:cNvPr>
              <p:cNvSpPr/>
              <p:nvPr/>
            </p:nvSpPr>
            <p:spPr>
              <a:xfrm>
                <a:off x="6971664" y="2221208"/>
                <a:ext cx="450727" cy="203314"/>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fr-FR"/>
              </a:p>
            </p:txBody>
          </p:sp>
          <p:sp>
            <p:nvSpPr>
              <p:cNvPr id="61" name="Forme libre : forme 60">
                <a:extLst>
                  <a:ext uri="{FF2B5EF4-FFF2-40B4-BE49-F238E27FC236}">
                    <a16:creationId xmlns:a16="http://schemas.microsoft.com/office/drawing/2014/main" id="{6A1EF58A-C53F-960E-A684-4CFFB59C68D4}"/>
                  </a:ext>
                </a:extLst>
              </p:cNvPr>
              <p:cNvSpPr/>
              <p:nvPr/>
            </p:nvSpPr>
            <p:spPr>
              <a:xfrm>
                <a:off x="7084350" y="1985511"/>
                <a:ext cx="225357" cy="215273"/>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fr-FR"/>
              </a:p>
            </p:txBody>
          </p:sp>
        </p:grpSp>
        <p:pic>
          <p:nvPicPr>
            <p:cNvPr id="56" name="Graphique 55" descr="Dossier ouvert contour">
              <a:extLst>
                <a:ext uri="{FF2B5EF4-FFF2-40B4-BE49-F238E27FC236}">
                  <a16:creationId xmlns:a16="http://schemas.microsoft.com/office/drawing/2014/main" id="{802349C4-16D8-39EF-141E-1D54F853CEB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90157" y="4344619"/>
              <a:ext cx="914400" cy="914400"/>
            </a:xfrm>
            <a:prstGeom prst="rect">
              <a:avLst/>
            </a:prstGeom>
          </p:spPr>
        </p:pic>
        <p:grpSp>
          <p:nvGrpSpPr>
            <p:cNvPr id="57" name="Groupe 56">
              <a:extLst>
                <a:ext uri="{FF2B5EF4-FFF2-40B4-BE49-F238E27FC236}">
                  <a16:creationId xmlns:a16="http://schemas.microsoft.com/office/drawing/2014/main" id="{28D33903-5231-B3EF-1115-B3F9195CFED2}"/>
                </a:ext>
              </a:extLst>
            </p:cNvPr>
            <p:cNvGrpSpPr/>
            <p:nvPr/>
          </p:nvGrpSpPr>
          <p:grpSpPr>
            <a:xfrm>
              <a:off x="5568543" y="4262130"/>
              <a:ext cx="790524" cy="493226"/>
              <a:chOff x="5705528" y="3611821"/>
              <a:chExt cx="790524" cy="493226"/>
            </a:xfrm>
          </p:grpSpPr>
          <p:sp>
            <p:nvSpPr>
              <p:cNvPr id="58" name="Rectangle 57">
                <a:extLst>
                  <a:ext uri="{FF2B5EF4-FFF2-40B4-BE49-F238E27FC236}">
                    <a16:creationId xmlns:a16="http://schemas.microsoft.com/office/drawing/2014/main" id="{BB38AF36-106F-7F9E-2353-08D328BEF817}"/>
                  </a:ext>
                </a:extLst>
              </p:cNvPr>
              <p:cNvSpPr/>
              <p:nvPr/>
            </p:nvSpPr>
            <p:spPr>
              <a:xfrm>
                <a:off x="5847916" y="3611821"/>
                <a:ext cx="505747" cy="457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9" name="Graphique 58" descr="Document contour">
                <a:extLst>
                  <a:ext uri="{FF2B5EF4-FFF2-40B4-BE49-F238E27FC236}">
                    <a16:creationId xmlns:a16="http://schemas.microsoft.com/office/drawing/2014/main" id="{C4B854A4-0316-EFD5-FDA8-C74E5B7AB441}"/>
                  </a:ext>
                </a:extLst>
              </p:cNvPr>
              <p:cNvPicPr>
                <a:picLocks noChangeAspect="1"/>
              </p:cNvPicPr>
              <p:nvPr/>
            </p:nvPicPr>
            <p:blipFill>
              <a:blip r:embed="rId10">
                <a:extLst>
                  <a:ext uri="{96DAC541-7B7A-43D3-8B79-37D633B846F1}">
                    <asvg:svgBlip xmlns:asvg="http://schemas.microsoft.com/office/drawing/2016/SVG/main" r:embed="rId11"/>
                  </a:ext>
                </a:extLst>
              </a:blip>
              <a:srcRect b="39058"/>
              <a:stretch/>
            </p:blipFill>
            <p:spPr>
              <a:xfrm>
                <a:off x="5705528" y="3623282"/>
                <a:ext cx="790524" cy="481765"/>
              </a:xfrm>
              <a:prstGeom prst="rect">
                <a:avLst/>
              </a:prstGeom>
            </p:spPr>
          </p:pic>
        </p:grpSp>
      </p:grpSp>
      <p:pic>
        <p:nvPicPr>
          <p:cNvPr id="62" name="Image 61" descr="Une image contenant Police, Graphique, logo, symbole&#10;&#10;Description générée automatiquement">
            <a:extLst>
              <a:ext uri="{FF2B5EF4-FFF2-40B4-BE49-F238E27FC236}">
                <a16:creationId xmlns:a16="http://schemas.microsoft.com/office/drawing/2014/main" id="{5947B32C-D56C-DEF2-4504-8211AEDA936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11453" y="500"/>
            <a:ext cx="2027888" cy="914400"/>
          </a:xfrm>
          <a:prstGeom prst="rect">
            <a:avLst/>
          </a:prstGeom>
        </p:spPr>
      </p:pic>
      <p:sp>
        <p:nvSpPr>
          <p:cNvPr id="3" name="Rectangle 1">
            <a:extLst>
              <a:ext uri="{FF2B5EF4-FFF2-40B4-BE49-F238E27FC236}">
                <a16:creationId xmlns:a16="http://schemas.microsoft.com/office/drawing/2014/main" id="{73F83BB4-CAFC-37CE-74E7-9B67F927A915}"/>
              </a:ext>
            </a:extLst>
          </p:cNvPr>
          <p:cNvSpPr>
            <a:spLocks noChangeArrowheads="1"/>
          </p:cNvSpPr>
          <p:nvPr/>
        </p:nvSpPr>
        <p:spPr bwMode="auto">
          <a:xfrm>
            <a:off x="226008" y="716222"/>
            <a:ext cx="11321177"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2000" b="0" i="0" u="none" strike="noStrike" cap="none" normalizeH="0" baseline="0">
                <a:ln>
                  <a:noFill/>
                </a:ln>
                <a:solidFill>
                  <a:schemeClr val="tx1"/>
                </a:solidFill>
                <a:effectLst/>
                <a:latin typeface="Helvetica" panose="020B0604020202020204" pitchFamily="34" charset="0"/>
                <a:cs typeface="Helvetica" panose="020B0604020202020204" pitchFamily="34" charset="0"/>
              </a:rPr>
              <a:t>Le parcours d’Appui à la Prise en </a:t>
            </a:r>
            <a:r>
              <a:rPr lang="fr-FR" altLang="fr-FR" sz="2000">
                <a:latin typeface="Helvetica" panose="020B0604020202020204" pitchFamily="34" charset="0"/>
                <a:cs typeface="Helvetica" panose="020B0604020202020204" pitchFamily="34" charset="0"/>
              </a:rPr>
              <a:t>C</a:t>
            </a:r>
            <a:r>
              <a:rPr kumimoji="0" lang="fr-FR" altLang="fr-FR" sz="2000" b="0" i="0" u="none" strike="noStrike" cap="none" normalizeH="0" baseline="0">
                <a:ln>
                  <a:noFill/>
                </a:ln>
                <a:solidFill>
                  <a:schemeClr val="tx1"/>
                </a:solidFill>
                <a:effectLst/>
                <a:latin typeface="Helvetica" panose="020B0604020202020204" pitchFamily="34" charset="0"/>
                <a:cs typeface="Helvetica" panose="020B0604020202020204" pitchFamily="34" charset="0"/>
              </a:rPr>
              <a:t>harge </a:t>
            </a:r>
            <a:r>
              <a:rPr lang="fr-FR" altLang="fr-FR" sz="2000">
                <a:latin typeface="Helvetica" panose="020B0604020202020204" pitchFamily="34" charset="0"/>
                <a:cs typeface="Helvetica" panose="020B0604020202020204" pitchFamily="34" charset="0"/>
              </a:rPr>
              <a:t>C</a:t>
            </a:r>
            <a:r>
              <a:rPr kumimoji="0" lang="fr-FR" altLang="fr-FR" sz="2000" b="0" i="0" u="none" strike="noStrike" cap="none" normalizeH="0" baseline="0">
                <a:ln>
                  <a:noFill/>
                </a:ln>
                <a:solidFill>
                  <a:schemeClr val="tx1"/>
                </a:solidFill>
                <a:effectLst/>
                <a:latin typeface="Helvetica" panose="020B0604020202020204" pitchFamily="34" charset="0"/>
                <a:cs typeface="Helvetica" panose="020B0604020202020204" pitchFamily="34" charset="0"/>
              </a:rPr>
              <a:t>oordonnée (APeC) est un dispositif conçu initialement pour les DAC afin de faciliter la coordination des soins entre les professionnels de santé et améliorer le suivi des patients</a:t>
            </a:r>
            <a:r>
              <a:rPr lang="fr-FR" altLang="fr-FR" sz="2000">
                <a:latin typeface="Helvetica" panose="020B0604020202020204" pitchFamily="34" charset="0"/>
                <a:cs typeface="Helvetica" panose="020B0604020202020204" pitchFamily="34" charset="0"/>
              </a:rPr>
              <a:t> </a:t>
            </a:r>
            <a:r>
              <a:rPr kumimoji="0" lang="fr-FR" altLang="fr-FR" sz="2000" b="0" i="0" u="none" strike="noStrike" cap="none" normalizeH="0" baseline="0">
                <a:ln>
                  <a:noFill/>
                </a:ln>
                <a:solidFill>
                  <a:schemeClr val="tx1"/>
                </a:solidFill>
                <a:effectLst/>
                <a:latin typeface="Helvetica" panose="020B0604020202020204" pitchFamily="34" charset="0"/>
                <a:cs typeface="Helvetica" panose="020B0604020202020204" pitchFamily="34" charset="0"/>
              </a:rPr>
              <a:t>dans des situations complexes, qui peut nécessiter l’ouverture d’un PPCS (Plan Personnalisé Coordonné de Santé). </a:t>
            </a:r>
          </a:p>
        </p:txBody>
      </p:sp>
    </p:spTree>
    <p:extLst>
      <p:ext uri="{BB962C8B-B14F-4D97-AF65-F5344CB8AC3E}">
        <p14:creationId xmlns:p14="http://schemas.microsoft.com/office/powerpoint/2010/main" val="2361089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09E2461-69F3-B1FC-E25A-BF7CB70F25B0}"/>
              </a:ext>
            </a:extLst>
          </p:cNvPr>
          <p:cNvSpPr>
            <a:spLocks noGrp="1"/>
          </p:cNvSpPr>
          <p:nvPr>
            <p:ph type="title"/>
          </p:nvPr>
        </p:nvSpPr>
        <p:spPr/>
        <p:txBody>
          <a:bodyPr/>
          <a:lstStyle/>
          <a:p>
            <a:r>
              <a:rPr lang="en-US"/>
              <a:t>APeC en chiffres</a:t>
            </a:r>
            <a:endParaRPr lang="fr-FR"/>
          </a:p>
        </p:txBody>
      </p:sp>
      <p:sp>
        <p:nvSpPr>
          <p:cNvPr id="6" name="ZoneTexte 5">
            <a:extLst>
              <a:ext uri="{FF2B5EF4-FFF2-40B4-BE49-F238E27FC236}">
                <a16:creationId xmlns:a16="http://schemas.microsoft.com/office/drawing/2014/main" id="{BA160E84-368B-955A-AEBE-A5D209F0150A}"/>
              </a:ext>
            </a:extLst>
          </p:cNvPr>
          <p:cNvSpPr txBox="1"/>
          <p:nvPr/>
        </p:nvSpPr>
        <p:spPr>
          <a:xfrm>
            <a:off x="873005" y="2037377"/>
            <a:ext cx="1993421" cy="1261884"/>
          </a:xfrm>
          <a:prstGeom prst="rect">
            <a:avLst/>
          </a:prstGeom>
          <a:noFill/>
        </p:spPr>
        <p:txBody>
          <a:bodyPr wrap="square" rtlCol="0">
            <a:spAutoFit/>
          </a:bodyPr>
          <a:lstStyle/>
          <a:p>
            <a:pPr algn="ctr"/>
            <a:r>
              <a:rPr lang="en-US" sz="3600" b="1">
                <a:solidFill>
                  <a:schemeClr val="accent2"/>
                </a:solidFill>
                <a:latin typeface="Helvetica" panose="020B0604020202020204" pitchFamily="34" charset="0"/>
                <a:cs typeface="Helvetica" panose="020B0604020202020204" pitchFamily="34" charset="0"/>
              </a:rPr>
              <a:t>73 200</a:t>
            </a:r>
          </a:p>
          <a:p>
            <a:pPr algn="ctr"/>
            <a:r>
              <a:rPr lang="en-US" sz="2000">
                <a:latin typeface="Helvetica" panose="020B0604020202020204" pitchFamily="34" charset="0"/>
                <a:cs typeface="Helvetica" panose="020B0604020202020204" pitchFamily="34" charset="0"/>
              </a:rPr>
              <a:t>Parcours initiés</a:t>
            </a:r>
          </a:p>
          <a:p>
            <a:pPr algn="ctr"/>
            <a:r>
              <a:rPr lang="en-US" sz="2000">
                <a:latin typeface="Helvetica" panose="020B0604020202020204" pitchFamily="34" charset="0"/>
                <a:cs typeface="Helvetica" panose="020B0604020202020204" pitchFamily="34" charset="0"/>
              </a:rPr>
              <a:t>depuis 2017</a:t>
            </a:r>
            <a:endParaRPr lang="fr-FR" sz="2000">
              <a:latin typeface="Helvetica" panose="020B0604020202020204" pitchFamily="34" charset="0"/>
              <a:cs typeface="Helvetica" panose="020B0604020202020204" pitchFamily="34" charset="0"/>
            </a:endParaRPr>
          </a:p>
        </p:txBody>
      </p:sp>
      <p:sp>
        <p:nvSpPr>
          <p:cNvPr id="7" name="ZoneTexte 6">
            <a:extLst>
              <a:ext uri="{FF2B5EF4-FFF2-40B4-BE49-F238E27FC236}">
                <a16:creationId xmlns:a16="http://schemas.microsoft.com/office/drawing/2014/main" id="{81B6002D-70CF-FE01-0D12-4E8F51C37EED}"/>
              </a:ext>
            </a:extLst>
          </p:cNvPr>
          <p:cNvSpPr txBox="1"/>
          <p:nvPr/>
        </p:nvSpPr>
        <p:spPr>
          <a:xfrm>
            <a:off x="4885592" y="2311413"/>
            <a:ext cx="2306062" cy="707886"/>
          </a:xfrm>
          <a:prstGeom prst="rect">
            <a:avLst/>
          </a:prstGeom>
          <a:noFill/>
        </p:spPr>
        <p:txBody>
          <a:bodyPr wrap="square" rtlCol="0">
            <a:spAutoFit/>
          </a:bodyPr>
          <a:lstStyle/>
          <a:p>
            <a:pPr algn="ctr"/>
            <a:r>
              <a:rPr lang="fr-FR" sz="2000">
                <a:latin typeface="Helvetica" panose="020B0604020202020204" pitchFamily="34" charset="0"/>
                <a:cs typeface="Helvetica" panose="020B0604020202020204" pitchFamily="34" charset="0"/>
              </a:rPr>
              <a:t>DAC , Libéraux</a:t>
            </a:r>
          </a:p>
          <a:p>
            <a:pPr algn="ctr"/>
            <a:r>
              <a:rPr lang="fr-FR" sz="2000">
                <a:latin typeface="Helvetica" panose="020B0604020202020204" pitchFamily="34" charset="0"/>
                <a:cs typeface="Helvetica" panose="020B0604020202020204" pitchFamily="34" charset="0"/>
              </a:rPr>
              <a:t>ES, ESMS Social </a:t>
            </a:r>
          </a:p>
        </p:txBody>
      </p:sp>
      <p:grpSp>
        <p:nvGrpSpPr>
          <p:cNvPr id="64" name="Groupe 63">
            <a:extLst>
              <a:ext uri="{FF2B5EF4-FFF2-40B4-BE49-F238E27FC236}">
                <a16:creationId xmlns:a16="http://schemas.microsoft.com/office/drawing/2014/main" id="{FC866798-7326-D2F5-0A03-028287194225}"/>
              </a:ext>
            </a:extLst>
          </p:cNvPr>
          <p:cNvGrpSpPr/>
          <p:nvPr/>
        </p:nvGrpSpPr>
        <p:grpSpPr>
          <a:xfrm>
            <a:off x="1506720" y="978103"/>
            <a:ext cx="975588" cy="844766"/>
            <a:chOff x="5743546" y="3084079"/>
            <a:chExt cx="764218" cy="696200"/>
          </a:xfrm>
          <a:solidFill>
            <a:schemeClr val="accent2"/>
          </a:solidFill>
        </p:grpSpPr>
        <p:grpSp>
          <p:nvGrpSpPr>
            <p:cNvPr id="36" name="Graphique 28" descr="Double itinéraire avec un chemin contour">
              <a:extLst>
                <a:ext uri="{FF2B5EF4-FFF2-40B4-BE49-F238E27FC236}">
                  <a16:creationId xmlns:a16="http://schemas.microsoft.com/office/drawing/2014/main" id="{483916F5-1400-FE9B-B744-776BE92557DD}"/>
                </a:ext>
              </a:extLst>
            </p:cNvPr>
            <p:cNvGrpSpPr/>
            <p:nvPr/>
          </p:nvGrpSpPr>
          <p:grpSpPr>
            <a:xfrm>
              <a:off x="5743546" y="3337992"/>
              <a:ext cx="635287" cy="442287"/>
              <a:chOff x="5743546" y="3337992"/>
              <a:chExt cx="635287" cy="442287"/>
            </a:xfrm>
            <a:grpFill/>
          </p:grpSpPr>
          <p:sp>
            <p:nvSpPr>
              <p:cNvPr id="38" name="Forme libre : forme 37">
                <a:extLst>
                  <a:ext uri="{FF2B5EF4-FFF2-40B4-BE49-F238E27FC236}">
                    <a16:creationId xmlns:a16="http://schemas.microsoft.com/office/drawing/2014/main" id="{8E7706C7-555D-97AB-6228-09BF2A49C111}"/>
                  </a:ext>
                </a:extLst>
              </p:cNvPr>
              <p:cNvSpPr/>
              <p:nvPr/>
            </p:nvSpPr>
            <p:spPr>
              <a:xfrm>
                <a:off x="5743546" y="3385102"/>
                <a:ext cx="243333" cy="395177"/>
              </a:xfrm>
              <a:custGeom>
                <a:avLst/>
                <a:gdLst>
                  <a:gd name="connsiteX0" fmla="*/ 21133 w 243333"/>
                  <a:gd name="connsiteY0" fmla="*/ 53477 h 395177"/>
                  <a:gd name="connsiteX1" fmla="*/ 8348 w 243333"/>
                  <a:gd name="connsiteY1" fmla="*/ 166796 h 395177"/>
                  <a:gd name="connsiteX2" fmla="*/ 63554 w 243333"/>
                  <a:gd name="connsiteY2" fmla="*/ 288830 h 395177"/>
                  <a:gd name="connsiteX3" fmla="*/ 111207 w 243333"/>
                  <a:gd name="connsiteY3" fmla="*/ 388782 h 395177"/>
                  <a:gd name="connsiteX4" fmla="*/ 127026 w 243333"/>
                  <a:gd name="connsiteY4" fmla="*/ 393883 h 395177"/>
                  <a:gd name="connsiteX5" fmla="*/ 132126 w 243333"/>
                  <a:gd name="connsiteY5" fmla="*/ 388782 h 395177"/>
                  <a:gd name="connsiteX6" fmla="*/ 179779 w 243333"/>
                  <a:gd name="connsiteY6" fmla="*/ 288830 h 395177"/>
                  <a:gd name="connsiteX7" fmla="*/ 234986 w 243333"/>
                  <a:gd name="connsiteY7" fmla="*/ 166796 h 395177"/>
                  <a:gd name="connsiteX8" fmla="*/ 222201 w 243333"/>
                  <a:gd name="connsiteY8" fmla="*/ 53477 h 395177"/>
                  <a:gd name="connsiteX9" fmla="*/ 53879 w 243333"/>
                  <a:gd name="connsiteY9" fmla="*/ 20731 h 395177"/>
                  <a:gd name="connsiteX10" fmla="*/ 21133 w 243333"/>
                  <a:gd name="connsiteY10" fmla="*/ 53477 h 395177"/>
                  <a:gd name="connsiteX11" fmla="*/ 206479 w 243333"/>
                  <a:gd name="connsiteY11" fmla="*/ 64235 h 395177"/>
                  <a:gd name="connsiteX12" fmla="*/ 217392 w 243333"/>
                  <a:gd name="connsiteY12" fmla="*/ 159466 h 395177"/>
                  <a:gd name="connsiteX13" fmla="*/ 162583 w 243333"/>
                  <a:gd name="connsiteY13" fmla="*/ 280633 h 395177"/>
                  <a:gd name="connsiteX14" fmla="*/ 121753 w 243333"/>
                  <a:gd name="connsiteY14" fmla="*/ 366275 h 395177"/>
                  <a:gd name="connsiteX15" fmla="*/ 121580 w 243333"/>
                  <a:gd name="connsiteY15" fmla="*/ 366275 h 395177"/>
                  <a:gd name="connsiteX16" fmla="*/ 80909 w 243333"/>
                  <a:gd name="connsiteY16" fmla="*/ 280977 h 395177"/>
                  <a:gd name="connsiteX17" fmla="*/ 25937 w 243333"/>
                  <a:gd name="connsiteY17" fmla="*/ 159466 h 395177"/>
                  <a:gd name="connsiteX18" fmla="*/ 36938 w 243333"/>
                  <a:gd name="connsiteY18" fmla="*/ 64107 h 395177"/>
                  <a:gd name="connsiteX19" fmla="*/ 178822 w 243333"/>
                  <a:gd name="connsiteY19" fmla="*/ 36540 h 395177"/>
                  <a:gd name="connsiteX20" fmla="*/ 206476 w 243333"/>
                  <a:gd name="connsiteY20" fmla="*/ 64235 h 39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333" h="395177">
                    <a:moveTo>
                      <a:pt x="21133" y="53477"/>
                    </a:moveTo>
                    <a:cubicBezTo>
                      <a:pt x="-1492" y="86854"/>
                      <a:pt x="-6271" y="129217"/>
                      <a:pt x="8348" y="166796"/>
                    </a:cubicBezTo>
                    <a:lnTo>
                      <a:pt x="63554" y="288830"/>
                    </a:lnTo>
                    <a:lnTo>
                      <a:pt x="111207" y="388782"/>
                    </a:lnTo>
                    <a:cubicBezTo>
                      <a:pt x="114166" y="394559"/>
                      <a:pt x="121249" y="396842"/>
                      <a:pt x="127026" y="393883"/>
                    </a:cubicBezTo>
                    <a:cubicBezTo>
                      <a:pt x="129218" y="392759"/>
                      <a:pt x="131002" y="390975"/>
                      <a:pt x="132126" y="388782"/>
                    </a:cubicBezTo>
                    <a:lnTo>
                      <a:pt x="179779" y="288830"/>
                    </a:lnTo>
                    <a:lnTo>
                      <a:pt x="234986" y="166796"/>
                    </a:lnTo>
                    <a:cubicBezTo>
                      <a:pt x="249604" y="129217"/>
                      <a:pt x="244824" y="86854"/>
                      <a:pt x="222201" y="53477"/>
                    </a:cubicBezTo>
                    <a:cubicBezTo>
                      <a:pt x="184762" y="-2046"/>
                      <a:pt x="109402" y="-16707"/>
                      <a:pt x="53879" y="20731"/>
                    </a:cubicBezTo>
                    <a:cubicBezTo>
                      <a:pt x="40961" y="29442"/>
                      <a:pt x="29842" y="40559"/>
                      <a:pt x="21133" y="53477"/>
                    </a:cubicBezTo>
                    <a:close/>
                    <a:moveTo>
                      <a:pt x="206479" y="64235"/>
                    </a:moveTo>
                    <a:cubicBezTo>
                      <a:pt x="225471" y="92283"/>
                      <a:pt x="229547" y="127847"/>
                      <a:pt x="217392" y="159466"/>
                    </a:cubicBezTo>
                    <a:lnTo>
                      <a:pt x="162583" y="280633"/>
                    </a:lnTo>
                    <a:lnTo>
                      <a:pt x="121753" y="366275"/>
                    </a:lnTo>
                    <a:cubicBezTo>
                      <a:pt x="121705" y="366371"/>
                      <a:pt x="121628" y="366371"/>
                      <a:pt x="121580" y="366275"/>
                    </a:cubicBezTo>
                    <a:lnTo>
                      <a:pt x="80909" y="280977"/>
                    </a:lnTo>
                    <a:lnTo>
                      <a:pt x="25937" y="159466"/>
                    </a:lnTo>
                    <a:cubicBezTo>
                      <a:pt x="13774" y="127795"/>
                      <a:pt x="17884" y="92176"/>
                      <a:pt x="36938" y="64107"/>
                    </a:cubicBezTo>
                    <a:cubicBezTo>
                      <a:pt x="68506" y="17315"/>
                      <a:pt x="132029" y="4972"/>
                      <a:pt x="178822" y="36540"/>
                    </a:cubicBezTo>
                    <a:cubicBezTo>
                      <a:pt x="189738" y="43904"/>
                      <a:pt x="199128" y="53308"/>
                      <a:pt x="206476" y="64235"/>
                    </a:cubicBezTo>
                    <a:close/>
                  </a:path>
                </a:pathLst>
              </a:custGeom>
              <a:grpFill/>
              <a:ln w="9525" cap="flat">
                <a:noFill/>
                <a:prstDash val="solid"/>
                <a:miter/>
              </a:ln>
            </p:spPr>
            <p:txBody>
              <a:bodyPr rtlCol="0" anchor="ctr"/>
              <a:lstStyle/>
              <a:p>
                <a:endParaRPr lang="fr-FR"/>
              </a:p>
            </p:txBody>
          </p:sp>
          <p:sp>
            <p:nvSpPr>
              <p:cNvPr id="39" name="Forme libre : forme 38">
                <a:extLst>
                  <a:ext uri="{FF2B5EF4-FFF2-40B4-BE49-F238E27FC236}">
                    <a16:creationId xmlns:a16="http://schemas.microsoft.com/office/drawing/2014/main" id="{03EC2F20-D287-E20C-F4DE-B9F8070465C5}"/>
                  </a:ext>
                </a:extLst>
              </p:cNvPr>
              <p:cNvSpPr/>
              <p:nvPr/>
            </p:nvSpPr>
            <p:spPr>
              <a:xfrm>
                <a:off x="6056369" y="3741762"/>
                <a:ext cx="28942" cy="19548"/>
              </a:xfrm>
              <a:custGeom>
                <a:avLst/>
                <a:gdLst>
                  <a:gd name="connsiteX0" fmla="*/ 224 w 28942"/>
                  <a:gd name="connsiteY0" fmla="*/ 19548 h 19548"/>
                  <a:gd name="connsiteX1" fmla="*/ 28943 w 28942"/>
                  <a:gd name="connsiteY1" fmla="*/ 19045 h 19548"/>
                  <a:gd name="connsiteX2" fmla="*/ 28486 w 28942"/>
                  <a:gd name="connsiteY2" fmla="*/ 0 h 19548"/>
                  <a:gd name="connsiteX3" fmla="*/ 0 w 28942"/>
                  <a:gd name="connsiteY3" fmla="*/ 498 h 19548"/>
                </a:gdLst>
                <a:ahLst/>
                <a:cxnLst>
                  <a:cxn ang="0">
                    <a:pos x="connsiteX0" y="connsiteY0"/>
                  </a:cxn>
                  <a:cxn ang="0">
                    <a:pos x="connsiteX1" y="connsiteY1"/>
                  </a:cxn>
                  <a:cxn ang="0">
                    <a:pos x="connsiteX2" y="connsiteY2"/>
                  </a:cxn>
                  <a:cxn ang="0">
                    <a:pos x="connsiteX3" y="connsiteY3"/>
                  </a:cxn>
                </a:cxnLst>
                <a:rect l="l" t="t" r="r" b="b"/>
                <a:pathLst>
                  <a:path w="28942" h="19548">
                    <a:moveTo>
                      <a:pt x="224" y="19548"/>
                    </a:moveTo>
                    <a:cubicBezTo>
                      <a:pt x="9654" y="19439"/>
                      <a:pt x="19251" y="19276"/>
                      <a:pt x="28943" y="19045"/>
                    </a:cubicBezTo>
                    <a:lnTo>
                      <a:pt x="28486" y="0"/>
                    </a:lnTo>
                    <a:cubicBezTo>
                      <a:pt x="18878" y="231"/>
                      <a:pt x="9357" y="389"/>
                      <a:pt x="0" y="498"/>
                    </a:cubicBezTo>
                    <a:close/>
                  </a:path>
                </a:pathLst>
              </a:custGeom>
              <a:grpFill/>
              <a:ln w="9525" cap="flat">
                <a:noFill/>
                <a:prstDash val="solid"/>
                <a:miter/>
              </a:ln>
            </p:spPr>
            <p:txBody>
              <a:bodyPr rtlCol="0" anchor="ctr"/>
              <a:lstStyle/>
              <a:p>
                <a:endParaRPr lang="fr-FR"/>
              </a:p>
            </p:txBody>
          </p:sp>
          <p:sp>
            <p:nvSpPr>
              <p:cNvPr id="40" name="Forme libre : forme 39">
                <a:extLst>
                  <a:ext uri="{FF2B5EF4-FFF2-40B4-BE49-F238E27FC236}">
                    <a16:creationId xmlns:a16="http://schemas.microsoft.com/office/drawing/2014/main" id="{597D1C87-6524-F5A6-D4CE-3381A51FD942}"/>
                  </a:ext>
                </a:extLst>
              </p:cNvPr>
              <p:cNvSpPr/>
              <p:nvPr/>
            </p:nvSpPr>
            <p:spPr>
              <a:xfrm>
                <a:off x="6098000" y="3376850"/>
                <a:ext cx="34392" cy="31051"/>
              </a:xfrm>
              <a:custGeom>
                <a:avLst/>
                <a:gdLst>
                  <a:gd name="connsiteX0" fmla="*/ 34393 w 34392"/>
                  <a:gd name="connsiteY0" fmla="*/ 17027 h 31051"/>
                  <a:gd name="connsiteX1" fmla="*/ 25854 w 34392"/>
                  <a:gd name="connsiteY1" fmla="*/ 0 h 31051"/>
                  <a:gd name="connsiteX2" fmla="*/ 0 w 34392"/>
                  <a:gd name="connsiteY2" fmla="*/ 15996 h 31051"/>
                  <a:gd name="connsiteX3" fmla="*/ 11674 w 34392"/>
                  <a:gd name="connsiteY3" fmla="*/ 31051 h 31051"/>
                  <a:gd name="connsiteX4" fmla="*/ 34393 w 34392"/>
                  <a:gd name="connsiteY4" fmla="*/ 17027 h 3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2" h="31051">
                    <a:moveTo>
                      <a:pt x="34393" y="17027"/>
                    </a:moveTo>
                    <a:lnTo>
                      <a:pt x="25854" y="0"/>
                    </a:lnTo>
                    <a:cubicBezTo>
                      <a:pt x="16740" y="4485"/>
                      <a:pt x="8082" y="9842"/>
                      <a:pt x="0" y="15996"/>
                    </a:cubicBezTo>
                    <a:lnTo>
                      <a:pt x="11674" y="31051"/>
                    </a:lnTo>
                    <a:cubicBezTo>
                      <a:pt x="18779" y="25657"/>
                      <a:pt x="26387" y="20961"/>
                      <a:pt x="34393" y="17027"/>
                    </a:cubicBezTo>
                    <a:close/>
                  </a:path>
                </a:pathLst>
              </a:custGeom>
              <a:grpFill/>
              <a:ln w="9525" cap="flat">
                <a:noFill/>
                <a:prstDash val="solid"/>
                <a:miter/>
              </a:ln>
            </p:spPr>
            <p:txBody>
              <a:bodyPr rtlCol="0" anchor="ctr"/>
              <a:lstStyle/>
              <a:p>
                <a:endParaRPr lang="fr-FR"/>
              </a:p>
            </p:txBody>
          </p:sp>
          <p:sp>
            <p:nvSpPr>
              <p:cNvPr id="41" name="Forme libre : forme 40">
                <a:extLst>
                  <a:ext uri="{FF2B5EF4-FFF2-40B4-BE49-F238E27FC236}">
                    <a16:creationId xmlns:a16="http://schemas.microsoft.com/office/drawing/2014/main" id="{F9C408AC-2370-0A96-8988-42B75AC820FB}"/>
                  </a:ext>
                </a:extLst>
              </p:cNvPr>
              <p:cNvSpPr/>
              <p:nvPr/>
            </p:nvSpPr>
            <p:spPr>
              <a:xfrm>
                <a:off x="6066085" y="3415950"/>
                <a:ext cx="26342" cy="32341"/>
              </a:xfrm>
              <a:custGeom>
                <a:avLst/>
                <a:gdLst>
                  <a:gd name="connsiteX0" fmla="*/ 26342 w 26342"/>
                  <a:gd name="connsiteY0" fmla="*/ 10203 h 32341"/>
                  <a:gd name="connsiteX1" fmla="*/ 10259 w 26342"/>
                  <a:gd name="connsiteY1" fmla="*/ 0 h 32341"/>
                  <a:gd name="connsiteX2" fmla="*/ 0 w 26342"/>
                  <a:gd name="connsiteY2" fmla="*/ 31198 h 32341"/>
                  <a:gd name="connsiteX3" fmla="*/ 19013 w 26342"/>
                  <a:gd name="connsiteY3" fmla="*/ 32341 h 32341"/>
                  <a:gd name="connsiteX4" fmla="*/ 26342 w 26342"/>
                  <a:gd name="connsiteY4" fmla="*/ 10203 h 32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2" h="32341">
                    <a:moveTo>
                      <a:pt x="26342" y="10203"/>
                    </a:moveTo>
                    <a:lnTo>
                      <a:pt x="10259" y="0"/>
                    </a:lnTo>
                    <a:cubicBezTo>
                      <a:pt x="4223" y="9349"/>
                      <a:pt x="691" y="20092"/>
                      <a:pt x="0" y="31198"/>
                    </a:cubicBezTo>
                    <a:lnTo>
                      <a:pt x="19013" y="32341"/>
                    </a:lnTo>
                    <a:cubicBezTo>
                      <a:pt x="19492" y="24451"/>
                      <a:pt x="22018" y="16821"/>
                      <a:pt x="26342" y="10203"/>
                    </a:cubicBezTo>
                    <a:close/>
                  </a:path>
                </a:pathLst>
              </a:custGeom>
              <a:grpFill/>
              <a:ln w="9525" cap="flat">
                <a:noFill/>
                <a:prstDash val="solid"/>
                <a:miter/>
              </a:ln>
            </p:spPr>
            <p:txBody>
              <a:bodyPr rtlCol="0" anchor="ctr"/>
              <a:lstStyle/>
              <a:p>
                <a:endParaRPr lang="fr-FR"/>
              </a:p>
            </p:txBody>
          </p:sp>
          <p:sp>
            <p:nvSpPr>
              <p:cNvPr id="42" name="Forme libre : forme 41">
                <a:extLst>
                  <a:ext uri="{FF2B5EF4-FFF2-40B4-BE49-F238E27FC236}">
                    <a16:creationId xmlns:a16="http://schemas.microsoft.com/office/drawing/2014/main" id="{474CCD6C-EE20-9DD0-514D-8D4E3BA366A1}"/>
                  </a:ext>
                </a:extLst>
              </p:cNvPr>
              <p:cNvSpPr/>
              <p:nvPr/>
            </p:nvSpPr>
            <p:spPr>
              <a:xfrm>
                <a:off x="5999254" y="3742429"/>
                <a:ext cx="28641" cy="19088"/>
              </a:xfrm>
              <a:custGeom>
                <a:avLst/>
                <a:gdLst>
                  <a:gd name="connsiteX0" fmla="*/ 28604 w 28641"/>
                  <a:gd name="connsiteY0" fmla="*/ 29 h 19088"/>
                  <a:gd name="connsiteX1" fmla="*/ 18945 w 28641"/>
                  <a:gd name="connsiteY1" fmla="*/ 38 h 19088"/>
                  <a:gd name="connsiteX2" fmla="*/ 76 w 28641"/>
                  <a:gd name="connsiteY2" fmla="*/ 0 h 19088"/>
                  <a:gd name="connsiteX3" fmla="*/ 0 w 28641"/>
                  <a:gd name="connsiteY3" fmla="*/ 19050 h 19088"/>
                  <a:gd name="connsiteX4" fmla="*/ 18945 w 28641"/>
                  <a:gd name="connsiteY4" fmla="*/ 19088 h 19088"/>
                  <a:gd name="connsiteX5" fmla="*/ 28642 w 28641"/>
                  <a:gd name="connsiteY5" fmla="*/ 19079 h 19088"/>
                  <a:gd name="connsiteX6" fmla="*/ 28604 w 28641"/>
                  <a:gd name="connsiteY6" fmla="*/ 29 h 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1" h="19088">
                    <a:moveTo>
                      <a:pt x="28604" y="29"/>
                    </a:moveTo>
                    <a:lnTo>
                      <a:pt x="18945" y="38"/>
                    </a:lnTo>
                    <a:lnTo>
                      <a:pt x="76" y="0"/>
                    </a:lnTo>
                    <a:lnTo>
                      <a:pt x="0" y="19050"/>
                    </a:lnTo>
                    <a:lnTo>
                      <a:pt x="18945" y="19088"/>
                    </a:lnTo>
                    <a:lnTo>
                      <a:pt x="28642" y="19079"/>
                    </a:lnTo>
                    <a:lnTo>
                      <a:pt x="28604" y="29"/>
                    </a:lnTo>
                    <a:close/>
                  </a:path>
                </a:pathLst>
              </a:custGeom>
              <a:grpFill/>
              <a:ln w="9525" cap="flat">
                <a:noFill/>
                <a:prstDash val="solid"/>
                <a:miter/>
              </a:ln>
            </p:spPr>
            <p:txBody>
              <a:bodyPr rtlCol="0" anchor="ctr"/>
              <a:lstStyle/>
              <a:p>
                <a:endParaRPr lang="fr-FR"/>
              </a:p>
            </p:txBody>
          </p:sp>
          <p:sp>
            <p:nvSpPr>
              <p:cNvPr id="43" name="Forme libre : forme 42">
                <a:extLst>
                  <a:ext uri="{FF2B5EF4-FFF2-40B4-BE49-F238E27FC236}">
                    <a16:creationId xmlns:a16="http://schemas.microsoft.com/office/drawing/2014/main" id="{1B7B468F-ABA6-B397-E4E6-C4B4E403D394}"/>
                  </a:ext>
                </a:extLst>
              </p:cNvPr>
              <p:cNvSpPr/>
              <p:nvPr/>
            </p:nvSpPr>
            <p:spPr>
              <a:xfrm>
                <a:off x="6174433" y="3521034"/>
                <a:ext cx="32532" cy="25589"/>
              </a:xfrm>
              <a:custGeom>
                <a:avLst/>
                <a:gdLst>
                  <a:gd name="connsiteX0" fmla="*/ 32533 w 32532"/>
                  <a:gd name="connsiteY0" fmla="*/ 7111 h 25589"/>
                  <a:gd name="connsiteX1" fmla="*/ 4976 w 32532"/>
                  <a:gd name="connsiteY1" fmla="*/ 0 h 25589"/>
                  <a:gd name="connsiteX2" fmla="*/ 0 w 32532"/>
                  <a:gd name="connsiteY2" fmla="*/ 18390 h 25589"/>
                  <a:gd name="connsiteX3" fmla="*/ 27891 w 32532"/>
                  <a:gd name="connsiteY3" fmla="*/ 25590 h 25589"/>
                </a:gdLst>
                <a:ahLst/>
                <a:cxnLst>
                  <a:cxn ang="0">
                    <a:pos x="connsiteX0" y="connsiteY0"/>
                  </a:cxn>
                  <a:cxn ang="0">
                    <a:pos x="connsiteX1" y="connsiteY1"/>
                  </a:cxn>
                  <a:cxn ang="0">
                    <a:pos x="connsiteX2" y="connsiteY2"/>
                  </a:cxn>
                  <a:cxn ang="0">
                    <a:pos x="connsiteX3" y="connsiteY3"/>
                  </a:cxn>
                </a:cxnLst>
                <a:rect l="l" t="t" r="r" b="b"/>
                <a:pathLst>
                  <a:path w="32532" h="25589">
                    <a:moveTo>
                      <a:pt x="32533" y="7111"/>
                    </a:moveTo>
                    <a:cubicBezTo>
                      <a:pt x="23198" y="4767"/>
                      <a:pt x="13959" y="2433"/>
                      <a:pt x="4976" y="0"/>
                    </a:cubicBezTo>
                    <a:lnTo>
                      <a:pt x="0" y="18390"/>
                    </a:lnTo>
                    <a:cubicBezTo>
                      <a:pt x="9097" y="20850"/>
                      <a:pt x="18445" y="23217"/>
                      <a:pt x="27891" y="25590"/>
                    </a:cubicBezTo>
                    <a:close/>
                  </a:path>
                </a:pathLst>
              </a:custGeom>
              <a:grpFill/>
              <a:ln w="9525" cap="flat">
                <a:noFill/>
                <a:prstDash val="solid"/>
                <a:miter/>
              </a:ln>
            </p:spPr>
            <p:txBody>
              <a:bodyPr rtlCol="0" anchor="ctr"/>
              <a:lstStyle/>
              <a:p>
                <a:endParaRPr lang="fr-FR"/>
              </a:p>
            </p:txBody>
          </p:sp>
          <p:sp>
            <p:nvSpPr>
              <p:cNvPr id="44" name="Forme libre : forme 43">
                <a:extLst>
                  <a:ext uri="{FF2B5EF4-FFF2-40B4-BE49-F238E27FC236}">
                    <a16:creationId xmlns:a16="http://schemas.microsoft.com/office/drawing/2014/main" id="{092FCDB7-5C99-F9CC-39D2-C3C4D25F7F6F}"/>
                  </a:ext>
                </a:extLst>
              </p:cNvPr>
              <p:cNvSpPr/>
              <p:nvPr/>
            </p:nvSpPr>
            <p:spPr>
              <a:xfrm>
                <a:off x="5942139" y="3742181"/>
                <a:ext cx="28630" cy="19156"/>
              </a:xfrm>
              <a:custGeom>
                <a:avLst/>
                <a:gdLst>
                  <a:gd name="connsiteX0" fmla="*/ 0 w 28630"/>
                  <a:gd name="connsiteY0" fmla="*/ 0 h 19156"/>
                  <a:gd name="connsiteX1" fmla="*/ 0 w 28630"/>
                  <a:gd name="connsiteY1" fmla="*/ 19050 h 19156"/>
                  <a:gd name="connsiteX2" fmla="*/ 28519 w 28630"/>
                  <a:gd name="connsiteY2" fmla="*/ 19157 h 19156"/>
                  <a:gd name="connsiteX3" fmla="*/ 28630 w 28630"/>
                  <a:gd name="connsiteY3" fmla="*/ 107 h 19156"/>
                  <a:gd name="connsiteX4" fmla="*/ 0 w 28630"/>
                  <a:gd name="connsiteY4" fmla="*/ 0 h 1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 h="19156">
                    <a:moveTo>
                      <a:pt x="0" y="0"/>
                    </a:moveTo>
                    <a:lnTo>
                      <a:pt x="0" y="19050"/>
                    </a:lnTo>
                    <a:cubicBezTo>
                      <a:pt x="8730" y="19050"/>
                      <a:pt x="18288" y="19099"/>
                      <a:pt x="28519" y="19157"/>
                    </a:cubicBezTo>
                    <a:lnTo>
                      <a:pt x="28630" y="107"/>
                    </a:lnTo>
                    <a:cubicBezTo>
                      <a:pt x="18357" y="44"/>
                      <a:pt x="8767" y="0"/>
                      <a:pt x="0" y="0"/>
                    </a:cubicBezTo>
                    <a:close/>
                  </a:path>
                </a:pathLst>
              </a:custGeom>
              <a:grpFill/>
              <a:ln w="9525" cap="flat">
                <a:noFill/>
                <a:prstDash val="solid"/>
                <a:miter/>
              </a:ln>
            </p:spPr>
            <p:txBody>
              <a:bodyPr rtlCol="0" anchor="ctr"/>
              <a:lstStyle/>
              <a:p>
                <a:endParaRPr lang="fr-FR"/>
              </a:p>
            </p:txBody>
          </p:sp>
          <p:sp>
            <p:nvSpPr>
              <p:cNvPr id="45" name="Forme libre : forme 44">
                <a:extLst>
                  <a:ext uri="{FF2B5EF4-FFF2-40B4-BE49-F238E27FC236}">
                    <a16:creationId xmlns:a16="http://schemas.microsoft.com/office/drawing/2014/main" id="{D21CB950-F4E8-D90C-F6F8-784E581D0AAD}"/>
                  </a:ext>
                </a:extLst>
              </p:cNvPr>
              <p:cNvSpPr/>
              <p:nvPr/>
            </p:nvSpPr>
            <p:spPr>
              <a:xfrm>
                <a:off x="6072020" y="3471237"/>
                <a:ext cx="32369" cy="33256"/>
              </a:xfrm>
              <a:custGeom>
                <a:avLst/>
                <a:gdLst>
                  <a:gd name="connsiteX0" fmla="*/ 20435 w 32369"/>
                  <a:gd name="connsiteY0" fmla="*/ 33257 h 33256"/>
                  <a:gd name="connsiteX1" fmla="*/ 32370 w 32369"/>
                  <a:gd name="connsiteY1" fmla="*/ 18411 h 33256"/>
                  <a:gd name="connsiteX2" fmla="*/ 17240 w 32369"/>
                  <a:gd name="connsiteY2" fmla="*/ 0 h 33256"/>
                  <a:gd name="connsiteX3" fmla="*/ 0 w 32369"/>
                  <a:gd name="connsiteY3" fmla="*/ 8111 h 33256"/>
                  <a:gd name="connsiteX4" fmla="*/ 20435 w 32369"/>
                  <a:gd name="connsiteY4" fmla="*/ 33257 h 3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69" h="33256">
                    <a:moveTo>
                      <a:pt x="20435" y="33257"/>
                    </a:moveTo>
                    <a:lnTo>
                      <a:pt x="32370" y="18411"/>
                    </a:lnTo>
                    <a:cubicBezTo>
                      <a:pt x="25974" y="13524"/>
                      <a:pt x="20795" y="7222"/>
                      <a:pt x="17240" y="0"/>
                    </a:cubicBezTo>
                    <a:lnTo>
                      <a:pt x="0" y="8111"/>
                    </a:lnTo>
                    <a:cubicBezTo>
                      <a:pt x="4804" y="17942"/>
                      <a:pt x="11795" y="26543"/>
                      <a:pt x="20435" y="33257"/>
                    </a:cubicBezTo>
                    <a:close/>
                  </a:path>
                </a:pathLst>
              </a:custGeom>
              <a:grpFill/>
              <a:ln w="9525" cap="flat">
                <a:noFill/>
                <a:prstDash val="solid"/>
                <a:miter/>
              </a:ln>
            </p:spPr>
            <p:txBody>
              <a:bodyPr rtlCol="0" anchor="ctr"/>
              <a:lstStyle/>
              <a:p>
                <a:endParaRPr lang="fr-FR"/>
              </a:p>
            </p:txBody>
          </p:sp>
          <p:sp>
            <p:nvSpPr>
              <p:cNvPr id="46" name="Forme libre : forme 45">
                <a:extLst>
                  <a:ext uri="{FF2B5EF4-FFF2-40B4-BE49-F238E27FC236}">
                    <a16:creationId xmlns:a16="http://schemas.microsoft.com/office/drawing/2014/main" id="{806881A8-2583-1AE0-05C6-01B12A027D2A}"/>
                  </a:ext>
                </a:extLst>
              </p:cNvPr>
              <p:cNvSpPr/>
              <p:nvPr/>
            </p:nvSpPr>
            <p:spPr>
              <a:xfrm>
                <a:off x="6207681" y="3344487"/>
                <a:ext cx="31602" cy="23859"/>
              </a:xfrm>
              <a:custGeom>
                <a:avLst/>
                <a:gdLst>
                  <a:gd name="connsiteX0" fmla="*/ 0 w 31602"/>
                  <a:gd name="connsiteY0" fmla="*/ 5208 h 23859"/>
                  <a:gd name="connsiteX1" fmla="*/ 3879 w 31602"/>
                  <a:gd name="connsiteY1" fmla="*/ 23859 h 23859"/>
                  <a:gd name="connsiteX2" fmla="*/ 31603 w 31602"/>
                  <a:gd name="connsiteY2" fmla="*/ 18818 h 23859"/>
                  <a:gd name="connsiteX3" fmla="*/ 28635 w 31602"/>
                  <a:gd name="connsiteY3" fmla="*/ 0 h 23859"/>
                  <a:gd name="connsiteX4" fmla="*/ 0 w 31602"/>
                  <a:gd name="connsiteY4" fmla="*/ 5208 h 23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2" h="23859">
                    <a:moveTo>
                      <a:pt x="0" y="5208"/>
                    </a:moveTo>
                    <a:lnTo>
                      <a:pt x="3879" y="23859"/>
                    </a:lnTo>
                    <a:cubicBezTo>
                      <a:pt x="12753" y="22015"/>
                      <a:pt x="22083" y="20320"/>
                      <a:pt x="31603" y="18818"/>
                    </a:cubicBezTo>
                    <a:lnTo>
                      <a:pt x="28635" y="0"/>
                    </a:lnTo>
                    <a:cubicBezTo>
                      <a:pt x="18811" y="1550"/>
                      <a:pt x="9176" y="3302"/>
                      <a:pt x="0" y="5208"/>
                    </a:cubicBezTo>
                    <a:close/>
                  </a:path>
                </a:pathLst>
              </a:custGeom>
              <a:grpFill/>
              <a:ln w="9525" cap="flat">
                <a:noFill/>
                <a:prstDash val="solid"/>
                <a:miter/>
              </a:ln>
            </p:spPr>
            <p:txBody>
              <a:bodyPr rtlCol="0" anchor="ctr"/>
              <a:lstStyle/>
              <a:p>
                <a:endParaRPr lang="fr-FR"/>
              </a:p>
            </p:txBody>
          </p:sp>
          <p:sp>
            <p:nvSpPr>
              <p:cNvPr id="47" name="Forme libre : forme 46">
                <a:extLst>
                  <a:ext uri="{FF2B5EF4-FFF2-40B4-BE49-F238E27FC236}">
                    <a16:creationId xmlns:a16="http://schemas.microsoft.com/office/drawing/2014/main" id="{873239C9-4809-E024-CC5E-B4DB3B50B5CD}"/>
                  </a:ext>
                </a:extLst>
              </p:cNvPr>
              <p:cNvSpPr/>
              <p:nvPr/>
            </p:nvSpPr>
            <p:spPr>
              <a:xfrm>
                <a:off x="6265133" y="3337992"/>
                <a:ext cx="29938" cy="21519"/>
              </a:xfrm>
              <a:custGeom>
                <a:avLst/>
                <a:gdLst>
                  <a:gd name="connsiteX0" fmla="*/ 0 w 29938"/>
                  <a:gd name="connsiteY0" fmla="*/ 2591 h 21519"/>
                  <a:gd name="connsiteX1" fmla="*/ 2149 w 29938"/>
                  <a:gd name="connsiteY1" fmla="*/ 21520 h 21519"/>
                  <a:gd name="connsiteX2" fmla="*/ 29938 w 29938"/>
                  <a:gd name="connsiteY2" fmla="*/ 19022 h 21519"/>
                  <a:gd name="connsiteX3" fmla="*/ 28910 w 29938"/>
                  <a:gd name="connsiteY3" fmla="*/ 0 h 21519"/>
                  <a:gd name="connsiteX4" fmla="*/ 0 w 29938"/>
                  <a:gd name="connsiteY4" fmla="*/ 2591 h 2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8" h="21519">
                    <a:moveTo>
                      <a:pt x="0" y="2591"/>
                    </a:moveTo>
                    <a:lnTo>
                      <a:pt x="2149" y="21520"/>
                    </a:lnTo>
                    <a:cubicBezTo>
                      <a:pt x="18650" y="19642"/>
                      <a:pt x="29486" y="19043"/>
                      <a:pt x="29938" y="19022"/>
                    </a:cubicBezTo>
                    <a:lnTo>
                      <a:pt x="28910" y="0"/>
                    </a:lnTo>
                    <a:cubicBezTo>
                      <a:pt x="27715" y="65"/>
                      <a:pt x="16767" y="684"/>
                      <a:pt x="0" y="2591"/>
                    </a:cubicBezTo>
                    <a:close/>
                  </a:path>
                </a:pathLst>
              </a:custGeom>
              <a:grpFill/>
              <a:ln w="9525" cap="flat">
                <a:noFill/>
                <a:prstDash val="solid"/>
                <a:miter/>
              </a:ln>
            </p:spPr>
            <p:txBody>
              <a:bodyPr rtlCol="0" anchor="ctr"/>
              <a:lstStyle/>
              <a:p>
                <a:endParaRPr lang="fr-FR"/>
              </a:p>
            </p:txBody>
          </p:sp>
          <p:sp>
            <p:nvSpPr>
              <p:cNvPr id="48" name="Forme libre : forme 47">
                <a:extLst>
                  <a:ext uri="{FF2B5EF4-FFF2-40B4-BE49-F238E27FC236}">
                    <a16:creationId xmlns:a16="http://schemas.microsoft.com/office/drawing/2014/main" id="{F9E1A801-E2EF-55DF-B6C5-8F73CA542F64}"/>
                  </a:ext>
                </a:extLst>
              </p:cNvPr>
              <p:cNvSpPr/>
              <p:nvPr/>
            </p:nvSpPr>
            <p:spPr>
              <a:xfrm>
                <a:off x="6357546" y="3633751"/>
                <a:ext cx="21287" cy="31411"/>
              </a:xfrm>
              <a:custGeom>
                <a:avLst/>
                <a:gdLst>
                  <a:gd name="connsiteX0" fmla="*/ 21286 w 21287"/>
                  <a:gd name="connsiteY0" fmla="*/ 24721 h 31411"/>
                  <a:gd name="connsiteX1" fmla="*/ 18548 w 21287"/>
                  <a:gd name="connsiteY1" fmla="*/ 0 h 31411"/>
                  <a:gd name="connsiteX2" fmla="*/ 0 w 21287"/>
                  <a:gd name="connsiteY2" fmla="*/ 4343 h 31411"/>
                  <a:gd name="connsiteX3" fmla="*/ 2236 w 21287"/>
                  <a:gd name="connsiteY3" fmla="*/ 24698 h 31411"/>
                  <a:gd name="connsiteX4" fmla="*/ 1986 w 21287"/>
                  <a:gd name="connsiteY4" fmla="*/ 29305 h 31411"/>
                  <a:gd name="connsiteX5" fmla="*/ 20915 w 21287"/>
                  <a:gd name="connsiteY5" fmla="*/ 31412 h 31411"/>
                  <a:gd name="connsiteX6" fmla="*/ 21286 w 21287"/>
                  <a:gd name="connsiteY6" fmla="*/ 24721 h 3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87" h="31411">
                    <a:moveTo>
                      <a:pt x="21286" y="24721"/>
                    </a:moveTo>
                    <a:cubicBezTo>
                      <a:pt x="21324" y="16403"/>
                      <a:pt x="20405" y="8109"/>
                      <a:pt x="18548" y="0"/>
                    </a:cubicBezTo>
                    <a:lnTo>
                      <a:pt x="0" y="4343"/>
                    </a:lnTo>
                    <a:cubicBezTo>
                      <a:pt x="1521" y="11020"/>
                      <a:pt x="2272" y="17850"/>
                      <a:pt x="2236" y="24698"/>
                    </a:cubicBezTo>
                    <a:cubicBezTo>
                      <a:pt x="2236" y="26238"/>
                      <a:pt x="2153" y="27775"/>
                      <a:pt x="1986" y="29305"/>
                    </a:cubicBezTo>
                    <a:lnTo>
                      <a:pt x="20915" y="31412"/>
                    </a:lnTo>
                    <a:cubicBezTo>
                      <a:pt x="21161" y="29190"/>
                      <a:pt x="21285" y="26957"/>
                      <a:pt x="21286" y="24721"/>
                    </a:cubicBezTo>
                    <a:close/>
                  </a:path>
                </a:pathLst>
              </a:custGeom>
              <a:grpFill/>
              <a:ln w="9525" cap="flat">
                <a:noFill/>
                <a:prstDash val="solid"/>
                <a:miter/>
              </a:ln>
            </p:spPr>
            <p:txBody>
              <a:bodyPr rtlCol="0" anchor="ctr"/>
              <a:lstStyle/>
              <a:p>
                <a:endParaRPr lang="fr-FR"/>
              </a:p>
            </p:txBody>
          </p:sp>
          <p:sp>
            <p:nvSpPr>
              <p:cNvPr id="49" name="Forme libre : forme 48">
                <a:extLst>
                  <a:ext uri="{FF2B5EF4-FFF2-40B4-BE49-F238E27FC236}">
                    <a16:creationId xmlns:a16="http://schemas.microsoft.com/office/drawing/2014/main" id="{702660F7-E6D4-F719-AC2D-171E2C85BB9A}"/>
                  </a:ext>
                </a:extLst>
              </p:cNvPr>
              <p:cNvSpPr/>
              <p:nvPr/>
            </p:nvSpPr>
            <p:spPr>
              <a:xfrm>
                <a:off x="6281206" y="3711858"/>
                <a:ext cx="33128" cy="26879"/>
              </a:xfrm>
              <a:custGeom>
                <a:avLst/>
                <a:gdLst>
                  <a:gd name="connsiteX0" fmla="*/ 0 w 33128"/>
                  <a:gd name="connsiteY0" fmla="*/ 8490 h 26879"/>
                  <a:gd name="connsiteX1" fmla="*/ 4977 w 33128"/>
                  <a:gd name="connsiteY1" fmla="*/ 26880 h 26879"/>
                  <a:gd name="connsiteX2" fmla="*/ 33129 w 33128"/>
                  <a:gd name="connsiteY2" fmla="*/ 17756 h 26879"/>
                  <a:gd name="connsiteX3" fmla="*/ 26227 w 33128"/>
                  <a:gd name="connsiteY3" fmla="*/ 0 h 26879"/>
                  <a:gd name="connsiteX4" fmla="*/ 0 w 33128"/>
                  <a:gd name="connsiteY4" fmla="*/ 8490 h 2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8" h="26879">
                    <a:moveTo>
                      <a:pt x="0" y="8490"/>
                    </a:moveTo>
                    <a:lnTo>
                      <a:pt x="4977" y="26880"/>
                    </a:lnTo>
                    <a:cubicBezTo>
                      <a:pt x="14515" y="24335"/>
                      <a:pt x="23912" y="21290"/>
                      <a:pt x="33129" y="17756"/>
                    </a:cubicBezTo>
                    <a:lnTo>
                      <a:pt x="26227" y="0"/>
                    </a:lnTo>
                    <a:cubicBezTo>
                      <a:pt x="17640" y="3290"/>
                      <a:pt x="8886" y="6124"/>
                      <a:pt x="0" y="8490"/>
                    </a:cubicBezTo>
                    <a:close/>
                  </a:path>
                </a:pathLst>
              </a:custGeom>
              <a:grpFill/>
              <a:ln w="9525" cap="flat">
                <a:noFill/>
                <a:prstDash val="solid"/>
                <a:miter/>
              </a:ln>
            </p:spPr>
            <p:txBody>
              <a:bodyPr rtlCol="0" anchor="ctr"/>
              <a:lstStyle/>
              <a:p>
                <a:endParaRPr lang="fr-FR"/>
              </a:p>
            </p:txBody>
          </p:sp>
          <p:sp>
            <p:nvSpPr>
              <p:cNvPr id="50" name="Forme libre : forme 49">
                <a:extLst>
                  <a:ext uri="{FF2B5EF4-FFF2-40B4-BE49-F238E27FC236}">
                    <a16:creationId xmlns:a16="http://schemas.microsoft.com/office/drawing/2014/main" id="{483AD92F-59BC-AA22-9C43-4715DF4DF503}"/>
                  </a:ext>
                </a:extLst>
              </p:cNvPr>
              <p:cNvSpPr/>
              <p:nvPr/>
            </p:nvSpPr>
            <p:spPr>
              <a:xfrm>
                <a:off x="6331562" y="3683949"/>
                <a:ext cx="34027" cy="32437"/>
              </a:xfrm>
              <a:custGeom>
                <a:avLst/>
                <a:gdLst>
                  <a:gd name="connsiteX0" fmla="*/ 0 w 34027"/>
                  <a:gd name="connsiteY0" fmla="*/ 16215 h 32437"/>
                  <a:gd name="connsiteX1" fmla="*/ 9992 w 34027"/>
                  <a:gd name="connsiteY1" fmla="*/ 32437 h 32437"/>
                  <a:gd name="connsiteX2" fmla="*/ 34027 w 34027"/>
                  <a:gd name="connsiteY2" fmla="*/ 11856 h 32437"/>
                  <a:gd name="connsiteX3" fmla="*/ 19117 w 34027"/>
                  <a:gd name="connsiteY3" fmla="*/ 0 h 32437"/>
                  <a:gd name="connsiteX4" fmla="*/ 0 w 34027"/>
                  <a:gd name="connsiteY4" fmla="*/ 16215 h 3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7" h="32437">
                    <a:moveTo>
                      <a:pt x="0" y="16215"/>
                    </a:moveTo>
                    <a:lnTo>
                      <a:pt x="9992" y="32437"/>
                    </a:lnTo>
                    <a:cubicBezTo>
                      <a:pt x="19132" y="27017"/>
                      <a:pt x="27264" y="20053"/>
                      <a:pt x="34027" y="11856"/>
                    </a:cubicBezTo>
                    <a:lnTo>
                      <a:pt x="19117" y="0"/>
                    </a:lnTo>
                    <a:cubicBezTo>
                      <a:pt x="13725" y="6465"/>
                      <a:pt x="7258" y="11950"/>
                      <a:pt x="0" y="16215"/>
                    </a:cubicBezTo>
                    <a:close/>
                  </a:path>
                </a:pathLst>
              </a:custGeom>
              <a:grpFill/>
              <a:ln w="9525" cap="flat">
                <a:noFill/>
                <a:prstDash val="solid"/>
                <a:miter/>
              </a:ln>
            </p:spPr>
            <p:txBody>
              <a:bodyPr rtlCol="0" anchor="ctr"/>
              <a:lstStyle/>
              <a:p>
                <a:endParaRPr lang="fr-FR"/>
              </a:p>
            </p:txBody>
          </p:sp>
          <p:sp>
            <p:nvSpPr>
              <p:cNvPr id="51" name="Forme libre : forme 50">
                <a:extLst>
                  <a:ext uri="{FF2B5EF4-FFF2-40B4-BE49-F238E27FC236}">
                    <a16:creationId xmlns:a16="http://schemas.microsoft.com/office/drawing/2014/main" id="{9FB59557-82E5-2D93-E96B-6736045D20BB}"/>
                  </a:ext>
                </a:extLst>
              </p:cNvPr>
              <p:cNvSpPr/>
              <p:nvPr/>
            </p:nvSpPr>
            <p:spPr>
              <a:xfrm>
                <a:off x="6283634" y="3552464"/>
                <a:ext cx="33958" cy="29047"/>
              </a:xfrm>
              <a:custGeom>
                <a:avLst/>
                <a:gdLst>
                  <a:gd name="connsiteX0" fmla="*/ 6837 w 33958"/>
                  <a:gd name="connsiteY0" fmla="*/ 0 h 29047"/>
                  <a:gd name="connsiteX1" fmla="*/ 0 w 33958"/>
                  <a:gd name="connsiteY1" fmla="*/ 17780 h 29047"/>
                  <a:gd name="connsiteX2" fmla="*/ 24963 w 33958"/>
                  <a:gd name="connsiteY2" fmla="*/ 29047 h 29047"/>
                  <a:gd name="connsiteX3" fmla="*/ 33958 w 33958"/>
                  <a:gd name="connsiteY3" fmla="*/ 12253 h 29047"/>
                  <a:gd name="connsiteX4" fmla="*/ 6837 w 33958"/>
                  <a:gd name="connsiteY4" fmla="*/ 0 h 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8" h="29047">
                    <a:moveTo>
                      <a:pt x="6837" y="0"/>
                    </a:moveTo>
                    <a:lnTo>
                      <a:pt x="0" y="17780"/>
                    </a:lnTo>
                    <a:cubicBezTo>
                      <a:pt x="8548" y="21012"/>
                      <a:pt x="16885" y="24775"/>
                      <a:pt x="24963" y="29047"/>
                    </a:cubicBezTo>
                    <a:lnTo>
                      <a:pt x="33958" y="12253"/>
                    </a:lnTo>
                    <a:cubicBezTo>
                      <a:pt x="25181" y="7609"/>
                      <a:pt x="16124" y="3517"/>
                      <a:pt x="6837" y="0"/>
                    </a:cubicBezTo>
                    <a:close/>
                  </a:path>
                </a:pathLst>
              </a:custGeom>
              <a:grpFill/>
              <a:ln w="9525" cap="flat">
                <a:noFill/>
                <a:prstDash val="solid"/>
                <a:miter/>
              </a:ln>
            </p:spPr>
            <p:txBody>
              <a:bodyPr rtlCol="0" anchor="ctr"/>
              <a:lstStyle/>
              <a:p>
                <a:endParaRPr lang="fr-FR"/>
              </a:p>
            </p:txBody>
          </p:sp>
          <p:sp>
            <p:nvSpPr>
              <p:cNvPr id="52" name="Forme libre : forme 51">
                <a:extLst>
                  <a:ext uri="{FF2B5EF4-FFF2-40B4-BE49-F238E27FC236}">
                    <a16:creationId xmlns:a16="http://schemas.microsoft.com/office/drawing/2014/main" id="{75321F5A-BF79-8AA0-97E6-E25D926841E1}"/>
                  </a:ext>
                </a:extLst>
              </p:cNvPr>
              <p:cNvSpPr/>
              <p:nvPr/>
            </p:nvSpPr>
            <p:spPr>
              <a:xfrm>
                <a:off x="6330756" y="3581535"/>
                <a:ext cx="33061" cy="33558"/>
              </a:xfrm>
              <a:custGeom>
                <a:avLst/>
                <a:gdLst>
                  <a:gd name="connsiteX0" fmla="*/ 12192 w 33061"/>
                  <a:gd name="connsiteY0" fmla="*/ 0 h 33558"/>
                  <a:gd name="connsiteX1" fmla="*/ 0 w 33061"/>
                  <a:gd name="connsiteY1" fmla="*/ 14637 h 33558"/>
                  <a:gd name="connsiteX2" fmla="*/ 17059 w 33061"/>
                  <a:gd name="connsiteY2" fmla="*/ 33558 h 33558"/>
                  <a:gd name="connsiteX3" fmla="*/ 33061 w 33061"/>
                  <a:gd name="connsiteY3" fmla="*/ 23220 h 33558"/>
                  <a:gd name="connsiteX4" fmla="*/ 12192 w 33061"/>
                  <a:gd name="connsiteY4" fmla="*/ 0 h 3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61" h="33558">
                    <a:moveTo>
                      <a:pt x="12192" y="0"/>
                    </a:moveTo>
                    <a:lnTo>
                      <a:pt x="0" y="14637"/>
                    </a:lnTo>
                    <a:cubicBezTo>
                      <a:pt x="6607" y="20049"/>
                      <a:pt x="12359" y="26428"/>
                      <a:pt x="17059" y="33558"/>
                    </a:cubicBezTo>
                    <a:lnTo>
                      <a:pt x="33061" y="23220"/>
                    </a:lnTo>
                    <a:cubicBezTo>
                      <a:pt x="27317" y="14471"/>
                      <a:pt x="20281" y="6643"/>
                      <a:pt x="12192" y="0"/>
                    </a:cubicBezTo>
                    <a:close/>
                  </a:path>
                </a:pathLst>
              </a:custGeom>
              <a:grpFill/>
              <a:ln w="9525" cap="flat">
                <a:noFill/>
                <a:prstDash val="solid"/>
                <a:miter/>
              </a:ln>
            </p:spPr>
            <p:txBody>
              <a:bodyPr rtlCol="0" anchor="ctr"/>
              <a:lstStyle/>
              <a:p>
                <a:endParaRPr lang="fr-FR"/>
              </a:p>
            </p:txBody>
          </p:sp>
          <p:sp>
            <p:nvSpPr>
              <p:cNvPr id="53" name="Forme libre : forme 52">
                <a:extLst>
                  <a:ext uri="{FF2B5EF4-FFF2-40B4-BE49-F238E27FC236}">
                    <a16:creationId xmlns:a16="http://schemas.microsoft.com/office/drawing/2014/main" id="{90A58162-94B3-E5F5-AF94-5CC313A2C375}"/>
                  </a:ext>
                </a:extLst>
              </p:cNvPr>
              <p:cNvSpPr/>
              <p:nvPr/>
            </p:nvSpPr>
            <p:spPr>
              <a:xfrm>
                <a:off x="6226266" y="3726640"/>
                <a:ext cx="31416" cy="23577"/>
              </a:xfrm>
              <a:custGeom>
                <a:avLst/>
                <a:gdLst>
                  <a:gd name="connsiteX0" fmla="*/ 0 w 31416"/>
                  <a:gd name="connsiteY0" fmla="*/ 4727 h 23577"/>
                  <a:gd name="connsiteX1" fmla="*/ 2762 w 31416"/>
                  <a:gd name="connsiteY1" fmla="*/ 23577 h 23577"/>
                  <a:gd name="connsiteX2" fmla="*/ 31416 w 31416"/>
                  <a:gd name="connsiteY2" fmla="*/ 18692 h 23577"/>
                  <a:gd name="connsiteX3" fmla="*/ 27733 w 31416"/>
                  <a:gd name="connsiteY3" fmla="*/ 0 h 23577"/>
                  <a:gd name="connsiteX4" fmla="*/ 0 w 31416"/>
                  <a:gd name="connsiteY4" fmla="*/ 4727 h 2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6" h="23577">
                    <a:moveTo>
                      <a:pt x="0" y="4727"/>
                    </a:moveTo>
                    <a:lnTo>
                      <a:pt x="2762" y="23577"/>
                    </a:lnTo>
                    <a:cubicBezTo>
                      <a:pt x="12785" y="22108"/>
                      <a:pt x="22427" y="20464"/>
                      <a:pt x="31416" y="18692"/>
                    </a:cubicBezTo>
                    <a:lnTo>
                      <a:pt x="27733" y="0"/>
                    </a:lnTo>
                    <a:cubicBezTo>
                      <a:pt x="19045" y="1714"/>
                      <a:pt x="9716" y="3304"/>
                      <a:pt x="0" y="4727"/>
                    </a:cubicBezTo>
                    <a:close/>
                  </a:path>
                </a:pathLst>
              </a:custGeom>
              <a:grpFill/>
              <a:ln w="9525" cap="flat">
                <a:noFill/>
                <a:prstDash val="solid"/>
                <a:miter/>
              </a:ln>
            </p:spPr>
            <p:txBody>
              <a:bodyPr rtlCol="0" anchor="ctr"/>
              <a:lstStyle/>
              <a:p>
                <a:endParaRPr lang="fr-FR"/>
              </a:p>
            </p:txBody>
          </p:sp>
          <p:sp>
            <p:nvSpPr>
              <p:cNvPr id="54" name="Forme libre : forme 53">
                <a:extLst>
                  <a:ext uri="{FF2B5EF4-FFF2-40B4-BE49-F238E27FC236}">
                    <a16:creationId xmlns:a16="http://schemas.microsoft.com/office/drawing/2014/main" id="{BBA34201-72D7-E570-A576-9EA7C237E142}"/>
                  </a:ext>
                </a:extLst>
              </p:cNvPr>
              <p:cNvSpPr/>
              <p:nvPr/>
            </p:nvSpPr>
            <p:spPr>
              <a:xfrm>
                <a:off x="6118799" y="3503125"/>
                <a:ext cx="33657" cy="28028"/>
              </a:xfrm>
              <a:custGeom>
                <a:avLst/>
                <a:gdLst>
                  <a:gd name="connsiteX0" fmla="*/ 0 w 33657"/>
                  <a:gd name="connsiteY0" fmla="*/ 17265 h 28028"/>
                  <a:gd name="connsiteX1" fmla="*/ 27686 w 33657"/>
                  <a:gd name="connsiteY1" fmla="*/ 28028 h 28028"/>
                  <a:gd name="connsiteX2" fmla="*/ 33658 w 33657"/>
                  <a:gd name="connsiteY2" fmla="*/ 9941 h 28028"/>
                  <a:gd name="connsiteX3" fmla="*/ 8035 w 33657"/>
                  <a:gd name="connsiteY3" fmla="*/ 0 h 28028"/>
                </a:gdLst>
                <a:ahLst/>
                <a:cxnLst>
                  <a:cxn ang="0">
                    <a:pos x="connsiteX0" y="connsiteY0"/>
                  </a:cxn>
                  <a:cxn ang="0">
                    <a:pos x="connsiteX1" y="connsiteY1"/>
                  </a:cxn>
                  <a:cxn ang="0">
                    <a:pos x="connsiteX2" y="connsiteY2"/>
                  </a:cxn>
                  <a:cxn ang="0">
                    <a:pos x="connsiteX3" y="connsiteY3"/>
                  </a:cxn>
                </a:cxnLst>
                <a:rect l="l" t="t" r="r" b="b"/>
                <a:pathLst>
                  <a:path w="33657" h="28028">
                    <a:moveTo>
                      <a:pt x="0" y="17265"/>
                    </a:moveTo>
                    <a:cubicBezTo>
                      <a:pt x="9011" y="21390"/>
                      <a:pt x="18256" y="24984"/>
                      <a:pt x="27686" y="28028"/>
                    </a:cubicBezTo>
                    <a:lnTo>
                      <a:pt x="33658" y="9941"/>
                    </a:lnTo>
                    <a:cubicBezTo>
                      <a:pt x="24931" y="7128"/>
                      <a:pt x="16376" y="3808"/>
                      <a:pt x="8035" y="0"/>
                    </a:cubicBezTo>
                    <a:close/>
                  </a:path>
                </a:pathLst>
              </a:custGeom>
              <a:grpFill/>
              <a:ln w="9525" cap="flat">
                <a:noFill/>
                <a:prstDash val="solid"/>
                <a:miter/>
              </a:ln>
            </p:spPr>
            <p:txBody>
              <a:bodyPr rtlCol="0" anchor="ctr"/>
              <a:lstStyle/>
              <a:p>
                <a:endParaRPr lang="fr-FR"/>
              </a:p>
            </p:txBody>
          </p:sp>
          <p:sp>
            <p:nvSpPr>
              <p:cNvPr id="55" name="Forme libre : forme 54">
                <a:extLst>
                  <a:ext uri="{FF2B5EF4-FFF2-40B4-BE49-F238E27FC236}">
                    <a16:creationId xmlns:a16="http://schemas.microsoft.com/office/drawing/2014/main" id="{F5E45DA0-2D1E-1D08-4B1A-C7C81716BCFE}"/>
                  </a:ext>
                </a:extLst>
              </p:cNvPr>
              <p:cNvSpPr/>
              <p:nvPr/>
            </p:nvSpPr>
            <p:spPr>
              <a:xfrm>
                <a:off x="6113310" y="3739514"/>
                <a:ext cx="29491" cy="20393"/>
              </a:xfrm>
              <a:custGeom>
                <a:avLst/>
                <a:gdLst>
                  <a:gd name="connsiteX0" fmla="*/ 29491 w 29491"/>
                  <a:gd name="connsiteY0" fmla="*/ 19021 h 20393"/>
                  <a:gd name="connsiteX1" fmla="*/ 28393 w 29491"/>
                  <a:gd name="connsiteY1" fmla="*/ 0 h 20393"/>
                  <a:gd name="connsiteX2" fmla="*/ 0 w 29491"/>
                  <a:gd name="connsiteY2" fmla="*/ 1358 h 20393"/>
                  <a:gd name="connsiteX3" fmla="*/ 744 w 29491"/>
                  <a:gd name="connsiteY3" fmla="*/ 20394 h 20393"/>
                  <a:gd name="connsiteX4" fmla="*/ 29491 w 29491"/>
                  <a:gd name="connsiteY4" fmla="*/ 19021 h 2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1" h="20393">
                    <a:moveTo>
                      <a:pt x="29491" y="19021"/>
                    </a:moveTo>
                    <a:lnTo>
                      <a:pt x="28393" y="0"/>
                    </a:lnTo>
                    <a:cubicBezTo>
                      <a:pt x="18943" y="544"/>
                      <a:pt x="9459" y="991"/>
                      <a:pt x="0" y="1358"/>
                    </a:cubicBezTo>
                    <a:lnTo>
                      <a:pt x="744" y="20394"/>
                    </a:lnTo>
                    <a:cubicBezTo>
                      <a:pt x="10312" y="20026"/>
                      <a:pt x="19920" y="19575"/>
                      <a:pt x="29491" y="19021"/>
                    </a:cubicBezTo>
                    <a:close/>
                  </a:path>
                </a:pathLst>
              </a:custGeom>
              <a:grpFill/>
              <a:ln w="9525" cap="flat">
                <a:noFill/>
                <a:prstDash val="solid"/>
                <a:miter/>
              </a:ln>
            </p:spPr>
            <p:txBody>
              <a:bodyPr rtlCol="0" anchor="ctr"/>
              <a:lstStyle/>
              <a:p>
                <a:endParaRPr lang="fr-FR"/>
              </a:p>
            </p:txBody>
          </p:sp>
          <p:sp>
            <p:nvSpPr>
              <p:cNvPr id="56" name="Forme libre : forme 55">
                <a:extLst>
                  <a:ext uri="{FF2B5EF4-FFF2-40B4-BE49-F238E27FC236}">
                    <a16:creationId xmlns:a16="http://schemas.microsoft.com/office/drawing/2014/main" id="{4C0458D1-F0CB-20D5-A326-2B754261F6CB}"/>
                  </a:ext>
                </a:extLst>
              </p:cNvPr>
              <p:cNvSpPr/>
              <p:nvPr/>
            </p:nvSpPr>
            <p:spPr>
              <a:xfrm>
                <a:off x="6151225" y="3356457"/>
                <a:ext cx="33044" cy="26699"/>
              </a:xfrm>
              <a:custGeom>
                <a:avLst/>
                <a:gdLst>
                  <a:gd name="connsiteX0" fmla="*/ 0 w 33044"/>
                  <a:gd name="connsiteY0" fmla="*/ 8774 h 26699"/>
                  <a:gd name="connsiteX1" fmla="*/ 6455 w 33044"/>
                  <a:gd name="connsiteY1" fmla="*/ 26700 h 26699"/>
                  <a:gd name="connsiteX2" fmla="*/ 33044 w 33044"/>
                  <a:gd name="connsiteY2" fmla="*/ 18383 h 26699"/>
                  <a:gd name="connsiteX3" fmla="*/ 28049 w 33044"/>
                  <a:gd name="connsiteY3" fmla="*/ 0 h 26699"/>
                  <a:gd name="connsiteX4" fmla="*/ 0 w 33044"/>
                  <a:gd name="connsiteY4" fmla="*/ 8774 h 2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4" h="26699">
                    <a:moveTo>
                      <a:pt x="0" y="8774"/>
                    </a:moveTo>
                    <a:lnTo>
                      <a:pt x="6455" y="26700"/>
                    </a:lnTo>
                    <a:cubicBezTo>
                      <a:pt x="14647" y="23747"/>
                      <a:pt x="23593" y="20948"/>
                      <a:pt x="33044" y="18383"/>
                    </a:cubicBezTo>
                    <a:lnTo>
                      <a:pt x="28049" y="0"/>
                    </a:lnTo>
                    <a:cubicBezTo>
                      <a:pt x="18110" y="2698"/>
                      <a:pt x="8673" y="5652"/>
                      <a:pt x="0" y="8774"/>
                    </a:cubicBezTo>
                    <a:close/>
                  </a:path>
                </a:pathLst>
              </a:custGeom>
              <a:grpFill/>
              <a:ln w="9525" cap="flat">
                <a:noFill/>
                <a:prstDash val="solid"/>
                <a:miter/>
              </a:ln>
            </p:spPr>
            <p:txBody>
              <a:bodyPr rtlCol="0" anchor="ctr"/>
              <a:lstStyle/>
              <a:p>
                <a:endParaRPr lang="fr-FR"/>
              </a:p>
            </p:txBody>
          </p:sp>
          <p:sp>
            <p:nvSpPr>
              <p:cNvPr id="57" name="Forme libre : forme 56">
                <a:extLst>
                  <a:ext uri="{FF2B5EF4-FFF2-40B4-BE49-F238E27FC236}">
                    <a16:creationId xmlns:a16="http://schemas.microsoft.com/office/drawing/2014/main" id="{DC5A2CCD-437F-E112-AD33-F7AD72C52282}"/>
                  </a:ext>
                </a:extLst>
              </p:cNvPr>
              <p:cNvSpPr/>
              <p:nvPr/>
            </p:nvSpPr>
            <p:spPr>
              <a:xfrm>
                <a:off x="6170033" y="3734928"/>
                <a:ext cx="30272" cy="21644"/>
              </a:xfrm>
              <a:custGeom>
                <a:avLst/>
                <a:gdLst>
                  <a:gd name="connsiteX0" fmla="*/ 1525 w 30272"/>
                  <a:gd name="connsiteY0" fmla="*/ 21645 h 21644"/>
                  <a:gd name="connsiteX1" fmla="*/ 30272 w 30272"/>
                  <a:gd name="connsiteY1" fmla="*/ 18939 h 21644"/>
                  <a:gd name="connsiteX2" fmla="*/ 28207 w 30272"/>
                  <a:gd name="connsiteY2" fmla="*/ 0 h 21644"/>
                  <a:gd name="connsiteX3" fmla="*/ 0 w 30272"/>
                  <a:gd name="connsiteY3" fmla="*/ 2656 h 21644"/>
                </a:gdLst>
                <a:ahLst/>
                <a:cxnLst>
                  <a:cxn ang="0">
                    <a:pos x="connsiteX0" y="connsiteY0"/>
                  </a:cxn>
                  <a:cxn ang="0">
                    <a:pos x="connsiteX1" y="connsiteY1"/>
                  </a:cxn>
                  <a:cxn ang="0">
                    <a:pos x="connsiteX2" y="connsiteY2"/>
                  </a:cxn>
                  <a:cxn ang="0">
                    <a:pos x="connsiteX3" y="connsiteY3"/>
                  </a:cxn>
                </a:cxnLst>
                <a:rect l="l" t="t" r="r" b="b"/>
                <a:pathLst>
                  <a:path w="30272" h="21644">
                    <a:moveTo>
                      <a:pt x="1525" y="21645"/>
                    </a:moveTo>
                    <a:cubicBezTo>
                      <a:pt x="11227" y="20866"/>
                      <a:pt x="20831" y="19968"/>
                      <a:pt x="30272" y="18939"/>
                    </a:cubicBezTo>
                    <a:lnTo>
                      <a:pt x="28207" y="0"/>
                    </a:lnTo>
                    <a:cubicBezTo>
                      <a:pt x="18942" y="1012"/>
                      <a:pt x="9515" y="1891"/>
                      <a:pt x="0" y="2656"/>
                    </a:cubicBezTo>
                    <a:close/>
                  </a:path>
                </a:pathLst>
              </a:custGeom>
              <a:grpFill/>
              <a:ln w="9525" cap="flat">
                <a:noFill/>
                <a:prstDash val="solid"/>
                <a:miter/>
              </a:ln>
            </p:spPr>
            <p:txBody>
              <a:bodyPr rtlCol="0" anchor="ctr"/>
              <a:lstStyle/>
              <a:p>
                <a:endParaRPr lang="fr-FR"/>
              </a:p>
            </p:txBody>
          </p:sp>
          <p:sp>
            <p:nvSpPr>
              <p:cNvPr id="58" name="Forme libre : forme 57">
                <a:extLst>
                  <a:ext uri="{FF2B5EF4-FFF2-40B4-BE49-F238E27FC236}">
                    <a16:creationId xmlns:a16="http://schemas.microsoft.com/office/drawing/2014/main" id="{9ECF0B88-1302-B434-9D77-CF67724CA3AB}"/>
                  </a:ext>
                </a:extLst>
              </p:cNvPr>
              <p:cNvSpPr/>
              <p:nvPr/>
            </p:nvSpPr>
            <p:spPr>
              <a:xfrm>
                <a:off x="6229977" y="3535224"/>
                <a:ext cx="32746" cy="26046"/>
              </a:xfrm>
              <a:custGeom>
                <a:avLst/>
                <a:gdLst>
                  <a:gd name="connsiteX0" fmla="*/ 4828 w 32746"/>
                  <a:gd name="connsiteY0" fmla="*/ 0 h 26046"/>
                  <a:gd name="connsiteX1" fmla="*/ 0 w 32746"/>
                  <a:gd name="connsiteY1" fmla="*/ 18426 h 26046"/>
                  <a:gd name="connsiteX2" fmla="*/ 27221 w 32746"/>
                  <a:gd name="connsiteY2" fmla="*/ 26046 h 26046"/>
                  <a:gd name="connsiteX3" fmla="*/ 32746 w 32746"/>
                  <a:gd name="connsiteY3" fmla="*/ 7814 h 26046"/>
                  <a:gd name="connsiteX4" fmla="*/ 4828 w 32746"/>
                  <a:gd name="connsiteY4" fmla="*/ 0 h 2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6" h="26046">
                    <a:moveTo>
                      <a:pt x="4828" y="0"/>
                    </a:moveTo>
                    <a:lnTo>
                      <a:pt x="0" y="18426"/>
                    </a:lnTo>
                    <a:cubicBezTo>
                      <a:pt x="9176" y="20831"/>
                      <a:pt x="18297" y="23338"/>
                      <a:pt x="27221" y="26046"/>
                    </a:cubicBezTo>
                    <a:lnTo>
                      <a:pt x="32746" y="7814"/>
                    </a:lnTo>
                    <a:cubicBezTo>
                      <a:pt x="23599" y="5037"/>
                      <a:pt x="14236" y="2465"/>
                      <a:pt x="4828" y="0"/>
                    </a:cubicBezTo>
                    <a:close/>
                  </a:path>
                </a:pathLst>
              </a:custGeom>
              <a:grpFill/>
              <a:ln w="9525" cap="flat">
                <a:noFill/>
                <a:prstDash val="solid"/>
                <a:miter/>
              </a:ln>
            </p:spPr>
            <p:txBody>
              <a:bodyPr rtlCol="0" anchor="ctr"/>
              <a:lstStyle/>
              <a:p>
                <a:endParaRPr lang="fr-FR"/>
              </a:p>
            </p:txBody>
          </p:sp>
          <p:sp>
            <p:nvSpPr>
              <p:cNvPr id="60" name="Forme libre : forme 59">
                <a:extLst>
                  <a:ext uri="{FF2B5EF4-FFF2-40B4-BE49-F238E27FC236}">
                    <a16:creationId xmlns:a16="http://schemas.microsoft.com/office/drawing/2014/main" id="{78751568-7E28-8320-00A4-A20AAA6432BA}"/>
                  </a:ext>
                </a:extLst>
              </p:cNvPr>
              <p:cNvSpPr/>
              <p:nvPr/>
            </p:nvSpPr>
            <p:spPr>
              <a:xfrm>
                <a:off x="5812910" y="3454849"/>
                <a:ext cx="104604" cy="104603"/>
              </a:xfrm>
              <a:custGeom>
                <a:avLst/>
                <a:gdLst>
                  <a:gd name="connsiteX0" fmla="*/ 1 w 104604"/>
                  <a:gd name="connsiteY0" fmla="*/ 52300 h 104603"/>
                  <a:gd name="connsiteX1" fmla="*/ 52301 w 104604"/>
                  <a:gd name="connsiteY1" fmla="*/ 104604 h 104603"/>
                  <a:gd name="connsiteX2" fmla="*/ 104604 w 104604"/>
                  <a:gd name="connsiteY2" fmla="*/ 52304 h 104603"/>
                  <a:gd name="connsiteX3" fmla="*/ 52304 w 104604"/>
                  <a:gd name="connsiteY3" fmla="*/ 0 h 104603"/>
                  <a:gd name="connsiteX4" fmla="*/ 52299 w 104604"/>
                  <a:gd name="connsiteY4" fmla="*/ 0 h 104603"/>
                  <a:gd name="connsiteX5" fmla="*/ 1 w 104604"/>
                  <a:gd name="connsiteY5" fmla="*/ 51869 h 104603"/>
                  <a:gd name="connsiteX6" fmla="*/ 1 w 104604"/>
                  <a:gd name="connsiteY6" fmla="*/ 52300 h 104603"/>
                  <a:gd name="connsiteX7" fmla="*/ 85553 w 104604"/>
                  <a:gd name="connsiteY7" fmla="*/ 52300 h 104603"/>
                  <a:gd name="connsiteX8" fmla="*/ 52303 w 104604"/>
                  <a:gd name="connsiteY8" fmla="*/ 85554 h 104603"/>
                  <a:gd name="connsiteX9" fmla="*/ 19050 w 104604"/>
                  <a:gd name="connsiteY9" fmla="*/ 52304 h 104603"/>
                  <a:gd name="connsiteX10" fmla="*/ 52300 w 104604"/>
                  <a:gd name="connsiteY10" fmla="*/ 19050 h 104603"/>
                  <a:gd name="connsiteX11" fmla="*/ 52302 w 104604"/>
                  <a:gd name="connsiteY11" fmla="*/ 19050 h 104603"/>
                  <a:gd name="connsiteX12" fmla="*/ 85553 w 104604"/>
                  <a:gd name="connsiteY12" fmla="*/ 51592 h 104603"/>
                  <a:gd name="connsiteX13" fmla="*/ 85553 w 104604"/>
                  <a:gd name="connsiteY13" fmla="*/ 52300 h 10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04" h="104603">
                    <a:moveTo>
                      <a:pt x="1" y="52300"/>
                    </a:moveTo>
                    <a:cubicBezTo>
                      <a:pt x="0" y="81186"/>
                      <a:pt x="23415" y="104603"/>
                      <a:pt x="52301" y="104604"/>
                    </a:cubicBezTo>
                    <a:cubicBezTo>
                      <a:pt x="81186" y="104605"/>
                      <a:pt x="104603" y="81190"/>
                      <a:pt x="104604" y="52304"/>
                    </a:cubicBezTo>
                    <a:cubicBezTo>
                      <a:pt x="104605" y="23419"/>
                      <a:pt x="81190" y="1"/>
                      <a:pt x="52304" y="0"/>
                    </a:cubicBezTo>
                    <a:cubicBezTo>
                      <a:pt x="52302" y="0"/>
                      <a:pt x="52301" y="0"/>
                      <a:pt x="52299" y="0"/>
                    </a:cubicBezTo>
                    <a:cubicBezTo>
                      <a:pt x="23534" y="-118"/>
                      <a:pt x="120" y="23104"/>
                      <a:pt x="1" y="51869"/>
                    </a:cubicBezTo>
                    <a:cubicBezTo>
                      <a:pt x="0" y="52013"/>
                      <a:pt x="0" y="52156"/>
                      <a:pt x="1" y="52300"/>
                    </a:cubicBezTo>
                    <a:close/>
                    <a:moveTo>
                      <a:pt x="85553" y="52300"/>
                    </a:moveTo>
                    <a:cubicBezTo>
                      <a:pt x="85554" y="70665"/>
                      <a:pt x="70668" y="85553"/>
                      <a:pt x="52303" y="85554"/>
                    </a:cubicBezTo>
                    <a:cubicBezTo>
                      <a:pt x="33939" y="85555"/>
                      <a:pt x="19051" y="70668"/>
                      <a:pt x="19050" y="52304"/>
                    </a:cubicBezTo>
                    <a:cubicBezTo>
                      <a:pt x="19049" y="33940"/>
                      <a:pt x="33935" y="19051"/>
                      <a:pt x="52300" y="19050"/>
                    </a:cubicBezTo>
                    <a:cubicBezTo>
                      <a:pt x="52301" y="19050"/>
                      <a:pt x="52301" y="19050"/>
                      <a:pt x="52302" y="19050"/>
                    </a:cubicBezTo>
                    <a:cubicBezTo>
                      <a:pt x="70470" y="18854"/>
                      <a:pt x="85357" y="33424"/>
                      <a:pt x="85553" y="51592"/>
                    </a:cubicBezTo>
                    <a:cubicBezTo>
                      <a:pt x="85556" y="51828"/>
                      <a:pt x="85556" y="52064"/>
                      <a:pt x="85553" y="52300"/>
                    </a:cubicBezTo>
                    <a:close/>
                  </a:path>
                </a:pathLst>
              </a:custGeom>
              <a:grpFill/>
              <a:ln w="9525" cap="flat">
                <a:noFill/>
                <a:prstDash val="solid"/>
                <a:miter/>
              </a:ln>
            </p:spPr>
            <p:txBody>
              <a:bodyPr rtlCol="0" anchor="ctr"/>
              <a:lstStyle/>
              <a:p>
                <a:endParaRPr lang="fr-FR"/>
              </a:p>
            </p:txBody>
          </p:sp>
        </p:grpSp>
        <p:grpSp>
          <p:nvGrpSpPr>
            <p:cNvPr id="63" name="Groupe 62">
              <a:extLst>
                <a:ext uri="{FF2B5EF4-FFF2-40B4-BE49-F238E27FC236}">
                  <a16:creationId xmlns:a16="http://schemas.microsoft.com/office/drawing/2014/main" id="{0D87F1E5-DC66-3B45-59AB-4581A5B40DED}"/>
                </a:ext>
              </a:extLst>
            </p:cNvPr>
            <p:cNvGrpSpPr/>
            <p:nvPr/>
          </p:nvGrpSpPr>
          <p:grpSpPr>
            <a:xfrm rot="20265906" flipH="1">
              <a:off x="6286904" y="3084079"/>
              <a:ext cx="220860" cy="236489"/>
              <a:chOff x="6220830" y="2962227"/>
              <a:chExt cx="220860" cy="236489"/>
            </a:xfrm>
            <a:grpFill/>
          </p:grpSpPr>
          <p:sp>
            <p:nvSpPr>
              <p:cNvPr id="34" name="Forme libre : forme 33">
                <a:extLst>
                  <a:ext uri="{FF2B5EF4-FFF2-40B4-BE49-F238E27FC236}">
                    <a16:creationId xmlns:a16="http://schemas.microsoft.com/office/drawing/2014/main" id="{3673587C-0061-CFD1-6FB6-0D521CB015DF}"/>
                  </a:ext>
                </a:extLst>
              </p:cNvPr>
              <p:cNvSpPr/>
              <p:nvPr/>
            </p:nvSpPr>
            <p:spPr>
              <a:xfrm>
                <a:off x="6220830" y="2962227"/>
                <a:ext cx="196639" cy="198348"/>
              </a:xfrm>
              <a:custGeom>
                <a:avLst/>
                <a:gdLst>
                  <a:gd name="connsiteX0" fmla="*/ 389668 w 389667"/>
                  <a:gd name="connsiteY0" fmla="*/ 259802 h 354308"/>
                  <a:gd name="connsiteX1" fmla="*/ 284512 w 389667"/>
                  <a:gd name="connsiteY1" fmla="*/ 3170 h 354308"/>
                  <a:gd name="connsiteX2" fmla="*/ 260423 w 389667"/>
                  <a:gd name="connsiteY2" fmla="*/ 36 h 354308"/>
                  <a:gd name="connsiteX3" fmla="*/ 199606 w 389667"/>
                  <a:gd name="connsiteY3" fmla="*/ 13266 h 354308"/>
                  <a:gd name="connsiteX4" fmla="*/ 0 w 389667"/>
                  <a:gd name="connsiteY4" fmla="*/ 96581 h 354308"/>
                  <a:gd name="connsiteX5" fmla="*/ 105223 w 389667"/>
                  <a:gd name="connsiteY5" fmla="*/ 353356 h 354308"/>
                  <a:gd name="connsiteX6" fmla="*/ 123053 w 389667"/>
                  <a:gd name="connsiteY6" fmla="*/ 354309 h 354308"/>
                  <a:gd name="connsiteX7" fmla="*/ 304829 w 389667"/>
                  <a:gd name="connsiteY7" fmla="*/ 270013 h 354308"/>
                  <a:gd name="connsiteX8" fmla="*/ 365893 w 389667"/>
                  <a:gd name="connsiteY8" fmla="*/ 256678 h 354308"/>
                  <a:gd name="connsiteX9" fmla="*/ 389668 w 389667"/>
                  <a:gd name="connsiteY9" fmla="*/ 259802 h 354308"/>
                  <a:gd name="connsiteX10" fmla="*/ 99679 w 389667"/>
                  <a:gd name="connsiteY10" fmla="*/ 264479 h 354308"/>
                  <a:gd name="connsiteX11" fmla="*/ 72171 w 389667"/>
                  <a:gd name="connsiteY11" fmla="*/ 197356 h 354308"/>
                  <a:gd name="connsiteX12" fmla="*/ 122492 w 389667"/>
                  <a:gd name="connsiteY12" fmla="*/ 180697 h 354308"/>
                  <a:gd name="connsiteX13" fmla="*/ 149447 w 389667"/>
                  <a:gd name="connsiteY13" fmla="*/ 247086 h 354308"/>
                  <a:gd name="connsiteX14" fmla="*/ 140579 w 389667"/>
                  <a:gd name="connsiteY14" fmla="*/ 251067 h 354308"/>
                  <a:gd name="connsiteX15" fmla="*/ 99679 w 389667"/>
                  <a:gd name="connsiteY15" fmla="*/ 264479 h 354308"/>
                  <a:gd name="connsiteX16" fmla="*/ 293989 w 389667"/>
                  <a:gd name="connsiteY16" fmla="*/ 243600 h 354308"/>
                  <a:gd name="connsiteX17" fmla="*/ 291856 w 389667"/>
                  <a:gd name="connsiteY17" fmla="*/ 244552 h 354308"/>
                  <a:gd name="connsiteX18" fmla="*/ 265776 w 389667"/>
                  <a:gd name="connsiteY18" fmla="*/ 180925 h 354308"/>
                  <a:gd name="connsiteX19" fmla="*/ 215370 w 389667"/>
                  <a:gd name="connsiteY19" fmla="*/ 209967 h 354308"/>
                  <a:gd name="connsiteX20" fmla="*/ 208074 w 389667"/>
                  <a:gd name="connsiteY20" fmla="*/ 214625 h 354308"/>
                  <a:gd name="connsiteX21" fmla="*/ 234115 w 389667"/>
                  <a:gd name="connsiteY21" fmla="*/ 278166 h 354308"/>
                  <a:gd name="connsiteX22" fmla="*/ 228829 w 389667"/>
                  <a:gd name="connsiteY22" fmla="*/ 281766 h 354308"/>
                  <a:gd name="connsiteX23" fmla="*/ 176975 w 389667"/>
                  <a:gd name="connsiteY23" fmla="*/ 313256 h 354308"/>
                  <a:gd name="connsiteX24" fmla="*/ 149933 w 389667"/>
                  <a:gd name="connsiteY24" fmla="*/ 247315 h 354308"/>
                  <a:gd name="connsiteX25" fmla="*/ 208036 w 389667"/>
                  <a:gd name="connsiteY25" fmla="*/ 214672 h 354308"/>
                  <a:gd name="connsiteX26" fmla="*/ 180413 w 389667"/>
                  <a:gd name="connsiteY26" fmla="*/ 147359 h 354308"/>
                  <a:gd name="connsiteX27" fmla="*/ 178308 w 389667"/>
                  <a:gd name="connsiteY27" fmla="*/ 148712 h 354308"/>
                  <a:gd name="connsiteX28" fmla="*/ 122472 w 389667"/>
                  <a:gd name="connsiteY28" fmla="*/ 180487 h 354308"/>
                  <a:gd name="connsiteX29" fmla="*/ 92173 w 389667"/>
                  <a:gd name="connsiteY29" fmla="*/ 106545 h 354308"/>
                  <a:gd name="connsiteX30" fmla="*/ 150657 w 389667"/>
                  <a:gd name="connsiteY30" fmla="*/ 74750 h 354308"/>
                  <a:gd name="connsiteX31" fmla="*/ 180413 w 389667"/>
                  <a:gd name="connsiteY31" fmla="*/ 147359 h 354308"/>
                  <a:gd name="connsiteX32" fmla="*/ 238411 w 389667"/>
                  <a:gd name="connsiteY32" fmla="*/ 114384 h 354308"/>
                  <a:gd name="connsiteX33" fmla="*/ 208217 w 389667"/>
                  <a:gd name="connsiteY33" fmla="*/ 40698 h 354308"/>
                  <a:gd name="connsiteX34" fmla="*/ 210360 w 389667"/>
                  <a:gd name="connsiteY34" fmla="*/ 39746 h 354308"/>
                  <a:gd name="connsiteX35" fmla="*/ 260347 w 389667"/>
                  <a:gd name="connsiteY35" fmla="*/ 28659 h 354308"/>
                  <a:gd name="connsiteX36" fmla="*/ 264014 w 389667"/>
                  <a:gd name="connsiteY36" fmla="*/ 28735 h 354308"/>
                  <a:gd name="connsiteX37" fmla="*/ 292046 w 389667"/>
                  <a:gd name="connsiteY37" fmla="*/ 97143 h 354308"/>
                  <a:gd name="connsiteX38" fmla="*/ 247802 w 389667"/>
                  <a:gd name="connsiteY38" fmla="*/ 110335 h 354308"/>
                  <a:gd name="connsiteX39" fmla="*/ 238411 w 389667"/>
                  <a:gd name="connsiteY39" fmla="*/ 114422 h 354308"/>
                  <a:gd name="connsiteX40" fmla="*/ 265700 w 389667"/>
                  <a:gd name="connsiteY40" fmla="*/ 181011 h 354308"/>
                  <a:gd name="connsiteX41" fmla="*/ 275006 w 389667"/>
                  <a:gd name="connsiteY41" fmla="*/ 176725 h 354308"/>
                  <a:gd name="connsiteX42" fmla="*/ 319773 w 389667"/>
                  <a:gd name="connsiteY42" fmla="*/ 164790 h 354308"/>
                  <a:gd name="connsiteX43" fmla="*/ 346272 w 389667"/>
                  <a:gd name="connsiteY43" fmla="*/ 229446 h 354308"/>
                  <a:gd name="connsiteX44" fmla="*/ 293989 w 389667"/>
                  <a:gd name="connsiteY44" fmla="*/ 243600 h 35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9667" h="354308">
                    <a:moveTo>
                      <a:pt x="389668" y="259802"/>
                    </a:moveTo>
                    <a:lnTo>
                      <a:pt x="284512" y="3170"/>
                    </a:lnTo>
                    <a:cubicBezTo>
                      <a:pt x="276701" y="844"/>
                      <a:pt x="268569" y="-215"/>
                      <a:pt x="260423" y="36"/>
                    </a:cubicBezTo>
                    <a:cubicBezTo>
                      <a:pt x="239483" y="446"/>
                      <a:pt x="218825" y="4940"/>
                      <a:pt x="199606" y="13266"/>
                    </a:cubicBezTo>
                    <a:cubicBezTo>
                      <a:pt x="135598" y="39489"/>
                      <a:pt x="107213" y="91666"/>
                      <a:pt x="0" y="96581"/>
                    </a:cubicBezTo>
                    <a:lnTo>
                      <a:pt x="105223" y="353356"/>
                    </a:lnTo>
                    <a:cubicBezTo>
                      <a:pt x="111144" y="353995"/>
                      <a:pt x="117097" y="354313"/>
                      <a:pt x="123053" y="354309"/>
                    </a:cubicBezTo>
                    <a:cubicBezTo>
                      <a:pt x="202301" y="354309"/>
                      <a:pt x="245154" y="294463"/>
                      <a:pt x="304829" y="270013"/>
                    </a:cubicBezTo>
                    <a:cubicBezTo>
                      <a:pt x="324121" y="261635"/>
                      <a:pt x="344864" y="257106"/>
                      <a:pt x="365893" y="256678"/>
                    </a:cubicBezTo>
                    <a:cubicBezTo>
                      <a:pt x="373933" y="256452"/>
                      <a:pt x="381958" y="257507"/>
                      <a:pt x="389668" y="259802"/>
                    </a:cubicBezTo>
                    <a:close/>
                    <a:moveTo>
                      <a:pt x="99679" y="264479"/>
                    </a:moveTo>
                    <a:lnTo>
                      <a:pt x="72171" y="197356"/>
                    </a:lnTo>
                    <a:cubicBezTo>
                      <a:pt x="89485" y="193591"/>
                      <a:pt x="106351" y="188006"/>
                      <a:pt x="122492" y="180697"/>
                    </a:cubicBezTo>
                    <a:lnTo>
                      <a:pt x="149447" y="247086"/>
                    </a:lnTo>
                    <a:cubicBezTo>
                      <a:pt x="146495" y="248419"/>
                      <a:pt x="143675" y="249801"/>
                      <a:pt x="140579" y="251067"/>
                    </a:cubicBezTo>
                    <a:cubicBezTo>
                      <a:pt x="127273" y="256480"/>
                      <a:pt x="113607" y="260962"/>
                      <a:pt x="99679" y="264479"/>
                    </a:cubicBezTo>
                    <a:close/>
                    <a:moveTo>
                      <a:pt x="293989" y="243600"/>
                    </a:moveTo>
                    <a:cubicBezTo>
                      <a:pt x="293256" y="243905"/>
                      <a:pt x="292579" y="244295"/>
                      <a:pt x="291856" y="244552"/>
                    </a:cubicBezTo>
                    <a:lnTo>
                      <a:pt x="265776" y="180925"/>
                    </a:lnTo>
                    <a:cubicBezTo>
                      <a:pt x="248351" y="189483"/>
                      <a:pt x="231513" y="199185"/>
                      <a:pt x="215370" y="209967"/>
                    </a:cubicBezTo>
                    <a:lnTo>
                      <a:pt x="208074" y="214625"/>
                    </a:lnTo>
                    <a:lnTo>
                      <a:pt x="234115" y="278166"/>
                    </a:lnTo>
                    <a:cubicBezTo>
                      <a:pt x="232362" y="279366"/>
                      <a:pt x="230572" y="280566"/>
                      <a:pt x="228829" y="281766"/>
                    </a:cubicBezTo>
                    <a:cubicBezTo>
                      <a:pt x="212487" y="293742"/>
                      <a:pt x="195137" y="304279"/>
                      <a:pt x="176975" y="313256"/>
                    </a:cubicBezTo>
                    <a:lnTo>
                      <a:pt x="149933" y="247315"/>
                    </a:lnTo>
                    <a:cubicBezTo>
                      <a:pt x="170074" y="237872"/>
                      <a:pt x="189494" y="226962"/>
                      <a:pt x="208036" y="214672"/>
                    </a:cubicBezTo>
                    <a:lnTo>
                      <a:pt x="180413" y="147359"/>
                    </a:lnTo>
                    <a:lnTo>
                      <a:pt x="178308" y="148712"/>
                    </a:lnTo>
                    <a:cubicBezTo>
                      <a:pt x="160478" y="160623"/>
                      <a:pt x="141819" y="171241"/>
                      <a:pt x="122472" y="180487"/>
                    </a:cubicBezTo>
                    <a:lnTo>
                      <a:pt x="92173" y="106545"/>
                    </a:lnTo>
                    <a:cubicBezTo>
                      <a:pt x="112729" y="98026"/>
                      <a:pt x="132332" y="87370"/>
                      <a:pt x="150657" y="74750"/>
                    </a:cubicBezTo>
                    <a:lnTo>
                      <a:pt x="180413" y="147359"/>
                    </a:lnTo>
                    <a:cubicBezTo>
                      <a:pt x="198925" y="134982"/>
                      <a:pt x="218308" y="123962"/>
                      <a:pt x="238411" y="114384"/>
                    </a:cubicBezTo>
                    <a:lnTo>
                      <a:pt x="208217" y="40698"/>
                    </a:lnTo>
                    <a:cubicBezTo>
                      <a:pt x="208950" y="40393"/>
                      <a:pt x="209626" y="40012"/>
                      <a:pt x="210360" y="39746"/>
                    </a:cubicBezTo>
                    <a:cubicBezTo>
                      <a:pt x="226148" y="32851"/>
                      <a:pt x="243124" y="29085"/>
                      <a:pt x="260347" y="28659"/>
                    </a:cubicBezTo>
                    <a:cubicBezTo>
                      <a:pt x="261652" y="28659"/>
                      <a:pt x="262871" y="28659"/>
                      <a:pt x="264014" y="28735"/>
                    </a:cubicBezTo>
                    <a:lnTo>
                      <a:pt x="292046" y="97143"/>
                    </a:lnTo>
                    <a:cubicBezTo>
                      <a:pt x="276886" y="100017"/>
                      <a:pt x="262060" y="104438"/>
                      <a:pt x="247802" y="110335"/>
                    </a:cubicBezTo>
                    <a:cubicBezTo>
                      <a:pt x="244590" y="111650"/>
                      <a:pt x="241459" y="113012"/>
                      <a:pt x="238411" y="114422"/>
                    </a:cubicBezTo>
                    <a:lnTo>
                      <a:pt x="265700" y="181011"/>
                    </a:lnTo>
                    <a:cubicBezTo>
                      <a:pt x="268776" y="179554"/>
                      <a:pt x="271796" y="178039"/>
                      <a:pt x="275006" y="176725"/>
                    </a:cubicBezTo>
                    <a:cubicBezTo>
                      <a:pt x="289291" y="170658"/>
                      <a:pt x="304363" y="166640"/>
                      <a:pt x="319773" y="164790"/>
                    </a:cubicBezTo>
                    <a:lnTo>
                      <a:pt x="346272" y="229446"/>
                    </a:lnTo>
                    <a:cubicBezTo>
                      <a:pt x="328295" y="231833"/>
                      <a:pt x="310715" y="236592"/>
                      <a:pt x="293989" y="243600"/>
                    </a:cubicBezTo>
                    <a:close/>
                  </a:path>
                </a:pathLst>
              </a:custGeom>
              <a:grpFill/>
              <a:ln w="9525" cap="flat">
                <a:noFill/>
                <a:prstDash val="solid"/>
                <a:miter/>
              </a:ln>
            </p:spPr>
            <p:txBody>
              <a:bodyPr rtlCol="0" anchor="ctr"/>
              <a:lstStyle/>
              <a:p>
                <a:endParaRPr lang="fr-FR"/>
              </a:p>
            </p:txBody>
          </p:sp>
          <p:cxnSp>
            <p:nvCxnSpPr>
              <p:cNvPr id="62" name="Connecteur droit 61">
                <a:extLst>
                  <a:ext uri="{FF2B5EF4-FFF2-40B4-BE49-F238E27FC236}">
                    <a16:creationId xmlns:a16="http://schemas.microsoft.com/office/drawing/2014/main" id="{17F99FAB-7255-4107-341C-39705382DE64}"/>
                  </a:ext>
                </a:extLst>
              </p:cNvPr>
              <p:cNvCxnSpPr>
                <a:cxnSpLocks/>
              </p:cNvCxnSpPr>
              <p:nvPr/>
            </p:nvCxnSpPr>
            <p:spPr>
              <a:xfrm>
                <a:off x="6403182" y="3098841"/>
                <a:ext cx="38508" cy="99875"/>
              </a:xfrm>
              <a:prstGeom prst="line">
                <a:avLst/>
              </a:prstGeom>
              <a:grpFill/>
              <a:ln>
                <a:solidFill>
                  <a:schemeClr val="accent2"/>
                </a:solidFill>
              </a:ln>
            </p:spPr>
            <p:style>
              <a:lnRef idx="2">
                <a:schemeClr val="dk1"/>
              </a:lnRef>
              <a:fillRef idx="0">
                <a:schemeClr val="dk1"/>
              </a:fillRef>
              <a:effectRef idx="1">
                <a:schemeClr val="dk1"/>
              </a:effectRef>
              <a:fontRef idx="minor">
                <a:schemeClr val="tx1"/>
              </a:fontRef>
            </p:style>
          </p:cxnSp>
        </p:grpSp>
      </p:grpSp>
      <p:grpSp>
        <p:nvGrpSpPr>
          <p:cNvPr id="65" name="Groupe 64">
            <a:extLst>
              <a:ext uri="{FF2B5EF4-FFF2-40B4-BE49-F238E27FC236}">
                <a16:creationId xmlns:a16="http://schemas.microsoft.com/office/drawing/2014/main" id="{8A0933BC-4A1F-0C0E-003C-7739E5D8AE19}"/>
              </a:ext>
            </a:extLst>
          </p:cNvPr>
          <p:cNvGrpSpPr/>
          <p:nvPr/>
        </p:nvGrpSpPr>
        <p:grpSpPr>
          <a:xfrm>
            <a:off x="5425495" y="1138790"/>
            <a:ext cx="1265061" cy="832258"/>
            <a:chOff x="547915" y="610828"/>
            <a:chExt cx="1774371" cy="1121229"/>
          </a:xfrm>
          <a:solidFill>
            <a:schemeClr val="accent2"/>
          </a:solidFill>
        </p:grpSpPr>
        <p:pic>
          <p:nvPicPr>
            <p:cNvPr id="66" name="Graphique 65" descr="Femme médecin contour">
              <a:extLst>
                <a:ext uri="{FF2B5EF4-FFF2-40B4-BE49-F238E27FC236}">
                  <a16:creationId xmlns:a16="http://schemas.microsoft.com/office/drawing/2014/main" id="{797E050C-C5E0-0C68-FC45-24524495987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07886" y="610828"/>
              <a:ext cx="914400" cy="914400"/>
            </a:xfrm>
            <a:prstGeom prst="rect">
              <a:avLst/>
            </a:prstGeom>
          </p:spPr>
        </p:pic>
        <p:pic>
          <p:nvPicPr>
            <p:cNvPr id="67" name="Graphique 66" descr="Homme médecin contour">
              <a:extLst>
                <a:ext uri="{FF2B5EF4-FFF2-40B4-BE49-F238E27FC236}">
                  <a16:creationId xmlns:a16="http://schemas.microsoft.com/office/drawing/2014/main" id="{46E5F200-03AA-331C-4203-2285E6E643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915" y="610828"/>
              <a:ext cx="914400" cy="914400"/>
            </a:xfrm>
            <a:prstGeom prst="rect">
              <a:avLst/>
            </a:prstGeom>
          </p:spPr>
        </p:pic>
        <p:pic>
          <p:nvPicPr>
            <p:cNvPr id="68" name="Graphique 67" descr="Femme médecin avec un remplissage uni">
              <a:extLst>
                <a:ext uri="{FF2B5EF4-FFF2-40B4-BE49-F238E27FC236}">
                  <a16:creationId xmlns:a16="http://schemas.microsoft.com/office/drawing/2014/main" id="{E314757A-33B0-0295-BFEC-13AE0C7F65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01700" y="610828"/>
              <a:ext cx="1121229" cy="1121229"/>
            </a:xfrm>
            <a:prstGeom prst="rect">
              <a:avLst/>
            </a:prstGeom>
          </p:spPr>
        </p:pic>
      </p:grpSp>
      <p:pic>
        <p:nvPicPr>
          <p:cNvPr id="78" name="Image 77" descr="Une image contenant Police, Graphique, logo, symbole&#10;&#10;Description générée automatiquement">
            <a:extLst>
              <a:ext uri="{FF2B5EF4-FFF2-40B4-BE49-F238E27FC236}">
                <a16:creationId xmlns:a16="http://schemas.microsoft.com/office/drawing/2014/main" id="{ED275256-E00B-B8EF-65EF-A5175EFF7AD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11453" y="500"/>
            <a:ext cx="2027888" cy="914400"/>
          </a:xfrm>
          <a:prstGeom prst="rect">
            <a:avLst/>
          </a:prstGeom>
        </p:spPr>
      </p:pic>
      <p:sp>
        <p:nvSpPr>
          <p:cNvPr id="3" name="ZoneTexte 2">
            <a:extLst>
              <a:ext uri="{FF2B5EF4-FFF2-40B4-BE49-F238E27FC236}">
                <a16:creationId xmlns:a16="http://schemas.microsoft.com/office/drawing/2014/main" id="{AA51BD64-E470-65BF-B500-0502FC894722}"/>
              </a:ext>
            </a:extLst>
          </p:cNvPr>
          <p:cNvSpPr txBox="1"/>
          <p:nvPr/>
        </p:nvSpPr>
        <p:spPr>
          <a:xfrm>
            <a:off x="9066771" y="2034414"/>
            <a:ext cx="2136889" cy="1261884"/>
          </a:xfrm>
          <a:prstGeom prst="rect">
            <a:avLst/>
          </a:prstGeom>
          <a:noFill/>
        </p:spPr>
        <p:txBody>
          <a:bodyPr wrap="square" rtlCol="0">
            <a:spAutoFit/>
          </a:bodyPr>
          <a:lstStyle/>
          <a:p>
            <a:pPr algn="ctr"/>
            <a:r>
              <a:rPr lang="en-US" sz="3600" b="1">
                <a:solidFill>
                  <a:schemeClr val="accent2"/>
                </a:solidFill>
                <a:latin typeface="Helvetica" panose="020B0604020202020204" pitchFamily="34" charset="0"/>
                <a:cs typeface="Helvetica" panose="020B0604020202020204" pitchFamily="34" charset="0"/>
              </a:rPr>
              <a:t>10 400</a:t>
            </a:r>
          </a:p>
          <a:p>
            <a:pPr algn="ctr"/>
            <a:r>
              <a:rPr lang="en-US" sz="2000">
                <a:latin typeface="Helvetica" panose="020B0604020202020204" pitchFamily="34" charset="0"/>
                <a:cs typeface="Helvetica" panose="020B0604020202020204" pitchFamily="34" charset="0"/>
              </a:rPr>
              <a:t>Nouveaux patients en 2025</a:t>
            </a:r>
            <a:endParaRPr lang="fr-FR" sz="2000">
              <a:latin typeface="Helvetica" panose="020B0604020202020204" pitchFamily="34" charset="0"/>
              <a:cs typeface="Helvetica" panose="020B0604020202020204" pitchFamily="34" charset="0"/>
            </a:endParaRPr>
          </a:p>
        </p:txBody>
      </p:sp>
      <p:pic>
        <p:nvPicPr>
          <p:cNvPr id="16" name="Graphique 15" descr="Croissance de l'activité contour">
            <a:extLst>
              <a:ext uri="{FF2B5EF4-FFF2-40B4-BE49-F238E27FC236}">
                <a16:creationId xmlns:a16="http://schemas.microsoft.com/office/drawing/2014/main" id="{9887BDFF-FF27-002A-8CE8-13C69709951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33742" y="979355"/>
            <a:ext cx="1002949" cy="1002949"/>
          </a:xfrm>
          <a:prstGeom prst="rect">
            <a:avLst/>
          </a:prstGeom>
        </p:spPr>
      </p:pic>
      <p:pic>
        <p:nvPicPr>
          <p:cNvPr id="14" name="Image 13" descr="Une image contenant carte, texte, atlas&#10;&#10;Le contenu généré par l’IA peut être incorrect.">
            <a:extLst>
              <a:ext uri="{FF2B5EF4-FFF2-40B4-BE49-F238E27FC236}">
                <a16:creationId xmlns:a16="http://schemas.microsoft.com/office/drawing/2014/main" id="{62360448-E426-F1EA-F114-7B4862B7AC55}"/>
              </a:ext>
            </a:extLst>
          </p:cNvPr>
          <p:cNvPicPr>
            <a:picLocks noChangeAspect="1"/>
          </p:cNvPicPr>
          <p:nvPr/>
        </p:nvPicPr>
        <p:blipFill>
          <a:blip r:embed="rId11"/>
          <a:stretch>
            <a:fillRect/>
          </a:stretch>
        </p:blipFill>
        <p:spPr>
          <a:xfrm>
            <a:off x="3503385" y="3429000"/>
            <a:ext cx="4636759" cy="3286591"/>
          </a:xfrm>
          <a:prstGeom prst="rect">
            <a:avLst/>
          </a:prstGeom>
        </p:spPr>
      </p:pic>
      <p:sp>
        <p:nvSpPr>
          <p:cNvPr id="15" name="ZoneTexte 14">
            <a:extLst>
              <a:ext uri="{FF2B5EF4-FFF2-40B4-BE49-F238E27FC236}">
                <a16:creationId xmlns:a16="http://schemas.microsoft.com/office/drawing/2014/main" id="{8FA281B2-73D3-F7F4-683F-E5307738DC0F}"/>
              </a:ext>
            </a:extLst>
          </p:cNvPr>
          <p:cNvSpPr txBox="1"/>
          <p:nvPr/>
        </p:nvSpPr>
        <p:spPr>
          <a:xfrm>
            <a:off x="8349008" y="4527008"/>
            <a:ext cx="3314700" cy="1261884"/>
          </a:xfrm>
          <a:prstGeom prst="rect">
            <a:avLst/>
          </a:prstGeom>
          <a:noFill/>
        </p:spPr>
        <p:txBody>
          <a:bodyPr wrap="square" rtlCol="0">
            <a:spAutoFit/>
          </a:bodyPr>
          <a:lstStyle/>
          <a:p>
            <a:pPr algn="ctr"/>
            <a:r>
              <a:rPr lang="en-US" sz="3600" b="1">
                <a:solidFill>
                  <a:schemeClr val="accent2"/>
                </a:solidFill>
                <a:latin typeface="Helvetica" panose="020B0604020202020204" pitchFamily="34" charset="0"/>
                <a:cs typeface="Helvetica" panose="020B0604020202020204" pitchFamily="34" charset="0"/>
              </a:rPr>
              <a:t>33 680</a:t>
            </a:r>
          </a:p>
          <a:p>
            <a:pPr algn="ctr"/>
            <a:r>
              <a:rPr lang="en-US" sz="2000">
                <a:latin typeface="Helvetica" panose="020B0604020202020204" pitchFamily="34" charset="0"/>
                <a:cs typeface="Helvetica" panose="020B0604020202020204" pitchFamily="34" charset="0"/>
              </a:rPr>
              <a:t>Nombre total de visite à domicile en 2025</a:t>
            </a:r>
            <a:endParaRPr lang="fr-FR" sz="2000">
              <a:latin typeface="Helvetica" panose="020B0604020202020204" pitchFamily="34" charset="0"/>
              <a:cs typeface="Helvetica" panose="020B0604020202020204" pitchFamily="34" charset="0"/>
            </a:endParaRPr>
          </a:p>
        </p:txBody>
      </p:sp>
      <p:pic>
        <p:nvPicPr>
          <p:cNvPr id="17" name="Graphique 16" descr="Voiture contour">
            <a:extLst>
              <a:ext uri="{FF2B5EF4-FFF2-40B4-BE49-F238E27FC236}">
                <a16:creationId xmlns:a16="http://schemas.microsoft.com/office/drawing/2014/main" id="{1906059A-2239-264E-C5EB-B18FE40583B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549158" y="3763141"/>
            <a:ext cx="914400" cy="914400"/>
          </a:xfrm>
          <a:prstGeom prst="rect">
            <a:avLst/>
          </a:prstGeom>
        </p:spPr>
      </p:pic>
      <p:sp>
        <p:nvSpPr>
          <p:cNvPr id="25" name="ZoneTexte 24">
            <a:extLst>
              <a:ext uri="{FF2B5EF4-FFF2-40B4-BE49-F238E27FC236}">
                <a16:creationId xmlns:a16="http://schemas.microsoft.com/office/drawing/2014/main" id="{97B1D694-9770-6361-47F2-50B6C0839DE3}"/>
              </a:ext>
            </a:extLst>
          </p:cNvPr>
          <p:cNvSpPr txBox="1"/>
          <p:nvPr/>
        </p:nvSpPr>
        <p:spPr>
          <a:xfrm>
            <a:off x="321747" y="4883695"/>
            <a:ext cx="3095937" cy="1569660"/>
          </a:xfrm>
          <a:prstGeom prst="rect">
            <a:avLst/>
          </a:prstGeom>
          <a:noFill/>
        </p:spPr>
        <p:txBody>
          <a:bodyPr wrap="square" rtlCol="0">
            <a:spAutoFit/>
          </a:bodyPr>
          <a:lstStyle/>
          <a:p>
            <a:pPr algn="ctr"/>
            <a:r>
              <a:rPr lang="en-US" sz="3600" b="1">
                <a:solidFill>
                  <a:schemeClr val="accent2"/>
                </a:solidFill>
                <a:latin typeface="Helvetica" panose="020B0604020202020204" pitchFamily="34" charset="0"/>
                <a:cs typeface="Helvetica" panose="020B0604020202020204" pitchFamily="34" charset="0"/>
              </a:rPr>
              <a:t>88%</a:t>
            </a:r>
            <a:r>
              <a:rPr lang="en-US" sz="2000">
                <a:latin typeface="Helvetica" panose="020B0604020202020204" pitchFamily="34" charset="0"/>
                <a:cs typeface="Helvetica" panose="020B0604020202020204" pitchFamily="34" charset="0"/>
              </a:rPr>
              <a:t> </a:t>
            </a:r>
          </a:p>
          <a:p>
            <a:pPr algn="ctr"/>
            <a:r>
              <a:rPr lang="en-US" sz="2000">
                <a:latin typeface="Helvetica" panose="020B0604020202020204" pitchFamily="34" charset="0"/>
                <a:cs typeface="Helvetica" panose="020B0604020202020204" pitchFamily="34" charset="0"/>
              </a:rPr>
              <a:t>Taux de prise en charge avec au moins 1 PPCS validé en 2025</a:t>
            </a:r>
            <a:endParaRPr lang="fr-FR" sz="2000">
              <a:latin typeface="Helvetica" panose="020B0604020202020204" pitchFamily="34" charset="0"/>
              <a:cs typeface="Helvetica" panose="020B0604020202020204" pitchFamily="34" charset="0"/>
            </a:endParaRPr>
          </a:p>
        </p:txBody>
      </p:sp>
      <p:grpSp>
        <p:nvGrpSpPr>
          <p:cNvPr id="26" name="Groupe 25">
            <a:extLst>
              <a:ext uri="{FF2B5EF4-FFF2-40B4-BE49-F238E27FC236}">
                <a16:creationId xmlns:a16="http://schemas.microsoft.com/office/drawing/2014/main" id="{F18D6CFC-E818-B255-1B12-F6CAF1054B55}"/>
              </a:ext>
            </a:extLst>
          </p:cNvPr>
          <p:cNvGrpSpPr/>
          <p:nvPr/>
        </p:nvGrpSpPr>
        <p:grpSpPr>
          <a:xfrm>
            <a:off x="1384502" y="3905553"/>
            <a:ext cx="914400" cy="996889"/>
            <a:chOff x="5490157" y="4262130"/>
            <a:chExt cx="914400" cy="996889"/>
          </a:xfrm>
        </p:grpSpPr>
        <p:grpSp>
          <p:nvGrpSpPr>
            <p:cNvPr id="28" name="Groupe 27">
              <a:extLst>
                <a:ext uri="{FF2B5EF4-FFF2-40B4-BE49-F238E27FC236}">
                  <a16:creationId xmlns:a16="http://schemas.microsoft.com/office/drawing/2014/main" id="{220FB287-FD17-F542-4B6F-23297455A193}"/>
                </a:ext>
              </a:extLst>
            </p:cNvPr>
            <p:cNvGrpSpPr/>
            <p:nvPr/>
          </p:nvGrpSpPr>
          <p:grpSpPr>
            <a:xfrm>
              <a:off x="5843796" y="4801819"/>
              <a:ext cx="207121" cy="213429"/>
              <a:chOff x="6971664" y="1985511"/>
              <a:chExt cx="450727" cy="439011"/>
            </a:xfrm>
            <a:solidFill>
              <a:schemeClr val="accent2"/>
            </a:solidFill>
          </p:grpSpPr>
          <p:sp>
            <p:nvSpPr>
              <p:cNvPr id="33" name="Forme libre : forme 32">
                <a:extLst>
                  <a:ext uri="{FF2B5EF4-FFF2-40B4-BE49-F238E27FC236}">
                    <a16:creationId xmlns:a16="http://schemas.microsoft.com/office/drawing/2014/main" id="{A9AA644B-D89D-7C83-F772-A185038D35F0}"/>
                  </a:ext>
                </a:extLst>
              </p:cNvPr>
              <p:cNvSpPr/>
              <p:nvPr/>
            </p:nvSpPr>
            <p:spPr>
              <a:xfrm>
                <a:off x="6971664" y="2221208"/>
                <a:ext cx="450727" cy="203314"/>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fr-FR"/>
              </a:p>
            </p:txBody>
          </p:sp>
          <p:sp>
            <p:nvSpPr>
              <p:cNvPr id="35" name="Forme libre : forme 34">
                <a:extLst>
                  <a:ext uri="{FF2B5EF4-FFF2-40B4-BE49-F238E27FC236}">
                    <a16:creationId xmlns:a16="http://schemas.microsoft.com/office/drawing/2014/main" id="{FF8A0001-6642-0875-B2B8-B84D44038BC6}"/>
                  </a:ext>
                </a:extLst>
              </p:cNvPr>
              <p:cNvSpPr/>
              <p:nvPr/>
            </p:nvSpPr>
            <p:spPr>
              <a:xfrm>
                <a:off x="7084350" y="1985511"/>
                <a:ext cx="225357" cy="215273"/>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fr-FR"/>
              </a:p>
            </p:txBody>
          </p:sp>
        </p:grpSp>
        <p:pic>
          <p:nvPicPr>
            <p:cNvPr id="29" name="Graphique 28" descr="Dossier ouvert contour">
              <a:extLst>
                <a:ext uri="{FF2B5EF4-FFF2-40B4-BE49-F238E27FC236}">
                  <a16:creationId xmlns:a16="http://schemas.microsoft.com/office/drawing/2014/main" id="{A255231C-DEFC-09BC-7B08-FD2CC5D65DC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490157" y="4344619"/>
              <a:ext cx="914400" cy="914400"/>
            </a:xfrm>
            <a:prstGeom prst="rect">
              <a:avLst/>
            </a:prstGeom>
          </p:spPr>
        </p:pic>
        <p:grpSp>
          <p:nvGrpSpPr>
            <p:cNvPr id="30" name="Groupe 29">
              <a:extLst>
                <a:ext uri="{FF2B5EF4-FFF2-40B4-BE49-F238E27FC236}">
                  <a16:creationId xmlns:a16="http://schemas.microsoft.com/office/drawing/2014/main" id="{C3F1A684-BEDC-D08C-FBB4-7267C2F38DC8}"/>
                </a:ext>
              </a:extLst>
            </p:cNvPr>
            <p:cNvGrpSpPr/>
            <p:nvPr/>
          </p:nvGrpSpPr>
          <p:grpSpPr>
            <a:xfrm>
              <a:off x="5568543" y="4262130"/>
              <a:ext cx="790524" cy="493226"/>
              <a:chOff x="5705528" y="3611821"/>
              <a:chExt cx="790524" cy="493226"/>
            </a:xfrm>
          </p:grpSpPr>
          <p:sp>
            <p:nvSpPr>
              <p:cNvPr id="31" name="Rectangle 30">
                <a:extLst>
                  <a:ext uri="{FF2B5EF4-FFF2-40B4-BE49-F238E27FC236}">
                    <a16:creationId xmlns:a16="http://schemas.microsoft.com/office/drawing/2014/main" id="{2FBE00D8-C32D-CF93-6550-83D32DFCD4BE}"/>
                  </a:ext>
                </a:extLst>
              </p:cNvPr>
              <p:cNvSpPr/>
              <p:nvPr/>
            </p:nvSpPr>
            <p:spPr>
              <a:xfrm>
                <a:off x="5847916" y="3611821"/>
                <a:ext cx="505747" cy="457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2" name="Graphique 31" descr="Document contour">
                <a:extLst>
                  <a:ext uri="{FF2B5EF4-FFF2-40B4-BE49-F238E27FC236}">
                    <a16:creationId xmlns:a16="http://schemas.microsoft.com/office/drawing/2014/main" id="{02F3A5D7-E2BB-0158-4039-4E2478C59397}"/>
                  </a:ext>
                </a:extLst>
              </p:cNvPr>
              <p:cNvPicPr>
                <a:picLocks noChangeAspect="1"/>
              </p:cNvPicPr>
              <p:nvPr/>
            </p:nvPicPr>
            <p:blipFill>
              <a:blip r:embed="rId16">
                <a:extLst>
                  <a:ext uri="{96DAC541-7B7A-43D3-8B79-37D633B846F1}">
                    <asvg:svgBlip xmlns:asvg="http://schemas.microsoft.com/office/drawing/2016/SVG/main" r:embed="rId17"/>
                  </a:ext>
                </a:extLst>
              </a:blip>
              <a:srcRect b="39058"/>
              <a:stretch/>
            </p:blipFill>
            <p:spPr>
              <a:xfrm>
                <a:off x="5705528" y="3623282"/>
                <a:ext cx="790524" cy="481765"/>
              </a:xfrm>
              <a:prstGeom prst="rect">
                <a:avLst/>
              </a:prstGeom>
            </p:spPr>
          </p:pic>
        </p:grpSp>
      </p:grpSp>
    </p:spTree>
    <p:extLst>
      <p:ext uri="{BB962C8B-B14F-4D97-AF65-F5344CB8AC3E}">
        <p14:creationId xmlns:p14="http://schemas.microsoft.com/office/powerpoint/2010/main" val="3718396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1D9ECC-FF2B-9992-D662-498535A0936A}"/>
              </a:ext>
            </a:extLst>
          </p:cNvPr>
          <p:cNvSpPr>
            <a:spLocks noGrp="1"/>
          </p:cNvSpPr>
          <p:nvPr>
            <p:ph type="title"/>
          </p:nvPr>
        </p:nvSpPr>
        <p:spPr/>
        <p:txBody>
          <a:bodyPr/>
          <a:lstStyle/>
          <a:p>
            <a:r>
              <a:rPr lang="en-US"/>
              <a:t>Focus PPCS - </a:t>
            </a:r>
            <a:r>
              <a:rPr lang="fr-FR"/>
              <a:t>Plan Personnalisé Coordonné de Santé</a:t>
            </a:r>
          </a:p>
        </p:txBody>
      </p:sp>
      <p:sp>
        <p:nvSpPr>
          <p:cNvPr id="3" name="Espace réservé du texte 2">
            <a:extLst>
              <a:ext uri="{FF2B5EF4-FFF2-40B4-BE49-F238E27FC236}">
                <a16:creationId xmlns:a16="http://schemas.microsoft.com/office/drawing/2014/main" id="{F9BAD8FD-A038-35E5-861C-A760D84A37BB}"/>
              </a:ext>
            </a:extLst>
          </p:cNvPr>
          <p:cNvSpPr>
            <a:spLocks noGrp="1"/>
          </p:cNvSpPr>
          <p:nvPr>
            <p:ph type="body" sz="quarter" idx="10"/>
          </p:nvPr>
        </p:nvSpPr>
        <p:spPr>
          <a:xfrm>
            <a:off x="226008" y="885518"/>
            <a:ext cx="11191515" cy="1298331"/>
          </a:xfrm>
        </p:spPr>
        <p:txBody>
          <a:bodyPr>
            <a:noAutofit/>
          </a:bodyPr>
          <a:lstStyle/>
          <a:p>
            <a:pPr marL="0" indent="0" algn="just">
              <a:lnSpc>
                <a:spcPct val="100000"/>
              </a:lnSpc>
              <a:spcBef>
                <a:spcPts val="0"/>
              </a:spcBef>
              <a:buNone/>
            </a:pPr>
            <a:r>
              <a:rPr lang="fr-FR">
                <a:solidFill>
                  <a:schemeClr val="tx1"/>
                </a:solidFill>
              </a:rPr>
              <a:t>Cette fonctionnalité est destinée à organiser et coordonner de manière structurée les soins autour d'un patient. Le PPCS est conçu pour répondre aux besoins spécifiques d'une personne, en tenant compte de son état de santé, de sa situation sociale, et des interventions nécessaires pour assurer une prise en charge adaptée et efficace. C’est dans le parcours Appui à la Prise en Charge Coordonnée (APeC) que s’ouvre les PPCS.</a:t>
            </a:r>
          </a:p>
          <a:p>
            <a:pPr marL="0" indent="0" algn="just">
              <a:lnSpc>
                <a:spcPct val="100000"/>
              </a:lnSpc>
              <a:spcBef>
                <a:spcPts val="0"/>
              </a:spcBef>
              <a:buNone/>
            </a:pPr>
            <a:endParaRPr lang="fr-FR">
              <a:solidFill>
                <a:schemeClr val="tx1"/>
              </a:solidFill>
            </a:endParaRPr>
          </a:p>
          <a:p>
            <a:pPr marL="0" indent="0" algn="just">
              <a:lnSpc>
                <a:spcPct val="100000"/>
              </a:lnSpc>
              <a:spcBef>
                <a:spcPts val="0"/>
              </a:spcBef>
              <a:buNone/>
            </a:pPr>
            <a:endParaRPr lang="fr-FR" i="0">
              <a:solidFill>
                <a:schemeClr val="tx1"/>
              </a:solidFill>
              <a:effectLst/>
            </a:endParaRPr>
          </a:p>
          <a:p>
            <a:pPr marL="0" indent="0">
              <a:buNone/>
            </a:pPr>
            <a:endParaRPr lang="fr-FR"/>
          </a:p>
        </p:txBody>
      </p:sp>
      <p:sp>
        <p:nvSpPr>
          <p:cNvPr id="12" name="Rectangle 5">
            <a:extLst>
              <a:ext uri="{FF2B5EF4-FFF2-40B4-BE49-F238E27FC236}">
                <a16:creationId xmlns:a16="http://schemas.microsoft.com/office/drawing/2014/main" id="{2A0A6512-4F91-9E77-D764-67F819BC6694}"/>
              </a:ext>
            </a:extLst>
          </p:cNvPr>
          <p:cNvSpPr>
            <a:spLocks noChangeArrowheads="1"/>
          </p:cNvSpPr>
          <p:nvPr/>
        </p:nvSpPr>
        <p:spPr bwMode="auto">
          <a:xfrm>
            <a:off x="334867" y="3099489"/>
            <a:ext cx="6304188"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00000"/>
              </a:lnSpc>
              <a:spcBef>
                <a:spcPct val="0"/>
              </a:spcBef>
              <a:spcAft>
                <a:spcPct val="0"/>
              </a:spcAft>
              <a:buClr>
                <a:schemeClr val="accent2"/>
              </a:buClr>
              <a:buSzTx/>
              <a:buFont typeface="Arial" panose="020B0604020202020204" pitchFamily="34" charset="0"/>
              <a:buChar char="•"/>
              <a:tabLst/>
            </a:pPr>
            <a:r>
              <a:rPr lang="fr-FR" sz="2000" b="0" i="0">
                <a:effectLst/>
                <a:latin typeface="Helvetica" panose="020B0604020202020204" pitchFamily="34" charset="0"/>
                <a:cs typeface="Helvetica" panose="020B0604020202020204" pitchFamily="34" charset="0"/>
              </a:rPr>
              <a:t>P</a:t>
            </a:r>
            <a:r>
              <a:rPr lang="fr-FR" sz="2000" b="0" i="0">
                <a:solidFill>
                  <a:schemeClr val="tx1"/>
                </a:solidFill>
                <a:effectLst/>
                <a:latin typeface="Helvetica" panose="020B0604020202020204" pitchFamily="34" charset="0"/>
                <a:cs typeface="Helvetica" panose="020B0604020202020204" pitchFamily="34" charset="0"/>
              </a:rPr>
              <a:t>lanifier et personnaliser les prises en charge complexes</a:t>
            </a:r>
          </a:p>
          <a:p>
            <a:pPr marL="285750" marR="0" lvl="0" indent="-285750" algn="l" defTabSz="914400" rtl="0" eaLnBrk="0" fontAlgn="base" latinLnBrk="0" hangingPunct="0">
              <a:lnSpc>
                <a:spcPct val="100000"/>
              </a:lnSpc>
              <a:spcBef>
                <a:spcPct val="0"/>
              </a:spcBef>
              <a:spcAft>
                <a:spcPct val="0"/>
              </a:spcAft>
              <a:buClr>
                <a:schemeClr val="accent2"/>
              </a:buClr>
              <a:buSzTx/>
              <a:buFont typeface="Arial" panose="020B0604020202020204" pitchFamily="34" charset="0"/>
              <a:buChar char="•"/>
              <a:tabLst/>
            </a:pPr>
            <a:r>
              <a:rPr lang="fr-FR" sz="2000">
                <a:solidFill>
                  <a:prstClr val="black"/>
                </a:solidFill>
                <a:latin typeface="Helvetica" panose="020B0604020202020204" pitchFamily="34" charset="0"/>
                <a:cs typeface="Helvetica" panose="020B0604020202020204" pitchFamily="34" charset="0"/>
              </a:rPr>
              <a:t>R</a:t>
            </a:r>
            <a:r>
              <a:rPr kumimoji="0" lang="fr-FR" sz="2000" b="0"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rPr>
              <a:t>épondre aux besoins spécifiques des patients </a:t>
            </a:r>
            <a:endParaRPr lang="fr-FR" sz="2000" kern="1200" spc="0" noProof="0">
              <a:uLnTx/>
              <a:uFillTx/>
              <a:latin typeface="Helvetica" panose="020B0604020202020204" pitchFamily="34" charset="0"/>
              <a:cs typeface="Helvetica" panose="020B0604020202020204" pitchFamily="34" charset="0"/>
            </a:endParaRPr>
          </a:p>
          <a:p>
            <a:pPr marL="285750" marR="0" lvl="0" indent="-285750" algn="l" defTabSz="914400" rtl="0" eaLnBrk="0" fontAlgn="base" latinLnBrk="0" hangingPunct="0">
              <a:lnSpc>
                <a:spcPct val="100000"/>
              </a:lnSpc>
              <a:spcBef>
                <a:spcPct val="0"/>
              </a:spcBef>
              <a:spcAft>
                <a:spcPct val="0"/>
              </a:spcAft>
              <a:buClr>
                <a:schemeClr val="accent2"/>
              </a:buClr>
              <a:buSzTx/>
              <a:buFont typeface="Arial" panose="020B0604020202020204" pitchFamily="34" charset="0"/>
              <a:buChar char="•"/>
              <a:tabLst/>
            </a:pPr>
            <a:r>
              <a:rPr lang="fr-FR" sz="2000">
                <a:solidFill>
                  <a:prstClr val="black"/>
                </a:solidFill>
                <a:latin typeface="Helvetica" panose="020B0604020202020204" pitchFamily="34" charset="0"/>
                <a:cs typeface="Helvetica" panose="020B0604020202020204" pitchFamily="34" charset="0"/>
              </a:rPr>
              <a:t>A</a:t>
            </a:r>
            <a:r>
              <a:rPr kumimoji="0" lang="fr-FR" sz="2000" b="0"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rPr>
              <a:t>ssurer une prise en charge adaptée et efficace en tenant compte de l’état de santé du patient, de sa situation sociale, et des interventions nécessaires</a:t>
            </a:r>
          </a:p>
          <a:p>
            <a:pPr marL="285750" marR="0" lvl="0" indent="-285750" algn="l" defTabSz="914400" rtl="0" eaLnBrk="0" fontAlgn="base" latinLnBrk="0" hangingPunct="0">
              <a:lnSpc>
                <a:spcPct val="100000"/>
              </a:lnSpc>
              <a:spcBef>
                <a:spcPct val="0"/>
              </a:spcBef>
              <a:spcAft>
                <a:spcPct val="0"/>
              </a:spcAft>
              <a:buClr>
                <a:schemeClr val="accent2"/>
              </a:buClr>
              <a:buSzTx/>
              <a:buFont typeface="Arial" panose="020B0604020202020204" pitchFamily="34" charset="0"/>
              <a:buChar char="•"/>
              <a:tabLst/>
            </a:pPr>
            <a:r>
              <a:rPr lang="fr-FR" sz="2000">
                <a:solidFill>
                  <a:prstClr val="black"/>
                </a:solidFill>
                <a:latin typeface="Helvetica" panose="020B0604020202020204" pitchFamily="34" charset="0"/>
                <a:cs typeface="Helvetica" panose="020B0604020202020204" pitchFamily="34" charset="0"/>
              </a:rPr>
              <a:t>Partager les informations à </a:t>
            </a:r>
            <a:r>
              <a:rPr lang="fr-FR" sz="2000" b="0" i="0">
                <a:solidFill>
                  <a:schemeClr val="tx1"/>
                </a:solidFill>
                <a:effectLst/>
                <a:latin typeface="Helvetica" panose="020B0604020202020204" pitchFamily="34" charset="0"/>
                <a:cs typeface="Helvetica" panose="020B0604020202020204" pitchFamily="34" charset="0"/>
              </a:rPr>
              <a:t>l’ensemble de l’équipe </a:t>
            </a:r>
            <a:r>
              <a:rPr lang="fr-FR" sz="2000">
                <a:solidFill>
                  <a:schemeClr val="tx1"/>
                </a:solidFill>
                <a:latin typeface="Helvetica" panose="020B0604020202020204" pitchFamily="34" charset="0"/>
                <a:cs typeface="Helvetica" panose="020B0604020202020204" pitchFamily="34" charset="0"/>
              </a:rPr>
              <a:t>de </a:t>
            </a:r>
            <a:r>
              <a:rPr lang="fr-FR" sz="2000" b="0" i="0">
                <a:solidFill>
                  <a:schemeClr val="tx1"/>
                </a:solidFill>
                <a:effectLst/>
                <a:latin typeface="Helvetica" panose="020B0604020202020204" pitchFamily="34" charset="0"/>
                <a:cs typeface="Helvetica" panose="020B0604020202020204" pitchFamily="34" charset="0"/>
              </a:rPr>
              <a:t>PeC mais aussi au patient</a:t>
            </a:r>
          </a:p>
          <a:p>
            <a:pPr marL="285750" marR="0" lvl="0" indent="-285750" algn="l" defTabSz="914400" rtl="0" eaLnBrk="0" fontAlgn="base" latinLnBrk="0" hangingPunct="0">
              <a:lnSpc>
                <a:spcPct val="100000"/>
              </a:lnSpc>
              <a:spcBef>
                <a:spcPct val="0"/>
              </a:spcBef>
              <a:spcAft>
                <a:spcPct val="0"/>
              </a:spcAft>
              <a:buClr>
                <a:schemeClr val="accent2"/>
              </a:buClr>
              <a:buSzTx/>
              <a:buFont typeface="Arial" panose="020B0604020202020204" pitchFamily="34" charset="0"/>
              <a:buChar char="•"/>
              <a:tabLst/>
            </a:pPr>
            <a:r>
              <a:rPr kumimoji="0" lang="fr-FR" sz="2000" u="none" strike="noStrike" kern="1200" cap="none" spc="0" normalizeH="0" baseline="0" noProof="0">
                <a:ln>
                  <a:noFill/>
                </a:ln>
                <a:uLnTx/>
                <a:uFillTx/>
                <a:latin typeface="Helvetica" panose="020B0604020202020204" pitchFamily="34" charset="0"/>
                <a:cs typeface="Helvetica" panose="020B0604020202020204" pitchFamily="34" charset="0"/>
              </a:rPr>
              <a:t>Assurer une continuité des soins dans le temps</a:t>
            </a:r>
          </a:p>
          <a:p>
            <a:pPr marL="285750" marR="0" lvl="0" indent="-285750" algn="l" defTabSz="914400" rtl="0" eaLnBrk="0" fontAlgn="base" latinLnBrk="0" hangingPunct="0">
              <a:lnSpc>
                <a:spcPct val="100000"/>
              </a:lnSpc>
              <a:spcBef>
                <a:spcPct val="0"/>
              </a:spcBef>
              <a:spcAft>
                <a:spcPct val="0"/>
              </a:spcAft>
              <a:buClr>
                <a:schemeClr val="accent2"/>
              </a:buClr>
              <a:buSzTx/>
              <a:buFont typeface="Arial" panose="020B0604020202020204" pitchFamily="34" charset="0"/>
              <a:buChar char="•"/>
              <a:tabLst/>
            </a:pPr>
            <a:r>
              <a:rPr kumimoji="0" lang="fr-FR" sz="2000" u="none" strike="noStrike" kern="1200" cap="none" spc="0" normalizeH="0" baseline="0" noProof="0">
                <a:ln>
                  <a:noFill/>
                </a:ln>
                <a:uLnTx/>
                <a:uFillTx/>
                <a:latin typeface="Helvetica" panose="020B0604020202020204" pitchFamily="34" charset="0"/>
                <a:cs typeface="Helvetica" panose="020B0604020202020204" pitchFamily="34" charset="0"/>
              </a:rPr>
              <a:t>Eviter les ruptures de p</a:t>
            </a:r>
            <a:r>
              <a:rPr kumimoji="0" lang="en-US" sz="2000" u="none" strike="noStrike" kern="1200" cap="none" spc="0" normalizeH="0" baseline="0" noProof="0">
                <a:ln>
                  <a:noFill/>
                </a:ln>
                <a:uLnTx/>
                <a:uFillTx/>
                <a:latin typeface="Helvetica" panose="020B0604020202020204" pitchFamily="34" charset="0"/>
                <a:cs typeface="Helvetica" panose="020B0604020202020204" pitchFamily="34" charset="0"/>
              </a:rPr>
              <a:t>arcours</a:t>
            </a:r>
            <a:endParaRPr kumimoji="0" lang="fr-FR" sz="2000" b="0"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endParaRPr>
          </a:p>
        </p:txBody>
      </p:sp>
      <p:sp>
        <p:nvSpPr>
          <p:cNvPr id="4" name="ZoneTexte 3">
            <a:extLst>
              <a:ext uri="{FF2B5EF4-FFF2-40B4-BE49-F238E27FC236}">
                <a16:creationId xmlns:a16="http://schemas.microsoft.com/office/drawing/2014/main" id="{06DD0E1C-A117-13D9-3ADC-BC2D8B1B4B58}"/>
              </a:ext>
            </a:extLst>
          </p:cNvPr>
          <p:cNvSpPr txBox="1"/>
          <p:nvPr/>
        </p:nvSpPr>
        <p:spPr>
          <a:xfrm>
            <a:off x="8975581" y="2710896"/>
            <a:ext cx="2219746" cy="1569660"/>
          </a:xfrm>
          <a:prstGeom prst="rect">
            <a:avLst/>
          </a:prstGeom>
          <a:noFill/>
        </p:spPr>
        <p:txBody>
          <a:bodyPr wrap="square" rtlCol="0">
            <a:spAutoFit/>
          </a:bodyPr>
          <a:lstStyle/>
          <a:p>
            <a:pPr algn="ctr"/>
            <a:r>
              <a:rPr lang="en-US" sz="3600" b="1">
                <a:solidFill>
                  <a:schemeClr val="accent2"/>
                </a:solidFill>
                <a:latin typeface="Helvetica" panose="020B0604020202020204" pitchFamily="34" charset="0"/>
                <a:cs typeface="Helvetica" panose="020B0604020202020204" pitchFamily="34" charset="0"/>
              </a:rPr>
              <a:t>7 000</a:t>
            </a:r>
          </a:p>
          <a:p>
            <a:pPr algn="ctr"/>
            <a:r>
              <a:rPr lang="en-US" sz="2000">
                <a:latin typeface="Helvetica" panose="020B0604020202020204" pitchFamily="34" charset="0"/>
                <a:cs typeface="Helvetica" panose="020B0604020202020204" pitchFamily="34" charset="0"/>
              </a:rPr>
              <a:t>PPCS initiés</a:t>
            </a:r>
          </a:p>
          <a:p>
            <a:pPr algn="ctr"/>
            <a:r>
              <a:rPr lang="en-US" sz="2000">
                <a:latin typeface="Helvetica" panose="020B0604020202020204" pitchFamily="34" charset="0"/>
                <a:cs typeface="Helvetica" panose="020B0604020202020204" pitchFamily="34" charset="0"/>
              </a:rPr>
              <a:t>à fin décembre 2025</a:t>
            </a:r>
            <a:endParaRPr lang="fr-FR" sz="2000">
              <a:latin typeface="Helvetica" panose="020B0604020202020204" pitchFamily="34" charset="0"/>
              <a:cs typeface="Helvetica" panose="020B0604020202020204" pitchFamily="34" charset="0"/>
            </a:endParaRPr>
          </a:p>
        </p:txBody>
      </p:sp>
      <p:sp>
        <p:nvSpPr>
          <p:cNvPr id="5" name="ZoneTexte 4">
            <a:extLst>
              <a:ext uri="{FF2B5EF4-FFF2-40B4-BE49-F238E27FC236}">
                <a16:creationId xmlns:a16="http://schemas.microsoft.com/office/drawing/2014/main" id="{AC628BC9-7591-52D0-D6EE-847C7734EA85}"/>
              </a:ext>
            </a:extLst>
          </p:cNvPr>
          <p:cNvSpPr txBox="1"/>
          <p:nvPr/>
        </p:nvSpPr>
        <p:spPr>
          <a:xfrm>
            <a:off x="8753385" y="4373805"/>
            <a:ext cx="2664138" cy="1015663"/>
          </a:xfrm>
          <a:prstGeom prst="rect">
            <a:avLst/>
          </a:prstGeom>
          <a:noFill/>
        </p:spPr>
        <p:txBody>
          <a:bodyPr wrap="square" rtlCol="0">
            <a:spAutoFit/>
          </a:bodyPr>
          <a:lstStyle/>
          <a:p>
            <a:pPr algn="ctr"/>
            <a:r>
              <a:rPr lang="fr-FR" sz="2000">
                <a:latin typeface="Helvetica" panose="020B0604020202020204" pitchFamily="34" charset="0"/>
                <a:cs typeface="Helvetica" panose="020B0604020202020204" pitchFamily="34" charset="0"/>
              </a:rPr>
              <a:t>5 DAC en BFC</a:t>
            </a:r>
          </a:p>
          <a:p>
            <a:pPr algn="ctr"/>
            <a:r>
              <a:rPr lang="fr-FR" sz="2000">
                <a:latin typeface="Helvetica" panose="020B0604020202020204" pitchFamily="34" charset="0"/>
                <a:cs typeface="Helvetica" panose="020B0604020202020204" pitchFamily="34" charset="0"/>
              </a:rPr>
              <a:t>2 antennes Opale 89</a:t>
            </a:r>
          </a:p>
          <a:p>
            <a:pPr algn="ctr"/>
            <a:r>
              <a:rPr lang="fr-FR" sz="2000">
                <a:latin typeface="Helvetica" panose="020B0604020202020204" pitchFamily="34" charset="0"/>
                <a:cs typeface="Helvetica" panose="020B0604020202020204" pitchFamily="34" charset="0"/>
              </a:rPr>
              <a:t>1 ADRM 70</a:t>
            </a:r>
          </a:p>
        </p:txBody>
      </p:sp>
      <p:sp>
        <p:nvSpPr>
          <p:cNvPr id="6" name="ZoneTexte 5">
            <a:extLst>
              <a:ext uri="{FF2B5EF4-FFF2-40B4-BE49-F238E27FC236}">
                <a16:creationId xmlns:a16="http://schemas.microsoft.com/office/drawing/2014/main" id="{C9CEE07F-A87E-0E5A-34C4-2C7FFC47E5C3}"/>
              </a:ext>
            </a:extLst>
          </p:cNvPr>
          <p:cNvSpPr txBox="1"/>
          <p:nvPr/>
        </p:nvSpPr>
        <p:spPr>
          <a:xfrm>
            <a:off x="8328115" y="5797884"/>
            <a:ext cx="3514678" cy="707886"/>
          </a:xfrm>
          <a:prstGeom prst="rect">
            <a:avLst/>
          </a:prstGeom>
          <a:noFill/>
        </p:spPr>
        <p:txBody>
          <a:bodyPr wrap="square" rtlCol="0">
            <a:spAutoFit/>
          </a:bodyPr>
          <a:lstStyle/>
          <a:p>
            <a:pPr algn="ctr"/>
            <a:r>
              <a:rPr lang="en-US" sz="2000">
                <a:latin typeface="Helvetica" panose="020B0604020202020204" pitchFamily="34" charset="0"/>
                <a:cs typeface="Helvetica" panose="020B0604020202020204" pitchFamily="34" charset="0"/>
              </a:rPr>
              <a:t>Ouvert depuis le parcours APeC</a:t>
            </a:r>
            <a:endParaRPr lang="fr-FR" sz="2000">
              <a:latin typeface="Helvetica" panose="020B0604020202020204" pitchFamily="34" charset="0"/>
              <a:cs typeface="Helvetica" panose="020B0604020202020204" pitchFamily="34" charset="0"/>
            </a:endParaRPr>
          </a:p>
        </p:txBody>
      </p:sp>
      <p:grpSp>
        <p:nvGrpSpPr>
          <p:cNvPr id="7" name="Groupe 6">
            <a:extLst>
              <a:ext uri="{FF2B5EF4-FFF2-40B4-BE49-F238E27FC236}">
                <a16:creationId xmlns:a16="http://schemas.microsoft.com/office/drawing/2014/main" id="{1D4E74C2-973F-391C-A5C7-37136EA71CB1}"/>
              </a:ext>
            </a:extLst>
          </p:cNvPr>
          <p:cNvGrpSpPr/>
          <p:nvPr/>
        </p:nvGrpSpPr>
        <p:grpSpPr>
          <a:xfrm>
            <a:off x="7263935" y="5612138"/>
            <a:ext cx="914400" cy="996889"/>
            <a:chOff x="5490157" y="4262130"/>
            <a:chExt cx="914400" cy="996889"/>
          </a:xfrm>
        </p:grpSpPr>
        <p:grpSp>
          <p:nvGrpSpPr>
            <p:cNvPr id="8" name="Groupe 7">
              <a:extLst>
                <a:ext uri="{FF2B5EF4-FFF2-40B4-BE49-F238E27FC236}">
                  <a16:creationId xmlns:a16="http://schemas.microsoft.com/office/drawing/2014/main" id="{3B2E6611-5032-9E87-1A46-A3BF52F7BB55}"/>
                </a:ext>
              </a:extLst>
            </p:cNvPr>
            <p:cNvGrpSpPr/>
            <p:nvPr/>
          </p:nvGrpSpPr>
          <p:grpSpPr>
            <a:xfrm>
              <a:off x="5843796" y="4801819"/>
              <a:ext cx="207121" cy="213429"/>
              <a:chOff x="6971664" y="1985511"/>
              <a:chExt cx="450727" cy="439011"/>
            </a:xfrm>
            <a:solidFill>
              <a:schemeClr val="accent2"/>
            </a:solidFill>
          </p:grpSpPr>
          <p:sp>
            <p:nvSpPr>
              <p:cNvPr id="15" name="Forme libre : forme 14">
                <a:extLst>
                  <a:ext uri="{FF2B5EF4-FFF2-40B4-BE49-F238E27FC236}">
                    <a16:creationId xmlns:a16="http://schemas.microsoft.com/office/drawing/2014/main" id="{1114970A-D0C9-AA4B-91F0-0ABC50AD0ABB}"/>
                  </a:ext>
                </a:extLst>
              </p:cNvPr>
              <p:cNvSpPr/>
              <p:nvPr/>
            </p:nvSpPr>
            <p:spPr>
              <a:xfrm>
                <a:off x="6971664" y="2221208"/>
                <a:ext cx="450727" cy="203314"/>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fr-FR"/>
              </a:p>
            </p:txBody>
          </p:sp>
          <p:sp>
            <p:nvSpPr>
              <p:cNvPr id="16" name="Forme libre : forme 15">
                <a:extLst>
                  <a:ext uri="{FF2B5EF4-FFF2-40B4-BE49-F238E27FC236}">
                    <a16:creationId xmlns:a16="http://schemas.microsoft.com/office/drawing/2014/main" id="{4BD353E1-9AFD-B78B-3C18-8335B19396C5}"/>
                  </a:ext>
                </a:extLst>
              </p:cNvPr>
              <p:cNvSpPr/>
              <p:nvPr/>
            </p:nvSpPr>
            <p:spPr>
              <a:xfrm>
                <a:off x="7084350" y="1985511"/>
                <a:ext cx="225357" cy="215273"/>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fr-FR"/>
              </a:p>
            </p:txBody>
          </p:sp>
        </p:grpSp>
        <p:pic>
          <p:nvPicPr>
            <p:cNvPr id="9" name="Graphique 8" descr="Dossier ouvert contour">
              <a:extLst>
                <a:ext uri="{FF2B5EF4-FFF2-40B4-BE49-F238E27FC236}">
                  <a16:creationId xmlns:a16="http://schemas.microsoft.com/office/drawing/2014/main" id="{4B92BD57-8DA2-DD0B-CACB-791EABDD71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490157" y="4344619"/>
              <a:ext cx="914400" cy="914400"/>
            </a:xfrm>
            <a:prstGeom prst="rect">
              <a:avLst/>
            </a:prstGeom>
          </p:spPr>
        </p:pic>
        <p:grpSp>
          <p:nvGrpSpPr>
            <p:cNvPr id="10" name="Groupe 9">
              <a:extLst>
                <a:ext uri="{FF2B5EF4-FFF2-40B4-BE49-F238E27FC236}">
                  <a16:creationId xmlns:a16="http://schemas.microsoft.com/office/drawing/2014/main" id="{CC36BA3C-8F25-3EA1-F683-A7515B141810}"/>
                </a:ext>
              </a:extLst>
            </p:cNvPr>
            <p:cNvGrpSpPr/>
            <p:nvPr/>
          </p:nvGrpSpPr>
          <p:grpSpPr>
            <a:xfrm>
              <a:off x="5568543" y="4262130"/>
              <a:ext cx="790524" cy="493226"/>
              <a:chOff x="5705528" y="3611821"/>
              <a:chExt cx="790524" cy="493226"/>
            </a:xfrm>
          </p:grpSpPr>
          <p:sp>
            <p:nvSpPr>
              <p:cNvPr id="11" name="Rectangle 10">
                <a:extLst>
                  <a:ext uri="{FF2B5EF4-FFF2-40B4-BE49-F238E27FC236}">
                    <a16:creationId xmlns:a16="http://schemas.microsoft.com/office/drawing/2014/main" id="{554451BC-4209-C87C-0BAD-260BEAB81A10}"/>
                  </a:ext>
                </a:extLst>
              </p:cNvPr>
              <p:cNvSpPr/>
              <p:nvPr/>
            </p:nvSpPr>
            <p:spPr>
              <a:xfrm>
                <a:off x="5847916" y="3611821"/>
                <a:ext cx="505747" cy="457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4" name="Graphique 13" descr="Document contour">
                <a:extLst>
                  <a:ext uri="{FF2B5EF4-FFF2-40B4-BE49-F238E27FC236}">
                    <a16:creationId xmlns:a16="http://schemas.microsoft.com/office/drawing/2014/main" id="{AF61CAA2-D832-5195-AA23-7710E5B1D6B2}"/>
                  </a:ext>
                </a:extLst>
              </p:cNvPr>
              <p:cNvPicPr>
                <a:picLocks noChangeAspect="1"/>
              </p:cNvPicPr>
              <p:nvPr/>
            </p:nvPicPr>
            <p:blipFill>
              <a:blip r:embed="rId4">
                <a:extLst>
                  <a:ext uri="{96DAC541-7B7A-43D3-8B79-37D633B846F1}">
                    <asvg:svgBlip xmlns:asvg="http://schemas.microsoft.com/office/drawing/2016/SVG/main" r:embed="rId5"/>
                  </a:ext>
                </a:extLst>
              </a:blip>
              <a:srcRect b="39058"/>
              <a:stretch/>
            </p:blipFill>
            <p:spPr>
              <a:xfrm>
                <a:off x="5705528" y="3623282"/>
                <a:ext cx="790524" cy="481765"/>
              </a:xfrm>
              <a:prstGeom prst="rect">
                <a:avLst/>
              </a:prstGeom>
            </p:spPr>
          </p:pic>
        </p:grpSp>
      </p:grpSp>
      <p:grpSp>
        <p:nvGrpSpPr>
          <p:cNvPr id="17" name="Groupe 16">
            <a:extLst>
              <a:ext uri="{FF2B5EF4-FFF2-40B4-BE49-F238E27FC236}">
                <a16:creationId xmlns:a16="http://schemas.microsoft.com/office/drawing/2014/main" id="{95F256CD-0230-2757-D384-51B0730F2B2B}"/>
              </a:ext>
            </a:extLst>
          </p:cNvPr>
          <p:cNvGrpSpPr/>
          <p:nvPr/>
        </p:nvGrpSpPr>
        <p:grpSpPr>
          <a:xfrm>
            <a:off x="7162800" y="2712179"/>
            <a:ext cx="1054881" cy="980528"/>
            <a:chOff x="5743546" y="3084079"/>
            <a:chExt cx="764218" cy="696200"/>
          </a:xfrm>
          <a:solidFill>
            <a:schemeClr val="accent2"/>
          </a:solidFill>
        </p:grpSpPr>
        <p:grpSp>
          <p:nvGrpSpPr>
            <p:cNvPr id="18" name="Graphique 28" descr="Double itinéraire avec un chemin contour">
              <a:extLst>
                <a:ext uri="{FF2B5EF4-FFF2-40B4-BE49-F238E27FC236}">
                  <a16:creationId xmlns:a16="http://schemas.microsoft.com/office/drawing/2014/main" id="{C81E55E2-2367-1332-7A5A-2E9D29984ADB}"/>
                </a:ext>
              </a:extLst>
            </p:cNvPr>
            <p:cNvGrpSpPr/>
            <p:nvPr/>
          </p:nvGrpSpPr>
          <p:grpSpPr>
            <a:xfrm>
              <a:off x="5743546" y="3337992"/>
              <a:ext cx="635287" cy="442287"/>
              <a:chOff x="5743546" y="3337992"/>
              <a:chExt cx="635287" cy="442287"/>
            </a:xfrm>
            <a:grpFill/>
          </p:grpSpPr>
          <p:sp>
            <p:nvSpPr>
              <p:cNvPr id="22" name="Forme libre : forme 21">
                <a:extLst>
                  <a:ext uri="{FF2B5EF4-FFF2-40B4-BE49-F238E27FC236}">
                    <a16:creationId xmlns:a16="http://schemas.microsoft.com/office/drawing/2014/main" id="{C6F5ACC8-A446-40D2-4C59-0A0044557814}"/>
                  </a:ext>
                </a:extLst>
              </p:cNvPr>
              <p:cNvSpPr/>
              <p:nvPr/>
            </p:nvSpPr>
            <p:spPr>
              <a:xfrm>
                <a:off x="5743546" y="3385102"/>
                <a:ext cx="243333" cy="395177"/>
              </a:xfrm>
              <a:custGeom>
                <a:avLst/>
                <a:gdLst>
                  <a:gd name="connsiteX0" fmla="*/ 21133 w 243333"/>
                  <a:gd name="connsiteY0" fmla="*/ 53477 h 395177"/>
                  <a:gd name="connsiteX1" fmla="*/ 8348 w 243333"/>
                  <a:gd name="connsiteY1" fmla="*/ 166796 h 395177"/>
                  <a:gd name="connsiteX2" fmla="*/ 63554 w 243333"/>
                  <a:gd name="connsiteY2" fmla="*/ 288830 h 395177"/>
                  <a:gd name="connsiteX3" fmla="*/ 111207 w 243333"/>
                  <a:gd name="connsiteY3" fmla="*/ 388782 h 395177"/>
                  <a:gd name="connsiteX4" fmla="*/ 127026 w 243333"/>
                  <a:gd name="connsiteY4" fmla="*/ 393883 h 395177"/>
                  <a:gd name="connsiteX5" fmla="*/ 132126 w 243333"/>
                  <a:gd name="connsiteY5" fmla="*/ 388782 h 395177"/>
                  <a:gd name="connsiteX6" fmla="*/ 179779 w 243333"/>
                  <a:gd name="connsiteY6" fmla="*/ 288830 h 395177"/>
                  <a:gd name="connsiteX7" fmla="*/ 234986 w 243333"/>
                  <a:gd name="connsiteY7" fmla="*/ 166796 h 395177"/>
                  <a:gd name="connsiteX8" fmla="*/ 222201 w 243333"/>
                  <a:gd name="connsiteY8" fmla="*/ 53477 h 395177"/>
                  <a:gd name="connsiteX9" fmla="*/ 53879 w 243333"/>
                  <a:gd name="connsiteY9" fmla="*/ 20731 h 395177"/>
                  <a:gd name="connsiteX10" fmla="*/ 21133 w 243333"/>
                  <a:gd name="connsiteY10" fmla="*/ 53477 h 395177"/>
                  <a:gd name="connsiteX11" fmla="*/ 206479 w 243333"/>
                  <a:gd name="connsiteY11" fmla="*/ 64235 h 395177"/>
                  <a:gd name="connsiteX12" fmla="*/ 217392 w 243333"/>
                  <a:gd name="connsiteY12" fmla="*/ 159466 h 395177"/>
                  <a:gd name="connsiteX13" fmla="*/ 162583 w 243333"/>
                  <a:gd name="connsiteY13" fmla="*/ 280633 h 395177"/>
                  <a:gd name="connsiteX14" fmla="*/ 121753 w 243333"/>
                  <a:gd name="connsiteY14" fmla="*/ 366275 h 395177"/>
                  <a:gd name="connsiteX15" fmla="*/ 121580 w 243333"/>
                  <a:gd name="connsiteY15" fmla="*/ 366275 h 395177"/>
                  <a:gd name="connsiteX16" fmla="*/ 80909 w 243333"/>
                  <a:gd name="connsiteY16" fmla="*/ 280977 h 395177"/>
                  <a:gd name="connsiteX17" fmla="*/ 25937 w 243333"/>
                  <a:gd name="connsiteY17" fmla="*/ 159466 h 395177"/>
                  <a:gd name="connsiteX18" fmla="*/ 36938 w 243333"/>
                  <a:gd name="connsiteY18" fmla="*/ 64107 h 395177"/>
                  <a:gd name="connsiteX19" fmla="*/ 178822 w 243333"/>
                  <a:gd name="connsiteY19" fmla="*/ 36540 h 395177"/>
                  <a:gd name="connsiteX20" fmla="*/ 206476 w 243333"/>
                  <a:gd name="connsiteY20" fmla="*/ 64235 h 39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333" h="395177">
                    <a:moveTo>
                      <a:pt x="21133" y="53477"/>
                    </a:moveTo>
                    <a:cubicBezTo>
                      <a:pt x="-1492" y="86854"/>
                      <a:pt x="-6271" y="129217"/>
                      <a:pt x="8348" y="166796"/>
                    </a:cubicBezTo>
                    <a:lnTo>
                      <a:pt x="63554" y="288830"/>
                    </a:lnTo>
                    <a:lnTo>
                      <a:pt x="111207" y="388782"/>
                    </a:lnTo>
                    <a:cubicBezTo>
                      <a:pt x="114166" y="394559"/>
                      <a:pt x="121249" y="396842"/>
                      <a:pt x="127026" y="393883"/>
                    </a:cubicBezTo>
                    <a:cubicBezTo>
                      <a:pt x="129218" y="392759"/>
                      <a:pt x="131002" y="390975"/>
                      <a:pt x="132126" y="388782"/>
                    </a:cubicBezTo>
                    <a:lnTo>
                      <a:pt x="179779" y="288830"/>
                    </a:lnTo>
                    <a:lnTo>
                      <a:pt x="234986" y="166796"/>
                    </a:lnTo>
                    <a:cubicBezTo>
                      <a:pt x="249604" y="129217"/>
                      <a:pt x="244824" y="86854"/>
                      <a:pt x="222201" y="53477"/>
                    </a:cubicBezTo>
                    <a:cubicBezTo>
                      <a:pt x="184762" y="-2046"/>
                      <a:pt x="109402" y="-16707"/>
                      <a:pt x="53879" y="20731"/>
                    </a:cubicBezTo>
                    <a:cubicBezTo>
                      <a:pt x="40961" y="29442"/>
                      <a:pt x="29842" y="40559"/>
                      <a:pt x="21133" y="53477"/>
                    </a:cubicBezTo>
                    <a:close/>
                    <a:moveTo>
                      <a:pt x="206479" y="64235"/>
                    </a:moveTo>
                    <a:cubicBezTo>
                      <a:pt x="225471" y="92283"/>
                      <a:pt x="229547" y="127847"/>
                      <a:pt x="217392" y="159466"/>
                    </a:cubicBezTo>
                    <a:lnTo>
                      <a:pt x="162583" y="280633"/>
                    </a:lnTo>
                    <a:lnTo>
                      <a:pt x="121753" y="366275"/>
                    </a:lnTo>
                    <a:cubicBezTo>
                      <a:pt x="121705" y="366371"/>
                      <a:pt x="121628" y="366371"/>
                      <a:pt x="121580" y="366275"/>
                    </a:cubicBezTo>
                    <a:lnTo>
                      <a:pt x="80909" y="280977"/>
                    </a:lnTo>
                    <a:lnTo>
                      <a:pt x="25937" y="159466"/>
                    </a:lnTo>
                    <a:cubicBezTo>
                      <a:pt x="13774" y="127795"/>
                      <a:pt x="17884" y="92176"/>
                      <a:pt x="36938" y="64107"/>
                    </a:cubicBezTo>
                    <a:cubicBezTo>
                      <a:pt x="68506" y="17315"/>
                      <a:pt x="132029" y="4972"/>
                      <a:pt x="178822" y="36540"/>
                    </a:cubicBezTo>
                    <a:cubicBezTo>
                      <a:pt x="189738" y="43904"/>
                      <a:pt x="199128" y="53308"/>
                      <a:pt x="206476" y="64235"/>
                    </a:cubicBezTo>
                    <a:close/>
                  </a:path>
                </a:pathLst>
              </a:custGeom>
              <a:grpFill/>
              <a:ln w="9525" cap="flat">
                <a:noFill/>
                <a:prstDash val="solid"/>
                <a:miter/>
              </a:ln>
            </p:spPr>
            <p:txBody>
              <a:bodyPr rtlCol="0" anchor="ctr"/>
              <a:lstStyle/>
              <a:p>
                <a:endParaRPr lang="fr-FR"/>
              </a:p>
            </p:txBody>
          </p:sp>
          <p:sp>
            <p:nvSpPr>
              <p:cNvPr id="23" name="Forme libre : forme 22">
                <a:extLst>
                  <a:ext uri="{FF2B5EF4-FFF2-40B4-BE49-F238E27FC236}">
                    <a16:creationId xmlns:a16="http://schemas.microsoft.com/office/drawing/2014/main" id="{7558321E-B77D-2B47-009D-54EF466E8161}"/>
                  </a:ext>
                </a:extLst>
              </p:cNvPr>
              <p:cNvSpPr/>
              <p:nvPr/>
            </p:nvSpPr>
            <p:spPr>
              <a:xfrm>
                <a:off x="6056369" y="3741762"/>
                <a:ext cx="28942" cy="19548"/>
              </a:xfrm>
              <a:custGeom>
                <a:avLst/>
                <a:gdLst>
                  <a:gd name="connsiteX0" fmla="*/ 224 w 28942"/>
                  <a:gd name="connsiteY0" fmla="*/ 19548 h 19548"/>
                  <a:gd name="connsiteX1" fmla="*/ 28943 w 28942"/>
                  <a:gd name="connsiteY1" fmla="*/ 19045 h 19548"/>
                  <a:gd name="connsiteX2" fmla="*/ 28486 w 28942"/>
                  <a:gd name="connsiteY2" fmla="*/ 0 h 19548"/>
                  <a:gd name="connsiteX3" fmla="*/ 0 w 28942"/>
                  <a:gd name="connsiteY3" fmla="*/ 498 h 19548"/>
                </a:gdLst>
                <a:ahLst/>
                <a:cxnLst>
                  <a:cxn ang="0">
                    <a:pos x="connsiteX0" y="connsiteY0"/>
                  </a:cxn>
                  <a:cxn ang="0">
                    <a:pos x="connsiteX1" y="connsiteY1"/>
                  </a:cxn>
                  <a:cxn ang="0">
                    <a:pos x="connsiteX2" y="connsiteY2"/>
                  </a:cxn>
                  <a:cxn ang="0">
                    <a:pos x="connsiteX3" y="connsiteY3"/>
                  </a:cxn>
                </a:cxnLst>
                <a:rect l="l" t="t" r="r" b="b"/>
                <a:pathLst>
                  <a:path w="28942" h="19548">
                    <a:moveTo>
                      <a:pt x="224" y="19548"/>
                    </a:moveTo>
                    <a:cubicBezTo>
                      <a:pt x="9654" y="19439"/>
                      <a:pt x="19251" y="19276"/>
                      <a:pt x="28943" y="19045"/>
                    </a:cubicBezTo>
                    <a:lnTo>
                      <a:pt x="28486" y="0"/>
                    </a:lnTo>
                    <a:cubicBezTo>
                      <a:pt x="18878" y="231"/>
                      <a:pt x="9357" y="389"/>
                      <a:pt x="0" y="498"/>
                    </a:cubicBezTo>
                    <a:close/>
                  </a:path>
                </a:pathLst>
              </a:custGeom>
              <a:grpFill/>
              <a:ln w="9525" cap="flat">
                <a:noFill/>
                <a:prstDash val="solid"/>
                <a:miter/>
              </a:ln>
            </p:spPr>
            <p:txBody>
              <a:bodyPr rtlCol="0" anchor="ctr"/>
              <a:lstStyle/>
              <a:p>
                <a:endParaRPr lang="fr-FR"/>
              </a:p>
            </p:txBody>
          </p:sp>
          <p:sp>
            <p:nvSpPr>
              <p:cNvPr id="24" name="Forme libre : forme 23">
                <a:extLst>
                  <a:ext uri="{FF2B5EF4-FFF2-40B4-BE49-F238E27FC236}">
                    <a16:creationId xmlns:a16="http://schemas.microsoft.com/office/drawing/2014/main" id="{F0784AE3-AABA-24FF-FA0C-FD6A50E4D229}"/>
                  </a:ext>
                </a:extLst>
              </p:cNvPr>
              <p:cNvSpPr/>
              <p:nvPr/>
            </p:nvSpPr>
            <p:spPr>
              <a:xfrm>
                <a:off x="6098000" y="3376850"/>
                <a:ext cx="34392" cy="31051"/>
              </a:xfrm>
              <a:custGeom>
                <a:avLst/>
                <a:gdLst>
                  <a:gd name="connsiteX0" fmla="*/ 34393 w 34392"/>
                  <a:gd name="connsiteY0" fmla="*/ 17027 h 31051"/>
                  <a:gd name="connsiteX1" fmla="*/ 25854 w 34392"/>
                  <a:gd name="connsiteY1" fmla="*/ 0 h 31051"/>
                  <a:gd name="connsiteX2" fmla="*/ 0 w 34392"/>
                  <a:gd name="connsiteY2" fmla="*/ 15996 h 31051"/>
                  <a:gd name="connsiteX3" fmla="*/ 11674 w 34392"/>
                  <a:gd name="connsiteY3" fmla="*/ 31051 h 31051"/>
                  <a:gd name="connsiteX4" fmla="*/ 34393 w 34392"/>
                  <a:gd name="connsiteY4" fmla="*/ 17027 h 3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2" h="31051">
                    <a:moveTo>
                      <a:pt x="34393" y="17027"/>
                    </a:moveTo>
                    <a:lnTo>
                      <a:pt x="25854" y="0"/>
                    </a:lnTo>
                    <a:cubicBezTo>
                      <a:pt x="16740" y="4485"/>
                      <a:pt x="8082" y="9842"/>
                      <a:pt x="0" y="15996"/>
                    </a:cubicBezTo>
                    <a:lnTo>
                      <a:pt x="11674" y="31051"/>
                    </a:lnTo>
                    <a:cubicBezTo>
                      <a:pt x="18779" y="25657"/>
                      <a:pt x="26387" y="20961"/>
                      <a:pt x="34393" y="17027"/>
                    </a:cubicBezTo>
                    <a:close/>
                  </a:path>
                </a:pathLst>
              </a:custGeom>
              <a:grpFill/>
              <a:ln w="9525" cap="flat">
                <a:noFill/>
                <a:prstDash val="solid"/>
                <a:miter/>
              </a:ln>
            </p:spPr>
            <p:txBody>
              <a:bodyPr rtlCol="0" anchor="ctr"/>
              <a:lstStyle/>
              <a:p>
                <a:endParaRPr lang="fr-FR"/>
              </a:p>
            </p:txBody>
          </p:sp>
          <p:sp>
            <p:nvSpPr>
              <p:cNvPr id="25" name="Forme libre : forme 24">
                <a:extLst>
                  <a:ext uri="{FF2B5EF4-FFF2-40B4-BE49-F238E27FC236}">
                    <a16:creationId xmlns:a16="http://schemas.microsoft.com/office/drawing/2014/main" id="{719C6B07-2539-377A-5400-EE6F60E9BEC8}"/>
                  </a:ext>
                </a:extLst>
              </p:cNvPr>
              <p:cNvSpPr/>
              <p:nvPr/>
            </p:nvSpPr>
            <p:spPr>
              <a:xfrm>
                <a:off x="6066085" y="3415950"/>
                <a:ext cx="26342" cy="32341"/>
              </a:xfrm>
              <a:custGeom>
                <a:avLst/>
                <a:gdLst>
                  <a:gd name="connsiteX0" fmla="*/ 26342 w 26342"/>
                  <a:gd name="connsiteY0" fmla="*/ 10203 h 32341"/>
                  <a:gd name="connsiteX1" fmla="*/ 10259 w 26342"/>
                  <a:gd name="connsiteY1" fmla="*/ 0 h 32341"/>
                  <a:gd name="connsiteX2" fmla="*/ 0 w 26342"/>
                  <a:gd name="connsiteY2" fmla="*/ 31198 h 32341"/>
                  <a:gd name="connsiteX3" fmla="*/ 19013 w 26342"/>
                  <a:gd name="connsiteY3" fmla="*/ 32341 h 32341"/>
                  <a:gd name="connsiteX4" fmla="*/ 26342 w 26342"/>
                  <a:gd name="connsiteY4" fmla="*/ 10203 h 32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2" h="32341">
                    <a:moveTo>
                      <a:pt x="26342" y="10203"/>
                    </a:moveTo>
                    <a:lnTo>
                      <a:pt x="10259" y="0"/>
                    </a:lnTo>
                    <a:cubicBezTo>
                      <a:pt x="4223" y="9349"/>
                      <a:pt x="691" y="20092"/>
                      <a:pt x="0" y="31198"/>
                    </a:cubicBezTo>
                    <a:lnTo>
                      <a:pt x="19013" y="32341"/>
                    </a:lnTo>
                    <a:cubicBezTo>
                      <a:pt x="19492" y="24451"/>
                      <a:pt x="22018" y="16821"/>
                      <a:pt x="26342" y="10203"/>
                    </a:cubicBezTo>
                    <a:close/>
                  </a:path>
                </a:pathLst>
              </a:custGeom>
              <a:grpFill/>
              <a:ln w="9525" cap="flat">
                <a:noFill/>
                <a:prstDash val="solid"/>
                <a:miter/>
              </a:ln>
            </p:spPr>
            <p:txBody>
              <a:bodyPr rtlCol="0" anchor="ctr"/>
              <a:lstStyle/>
              <a:p>
                <a:endParaRPr lang="fr-FR"/>
              </a:p>
            </p:txBody>
          </p:sp>
          <p:sp>
            <p:nvSpPr>
              <p:cNvPr id="26" name="Forme libre : forme 25">
                <a:extLst>
                  <a:ext uri="{FF2B5EF4-FFF2-40B4-BE49-F238E27FC236}">
                    <a16:creationId xmlns:a16="http://schemas.microsoft.com/office/drawing/2014/main" id="{795E4740-6C48-64ED-F7CE-B1A4E517F12E}"/>
                  </a:ext>
                </a:extLst>
              </p:cNvPr>
              <p:cNvSpPr/>
              <p:nvPr/>
            </p:nvSpPr>
            <p:spPr>
              <a:xfrm>
                <a:off x="5999254" y="3742429"/>
                <a:ext cx="28641" cy="19088"/>
              </a:xfrm>
              <a:custGeom>
                <a:avLst/>
                <a:gdLst>
                  <a:gd name="connsiteX0" fmla="*/ 28604 w 28641"/>
                  <a:gd name="connsiteY0" fmla="*/ 29 h 19088"/>
                  <a:gd name="connsiteX1" fmla="*/ 18945 w 28641"/>
                  <a:gd name="connsiteY1" fmla="*/ 38 h 19088"/>
                  <a:gd name="connsiteX2" fmla="*/ 76 w 28641"/>
                  <a:gd name="connsiteY2" fmla="*/ 0 h 19088"/>
                  <a:gd name="connsiteX3" fmla="*/ 0 w 28641"/>
                  <a:gd name="connsiteY3" fmla="*/ 19050 h 19088"/>
                  <a:gd name="connsiteX4" fmla="*/ 18945 w 28641"/>
                  <a:gd name="connsiteY4" fmla="*/ 19088 h 19088"/>
                  <a:gd name="connsiteX5" fmla="*/ 28642 w 28641"/>
                  <a:gd name="connsiteY5" fmla="*/ 19079 h 19088"/>
                  <a:gd name="connsiteX6" fmla="*/ 28604 w 28641"/>
                  <a:gd name="connsiteY6" fmla="*/ 29 h 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1" h="19088">
                    <a:moveTo>
                      <a:pt x="28604" y="29"/>
                    </a:moveTo>
                    <a:lnTo>
                      <a:pt x="18945" y="38"/>
                    </a:lnTo>
                    <a:lnTo>
                      <a:pt x="76" y="0"/>
                    </a:lnTo>
                    <a:lnTo>
                      <a:pt x="0" y="19050"/>
                    </a:lnTo>
                    <a:lnTo>
                      <a:pt x="18945" y="19088"/>
                    </a:lnTo>
                    <a:lnTo>
                      <a:pt x="28642" y="19079"/>
                    </a:lnTo>
                    <a:lnTo>
                      <a:pt x="28604" y="29"/>
                    </a:lnTo>
                    <a:close/>
                  </a:path>
                </a:pathLst>
              </a:custGeom>
              <a:grpFill/>
              <a:ln w="9525" cap="flat">
                <a:noFill/>
                <a:prstDash val="solid"/>
                <a:miter/>
              </a:ln>
            </p:spPr>
            <p:txBody>
              <a:bodyPr rtlCol="0" anchor="ctr"/>
              <a:lstStyle/>
              <a:p>
                <a:endParaRPr lang="fr-FR"/>
              </a:p>
            </p:txBody>
          </p:sp>
          <p:sp>
            <p:nvSpPr>
              <p:cNvPr id="27" name="Forme libre : forme 26">
                <a:extLst>
                  <a:ext uri="{FF2B5EF4-FFF2-40B4-BE49-F238E27FC236}">
                    <a16:creationId xmlns:a16="http://schemas.microsoft.com/office/drawing/2014/main" id="{A9F58598-088E-60F1-A789-7D49A0868789}"/>
                  </a:ext>
                </a:extLst>
              </p:cNvPr>
              <p:cNvSpPr/>
              <p:nvPr/>
            </p:nvSpPr>
            <p:spPr>
              <a:xfrm>
                <a:off x="6174433" y="3521034"/>
                <a:ext cx="32532" cy="25589"/>
              </a:xfrm>
              <a:custGeom>
                <a:avLst/>
                <a:gdLst>
                  <a:gd name="connsiteX0" fmla="*/ 32533 w 32532"/>
                  <a:gd name="connsiteY0" fmla="*/ 7111 h 25589"/>
                  <a:gd name="connsiteX1" fmla="*/ 4976 w 32532"/>
                  <a:gd name="connsiteY1" fmla="*/ 0 h 25589"/>
                  <a:gd name="connsiteX2" fmla="*/ 0 w 32532"/>
                  <a:gd name="connsiteY2" fmla="*/ 18390 h 25589"/>
                  <a:gd name="connsiteX3" fmla="*/ 27891 w 32532"/>
                  <a:gd name="connsiteY3" fmla="*/ 25590 h 25589"/>
                </a:gdLst>
                <a:ahLst/>
                <a:cxnLst>
                  <a:cxn ang="0">
                    <a:pos x="connsiteX0" y="connsiteY0"/>
                  </a:cxn>
                  <a:cxn ang="0">
                    <a:pos x="connsiteX1" y="connsiteY1"/>
                  </a:cxn>
                  <a:cxn ang="0">
                    <a:pos x="connsiteX2" y="connsiteY2"/>
                  </a:cxn>
                  <a:cxn ang="0">
                    <a:pos x="connsiteX3" y="connsiteY3"/>
                  </a:cxn>
                </a:cxnLst>
                <a:rect l="l" t="t" r="r" b="b"/>
                <a:pathLst>
                  <a:path w="32532" h="25589">
                    <a:moveTo>
                      <a:pt x="32533" y="7111"/>
                    </a:moveTo>
                    <a:cubicBezTo>
                      <a:pt x="23198" y="4767"/>
                      <a:pt x="13959" y="2433"/>
                      <a:pt x="4976" y="0"/>
                    </a:cubicBezTo>
                    <a:lnTo>
                      <a:pt x="0" y="18390"/>
                    </a:lnTo>
                    <a:cubicBezTo>
                      <a:pt x="9097" y="20850"/>
                      <a:pt x="18445" y="23217"/>
                      <a:pt x="27891" y="25590"/>
                    </a:cubicBezTo>
                    <a:close/>
                  </a:path>
                </a:pathLst>
              </a:custGeom>
              <a:grpFill/>
              <a:ln w="9525"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3BE0D481-374C-C56B-C79A-2368D13F9E8D}"/>
                  </a:ext>
                </a:extLst>
              </p:cNvPr>
              <p:cNvSpPr/>
              <p:nvPr/>
            </p:nvSpPr>
            <p:spPr>
              <a:xfrm>
                <a:off x="5942139" y="3742181"/>
                <a:ext cx="28630" cy="19156"/>
              </a:xfrm>
              <a:custGeom>
                <a:avLst/>
                <a:gdLst>
                  <a:gd name="connsiteX0" fmla="*/ 0 w 28630"/>
                  <a:gd name="connsiteY0" fmla="*/ 0 h 19156"/>
                  <a:gd name="connsiteX1" fmla="*/ 0 w 28630"/>
                  <a:gd name="connsiteY1" fmla="*/ 19050 h 19156"/>
                  <a:gd name="connsiteX2" fmla="*/ 28519 w 28630"/>
                  <a:gd name="connsiteY2" fmla="*/ 19157 h 19156"/>
                  <a:gd name="connsiteX3" fmla="*/ 28630 w 28630"/>
                  <a:gd name="connsiteY3" fmla="*/ 107 h 19156"/>
                  <a:gd name="connsiteX4" fmla="*/ 0 w 28630"/>
                  <a:gd name="connsiteY4" fmla="*/ 0 h 1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 h="19156">
                    <a:moveTo>
                      <a:pt x="0" y="0"/>
                    </a:moveTo>
                    <a:lnTo>
                      <a:pt x="0" y="19050"/>
                    </a:lnTo>
                    <a:cubicBezTo>
                      <a:pt x="8730" y="19050"/>
                      <a:pt x="18288" y="19099"/>
                      <a:pt x="28519" y="19157"/>
                    </a:cubicBezTo>
                    <a:lnTo>
                      <a:pt x="28630" y="107"/>
                    </a:lnTo>
                    <a:cubicBezTo>
                      <a:pt x="18357" y="44"/>
                      <a:pt x="8767" y="0"/>
                      <a:pt x="0" y="0"/>
                    </a:cubicBezTo>
                    <a:close/>
                  </a:path>
                </a:pathLst>
              </a:custGeom>
              <a:grpFill/>
              <a:ln w="9525" cap="flat">
                <a:noFill/>
                <a:prstDash val="solid"/>
                <a:miter/>
              </a:ln>
            </p:spPr>
            <p:txBody>
              <a:bodyPr rtlCol="0" anchor="ctr"/>
              <a:lstStyle/>
              <a:p>
                <a:endParaRPr lang="fr-FR"/>
              </a:p>
            </p:txBody>
          </p:sp>
          <p:sp>
            <p:nvSpPr>
              <p:cNvPr id="29" name="Forme libre : forme 28">
                <a:extLst>
                  <a:ext uri="{FF2B5EF4-FFF2-40B4-BE49-F238E27FC236}">
                    <a16:creationId xmlns:a16="http://schemas.microsoft.com/office/drawing/2014/main" id="{1D33F3BE-F077-91B9-6B38-A53F977729C3}"/>
                  </a:ext>
                </a:extLst>
              </p:cNvPr>
              <p:cNvSpPr/>
              <p:nvPr/>
            </p:nvSpPr>
            <p:spPr>
              <a:xfrm>
                <a:off x="6072020" y="3471237"/>
                <a:ext cx="32369" cy="33256"/>
              </a:xfrm>
              <a:custGeom>
                <a:avLst/>
                <a:gdLst>
                  <a:gd name="connsiteX0" fmla="*/ 20435 w 32369"/>
                  <a:gd name="connsiteY0" fmla="*/ 33257 h 33256"/>
                  <a:gd name="connsiteX1" fmla="*/ 32370 w 32369"/>
                  <a:gd name="connsiteY1" fmla="*/ 18411 h 33256"/>
                  <a:gd name="connsiteX2" fmla="*/ 17240 w 32369"/>
                  <a:gd name="connsiteY2" fmla="*/ 0 h 33256"/>
                  <a:gd name="connsiteX3" fmla="*/ 0 w 32369"/>
                  <a:gd name="connsiteY3" fmla="*/ 8111 h 33256"/>
                  <a:gd name="connsiteX4" fmla="*/ 20435 w 32369"/>
                  <a:gd name="connsiteY4" fmla="*/ 33257 h 3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69" h="33256">
                    <a:moveTo>
                      <a:pt x="20435" y="33257"/>
                    </a:moveTo>
                    <a:lnTo>
                      <a:pt x="32370" y="18411"/>
                    </a:lnTo>
                    <a:cubicBezTo>
                      <a:pt x="25974" y="13524"/>
                      <a:pt x="20795" y="7222"/>
                      <a:pt x="17240" y="0"/>
                    </a:cubicBezTo>
                    <a:lnTo>
                      <a:pt x="0" y="8111"/>
                    </a:lnTo>
                    <a:cubicBezTo>
                      <a:pt x="4804" y="17942"/>
                      <a:pt x="11795" y="26543"/>
                      <a:pt x="20435" y="33257"/>
                    </a:cubicBezTo>
                    <a:close/>
                  </a:path>
                </a:pathLst>
              </a:custGeom>
              <a:grpFill/>
              <a:ln w="9525" cap="flat">
                <a:noFill/>
                <a:prstDash val="solid"/>
                <a:miter/>
              </a:ln>
            </p:spPr>
            <p:txBody>
              <a:bodyPr rtlCol="0" anchor="ctr"/>
              <a:lstStyle/>
              <a:p>
                <a:endParaRPr lang="fr-FR"/>
              </a:p>
            </p:txBody>
          </p:sp>
          <p:sp>
            <p:nvSpPr>
              <p:cNvPr id="30" name="Forme libre : forme 29">
                <a:extLst>
                  <a:ext uri="{FF2B5EF4-FFF2-40B4-BE49-F238E27FC236}">
                    <a16:creationId xmlns:a16="http://schemas.microsoft.com/office/drawing/2014/main" id="{076EF383-E2C1-AB0C-8039-9B7F7534F698}"/>
                  </a:ext>
                </a:extLst>
              </p:cNvPr>
              <p:cNvSpPr/>
              <p:nvPr/>
            </p:nvSpPr>
            <p:spPr>
              <a:xfrm>
                <a:off x="6207681" y="3344487"/>
                <a:ext cx="31602" cy="23859"/>
              </a:xfrm>
              <a:custGeom>
                <a:avLst/>
                <a:gdLst>
                  <a:gd name="connsiteX0" fmla="*/ 0 w 31602"/>
                  <a:gd name="connsiteY0" fmla="*/ 5208 h 23859"/>
                  <a:gd name="connsiteX1" fmla="*/ 3879 w 31602"/>
                  <a:gd name="connsiteY1" fmla="*/ 23859 h 23859"/>
                  <a:gd name="connsiteX2" fmla="*/ 31603 w 31602"/>
                  <a:gd name="connsiteY2" fmla="*/ 18818 h 23859"/>
                  <a:gd name="connsiteX3" fmla="*/ 28635 w 31602"/>
                  <a:gd name="connsiteY3" fmla="*/ 0 h 23859"/>
                  <a:gd name="connsiteX4" fmla="*/ 0 w 31602"/>
                  <a:gd name="connsiteY4" fmla="*/ 5208 h 23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2" h="23859">
                    <a:moveTo>
                      <a:pt x="0" y="5208"/>
                    </a:moveTo>
                    <a:lnTo>
                      <a:pt x="3879" y="23859"/>
                    </a:lnTo>
                    <a:cubicBezTo>
                      <a:pt x="12753" y="22015"/>
                      <a:pt x="22083" y="20320"/>
                      <a:pt x="31603" y="18818"/>
                    </a:cubicBezTo>
                    <a:lnTo>
                      <a:pt x="28635" y="0"/>
                    </a:lnTo>
                    <a:cubicBezTo>
                      <a:pt x="18811" y="1550"/>
                      <a:pt x="9176" y="3302"/>
                      <a:pt x="0" y="5208"/>
                    </a:cubicBezTo>
                    <a:close/>
                  </a:path>
                </a:pathLst>
              </a:custGeom>
              <a:grpFill/>
              <a:ln w="9525" cap="flat">
                <a:noFill/>
                <a:prstDash val="solid"/>
                <a:miter/>
              </a:ln>
            </p:spPr>
            <p:txBody>
              <a:bodyPr rtlCol="0" anchor="ctr"/>
              <a:lstStyle/>
              <a:p>
                <a:endParaRPr lang="fr-FR"/>
              </a:p>
            </p:txBody>
          </p:sp>
          <p:sp>
            <p:nvSpPr>
              <p:cNvPr id="31" name="Forme libre : forme 30">
                <a:extLst>
                  <a:ext uri="{FF2B5EF4-FFF2-40B4-BE49-F238E27FC236}">
                    <a16:creationId xmlns:a16="http://schemas.microsoft.com/office/drawing/2014/main" id="{C93925F9-AC9D-3766-DF40-19149B405DD2}"/>
                  </a:ext>
                </a:extLst>
              </p:cNvPr>
              <p:cNvSpPr/>
              <p:nvPr/>
            </p:nvSpPr>
            <p:spPr>
              <a:xfrm>
                <a:off x="6265133" y="3337992"/>
                <a:ext cx="29938" cy="21519"/>
              </a:xfrm>
              <a:custGeom>
                <a:avLst/>
                <a:gdLst>
                  <a:gd name="connsiteX0" fmla="*/ 0 w 29938"/>
                  <a:gd name="connsiteY0" fmla="*/ 2591 h 21519"/>
                  <a:gd name="connsiteX1" fmla="*/ 2149 w 29938"/>
                  <a:gd name="connsiteY1" fmla="*/ 21520 h 21519"/>
                  <a:gd name="connsiteX2" fmla="*/ 29938 w 29938"/>
                  <a:gd name="connsiteY2" fmla="*/ 19022 h 21519"/>
                  <a:gd name="connsiteX3" fmla="*/ 28910 w 29938"/>
                  <a:gd name="connsiteY3" fmla="*/ 0 h 21519"/>
                  <a:gd name="connsiteX4" fmla="*/ 0 w 29938"/>
                  <a:gd name="connsiteY4" fmla="*/ 2591 h 2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8" h="21519">
                    <a:moveTo>
                      <a:pt x="0" y="2591"/>
                    </a:moveTo>
                    <a:lnTo>
                      <a:pt x="2149" y="21520"/>
                    </a:lnTo>
                    <a:cubicBezTo>
                      <a:pt x="18650" y="19642"/>
                      <a:pt x="29486" y="19043"/>
                      <a:pt x="29938" y="19022"/>
                    </a:cubicBezTo>
                    <a:lnTo>
                      <a:pt x="28910" y="0"/>
                    </a:lnTo>
                    <a:cubicBezTo>
                      <a:pt x="27715" y="65"/>
                      <a:pt x="16767" y="684"/>
                      <a:pt x="0" y="2591"/>
                    </a:cubicBezTo>
                    <a:close/>
                  </a:path>
                </a:pathLst>
              </a:custGeom>
              <a:grpFill/>
              <a:ln w="9525" cap="flat">
                <a:noFill/>
                <a:prstDash val="solid"/>
                <a:miter/>
              </a:ln>
            </p:spPr>
            <p:txBody>
              <a:bodyPr rtlCol="0" anchor="ctr"/>
              <a:lstStyle/>
              <a:p>
                <a:endParaRPr lang="fr-FR"/>
              </a:p>
            </p:txBody>
          </p:sp>
          <p:sp>
            <p:nvSpPr>
              <p:cNvPr id="32" name="Forme libre : forme 31">
                <a:extLst>
                  <a:ext uri="{FF2B5EF4-FFF2-40B4-BE49-F238E27FC236}">
                    <a16:creationId xmlns:a16="http://schemas.microsoft.com/office/drawing/2014/main" id="{2C752181-360A-F7DF-593A-719EB550CB95}"/>
                  </a:ext>
                </a:extLst>
              </p:cNvPr>
              <p:cNvSpPr/>
              <p:nvPr/>
            </p:nvSpPr>
            <p:spPr>
              <a:xfrm>
                <a:off x="6357546" y="3633751"/>
                <a:ext cx="21287" cy="31411"/>
              </a:xfrm>
              <a:custGeom>
                <a:avLst/>
                <a:gdLst>
                  <a:gd name="connsiteX0" fmla="*/ 21286 w 21287"/>
                  <a:gd name="connsiteY0" fmla="*/ 24721 h 31411"/>
                  <a:gd name="connsiteX1" fmla="*/ 18548 w 21287"/>
                  <a:gd name="connsiteY1" fmla="*/ 0 h 31411"/>
                  <a:gd name="connsiteX2" fmla="*/ 0 w 21287"/>
                  <a:gd name="connsiteY2" fmla="*/ 4343 h 31411"/>
                  <a:gd name="connsiteX3" fmla="*/ 2236 w 21287"/>
                  <a:gd name="connsiteY3" fmla="*/ 24698 h 31411"/>
                  <a:gd name="connsiteX4" fmla="*/ 1986 w 21287"/>
                  <a:gd name="connsiteY4" fmla="*/ 29305 h 31411"/>
                  <a:gd name="connsiteX5" fmla="*/ 20915 w 21287"/>
                  <a:gd name="connsiteY5" fmla="*/ 31412 h 31411"/>
                  <a:gd name="connsiteX6" fmla="*/ 21286 w 21287"/>
                  <a:gd name="connsiteY6" fmla="*/ 24721 h 3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87" h="31411">
                    <a:moveTo>
                      <a:pt x="21286" y="24721"/>
                    </a:moveTo>
                    <a:cubicBezTo>
                      <a:pt x="21324" y="16403"/>
                      <a:pt x="20405" y="8109"/>
                      <a:pt x="18548" y="0"/>
                    </a:cubicBezTo>
                    <a:lnTo>
                      <a:pt x="0" y="4343"/>
                    </a:lnTo>
                    <a:cubicBezTo>
                      <a:pt x="1521" y="11020"/>
                      <a:pt x="2272" y="17850"/>
                      <a:pt x="2236" y="24698"/>
                    </a:cubicBezTo>
                    <a:cubicBezTo>
                      <a:pt x="2236" y="26238"/>
                      <a:pt x="2153" y="27775"/>
                      <a:pt x="1986" y="29305"/>
                    </a:cubicBezTo>
                    <a:lnTo>
                      <a:pt x="20915" y="31412"/>
                    </a:lnTo>
                    <a:cubicBezTo>
                      <a:pt x="21161" y="29190"/>
                      <a:pt x="21285" y="26957"/>
                      <a:pt x="21286" y="24721"/>
                    </a:cubicBezTo>
                    <a:close/>
                  </a:path>
                </a:pathLst>
              </a:custGeom>
              <a:grpFill/>
              <a:ln w="9525" cap="flat">
                <a:noFill/>
                <a:prstDash val="solid"/>
                <a:miter/>
              </a:ln>
            </p:spPr>
            <p:txBody>
              <a:bodyPr rtlCol="0" anchor="ctr"/>
              <a:lstStyle/>
              <a:p>
                <a:endParaRPr lang="fr-FR"/>
              </a:p>
            </p:txBody>
          </p:sp>
          <p:sp>
            <p:nvSpPr>
              <p:cNvPr id="33" name="Forme libre : forme 32">
                <a:extLst>
                  <a:ext uri="{FF2B5EF4-FFF2-40B4-BE49-F238E27FC236}">
                    <a16:creationId xmlns:a16="http://schemas.microsoft.com/office/drawing/2014/main" id="{88966F91-D8DA-4504-0B41-E11ED38E8CD4}"/>
                  </a:ext>
                </a:extLst>
              </p:cNvPr>
              <p:cNvSpPr/>
              <p:nvPr/>
            </p:nvSpPr>
            <p:spPr>
              <a:xfrm>
                <a:off x="6281206" y="3711858"/>
                <a:ext cx="33128" cy="26879"/>
              </a:xfrm>
              <a:custGeom>
                <a:avLst/>
                <a:gdLst>
                  <a:gd name="connsiteX0" fmla="*/ 0 w 33128"/>
                  <a:gd name="connsiteY0" fmla="*/ 8490 h 26879"/>
                  <a:gd name="connsiteX1" fmla="*/ 4977 w 33128"/>
                  <a:gd name="connsiteY1" fmla="*/ 26880 h 26879"/>
                  <a:gd name="connsiteX2" fmla="*/ 33129 w 33128"/>
                  <a:gd name="connsiteY2" fmla="*/ 17756 h 26879"/>
                  <a:gd name="connsiteX3" fmla="*/ 26227 w 33128"/>
                  <a:gd name="connsiteY3" fmla="*/ 0 h 26879"/>
                  <a:gd name="connsiteX4" fmla="*/ 0 w 33128"/>
                  <a:gd name="connsiteY4" fmla="*/ 8490 h 2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8" h="26879">
                    <a:moveTo>
                      <a:pt x="0" y="8490"/>
                    </a:moveTo>
                    <a:lnTo>
                      <a:pt x="4977" y="26880"/>
                    </a:lnTo>
                    <a:cubicBezTo>
                      <a:pt x="14515" y="24335"/>
                      <a:pt x="23912" y="21290"/>
                      <a:pt x="33129" y="17756"/>
                    </a:cubicBezTo>
                    <a:lnTo>
                      <a:pt x="26227" y="0"/>
                    </a:lnTo>
                    <a:cubicBezTo>
                      <a:pt x="17640" y="3290"/>
                      <a:pt x="8886" y="6124"/>
                      <a:pt x="0" y="8490"/>
                    </a:cubicBezTo>
                    <a:close/>
                  </a:path>
                </a:pathLst>
              </a:custGeom>
              <a:grpFill/>
              <a:ln w="9525" cap="flat">
                <a:noFill/>
                <a:prstDash val="solid"/>
                <a:miter/>
              </a:ln>
            </p:spPr>
            <p:txBody>
              <a:bodyPr rtlCol="0" anchor="ctr"/>
              <a:lstStyle/>
              <a:p>
                <a:endParaRPr lang="fr-FR"/>
              </a:p>
            </p:txBody>
          </p:sp>
          <p:sp>
            <p:nvSpPr>
              <p:cNvPr id="34" name="Forme libre : forme 33">
                <a:extLst>
                  <a:ext uri="{FF2B5EF4-FFF2-40B4-BE49-F238E27FC236}">
                    <a16:creationId xmlns:a16="http://schemas.microsoft.com/office/drawing/2014/main" id="{569A48BB-C6EF-C9DA-4A31-0EE7AE1E9772}"/>
                  </a:ext>
                </a:extLst>
              </p:cNvPr>
              <p:cNvSpPr/>
              <p:nvPr/>
            </p:nvSpPr>
            <p:spPr>
              <a:xfrm>
                <a:off x="6331562" y="3683949"/>
                <a:ext cx="34027" cy="32437"/>
              </a:xfrm>
              <a:custGeom>
                <a:avLst/>
                <a:gdLst>
                  <a:gd name="connsiteX0" fmla="*/ 0 w 34027"/>
                  <a:gd name="connsiteY0" fmla="*/ 16215 h 32437"/>
                  <a:gd name="connsiteX1" fmla="*/ 9992 w 34027"/>
                  <a:gd name="connsiteY1" fmla="*/ 32437 h 32437"/>
                  <a:gd name="connsiteX2" fmla="*/ 34027 w 34027"/>
                  <a:gd name="connsiteY2" fmla="*/ 11856 h 32437"/>
                  <a:gd name="connsiteX3" fmla="*/ 19117 w 34027"/>
                  <a:gd name="connsiteY3" fmla="*/ 0 h 32437"/>
                  <a:gd name="connsiteX4" fmla="*/ 0 w 34027"/>
                  <a:gd name="connsiteY4" fmla="*/ 16215 h 3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7" h="32437">
                    <a:moveTo>
                      <a:pt x="0" y="16215"/>
                    </a:moveTo>
                    <a:lnTo>
                      <a:pt x="9992" y="32437"/>
                    </a:lnTo>
                    <a:cubicBezTo>
                      <a:pt x="19132" y="27017"/>
                      <a:pt x="27264" y="20053"/>
                      <a:pt x="34027" y="11856"/>
                    </a:cubicBezTo>
                    <a:lnTo>
                      <a:pt x="19117" y="0"/>
                    </a:lnTo>
                    <a:cubicBezTo>
                      <a:pt x="13725" y="6465"/>
                      <a:pt x="7258" y="11950"/>
                      <a:pt x="0" y="16215"/>
                    </a:cubicBezTo>
                    <a:close/>
                  </a:path>
                </a:pathLst>
              </a:custGeom>
              <a:grpFill/>
              <a:ln w="9525" cap="flat">
                <a:noFill/>
                <a:prstDash val="solid"/>
                <a:miter/>
              </a:ln>
            </p:spPr>
            <p:txBody>
              <a:bodyPr rtlCol="0" anchor="ctr"/>
              <a:lstStyle/>
              <a:p>
                <a:endParaRPr lang="fr-FR"/>
              </a:p>
            </p:txBody>
          </p:sp>
          <p:sp>
            <p:nvSpPr>
              <p:cNvPr id="35" name="Forme libre : forme 34">
                <a:extLst>
                  <a:ext uri="{FF2B5EF4-FFF2-40B4-BE49-F238E27FC236}">
                    <a16:creationId xmlns:a16="http://schemas.microsoft.com/office/drawing/2014/main" id="{F9B28EF8-EDE8-BC0F-A7ED-2ED201474B63}"/>
                  </a:ext>
                </a:extLst>
              </p:cNvPr>
              <p:cNvSpPr/>
              <p:nvPr/>
            </p:nvSpPr>
            <p:spPr>
              <a:xfrm>
                <a:off x="6283634" y="3552464"/>
                <a:ext cx="33958" cy="29047"/>
              </a:xfrm>
              <a:custGeom>
                <a:avLst/>
                <a:gdLst>
                  <a:gd name="connsiteX0" fmla="*/ 6837 w 33958"/>
                  <a:gd name="connsiteY0" fmla="*/ 0 h 29047"/>
                  <a:gd name="connsiteX1" fmla="*/ 0 w 33958"/>
                  <a:gd name="connsiteY1" fmla="*/ 17780 h 29047"/>
                  <a:gd name="connsiteX2" fmla="*/ 24963 w 33958"/>
                  <a:gd name="connsiteY2" fmla="*/ 29047 h 29047"/>
                  <a:gd name="connsiteX3" fmla="*/ 33958 w 33958"/>
                  <a:gd name="connsiteY3" fmla="*/ 12253 h 29047"/>
                  <a:gd name="connsiteX4" fmla="*/ 6837 w 33958"/>
                  <a:gd name="connsiteY4" fmla="*/ 0 h 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8" h="29047">
                    <a:moveTo>
                      <a:pt x="6837" y="0"/>
                    </a:moveTo>
                    <a:lnTo>
                      <a:pt x="0" y="17780"/>
                    </a:lnTo>
                    <a:cubicBezTo>
                      <a:pt x="8548" y="21012"/>
                      <a:pt x="16885" y="24775"/>
                      <a:pt x="24963" y="29047"/>
                    </a:cubicBezTo>
                    <a:lnTo>
                      <a:pt x="33958" y="12253"/>
                    </a:lnTo>
                    <a:cubicBezTo>
                      <a:pt x="25181" y="7609"/>
                      <a:pt x="16124" y="3517"/>
                      <a:pt x="6837" y="0"/>
                    </a:cubicBezTo>
                    <a:close/>
                  </a:path>
                </a:pathLst>
              </a:custGeom>
              <a:grpFill/>
              <a:ln w="9525" cap="flat">
                <a:noFill/>
                <a:prstDash val="solid"/>
                <a:miter/>
              </a:ln>
            </p:spPr>
            <p:txBody>
              <a:bodyPr rtlCol="0" anchor="ctr"/>
              <a:lstStyle/>
              <a:p>
                <a:endParaRPr lang="fr-FR"/>
              </a:p>
            </p:txBody>
          </p:sp>
          <p:sp>
            <p:nvSpPr>
              <p:cNvPr id="36" name="Forme libre : forme 35">
                <a:extLst>
                  <a:ext uri="{FF2B5EF4-FFF2-40B4-BE49-F238E27FC236}">
                    <a16:creationId xmlns:a16="http://schemas.microsoft.com/office/drawing/2014/main" id="{0FB279B6-6ADD-EBD2-3E31-943C717F4BCD}"/>
                  </a:ext>
                </a:extLst>
              </p:cNvPr>
              <p:cNvSpPr/>
              <p:nvPr/>
            </p:nvSpPr>
            <p:spPr>
              <a:xfrm>
                <a:off x="6330756" y="3581535"/>
                <a:ext cx="33061" cy="33558"/>
              </a:xfrm>
              <a:custGeom>
                <a:avLst/>
                <a:gdLst>
                  <a:gd name="connsiteX0" fmla="*/ 12192 w 33061"/>
                  <a:gd name="connsiteY0" fmla="*/ 0 h 33558"/>
                  <a:gd name="connsiteX1" fmla="*/ 0 w 33061"/>
                  <a:gd name="connsiteY1" fmla="*/ 14637 h 33558"/>
                  <a:gd name="connsiteX2" fmla="*/ 17059 w 33061"/>
                  <a:gd name="connsiteY2" fmla="*/ 33558 h 33558"/>
                  <a:gd name="connsiteX3" fmla="*/ 33061 w 33061"/>
                  <a:gd name="connsiteY3" fmla="*/ 23220 h 33558"/>
                  <a:gd name="connsiteX4" fmla="*/ 12192 w 33061"/>
                  <a:gd name="connsiteY4" fmla="*/ 0 h 3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61" h="33558">
                    <a:moveTo>
                      <a:pt x="12192" y="0"/>
                    </a:moveTo>
                    <a:lnTo>
                      <a:pt x="0" y="14637"/>
                    </a:lnTo>
                    <a:cubicBezTo>
                      <a:pt x="6607" y="20049"/>
                      <a:pt x="12359" y="26428"/>
                      <a:pt x="17059" y="33558"/>
                    </a:cubicBezTo>
                    <a:lnTo>
                      <a:pt x="33061" y="23220"/>
                    </a:lnTo>
                    <a:cubicBezTo>
                      <a:pt x="27317" y="14471"/>
                      <a:pt x="20281" y="6643"/>
                      <a:pt x="12192" y="0"/>
                    </a:cubicBezTo>
                    <a:close/>
                  </a:path>
                </a:pathLst>
              </a:custGeom>
              <a:grpFill/>
              <a:ln w="9525" cap="flat">
                <a:noFill/>
                <a:prstDash val="solid"/>
                <a:miter/>
              </a:ln>
            </p:spPr>
            <p:txBody>
              <a:bodyPr rtlCol="0" anchor="ctr"/>
              <a:lstStyle/>
              <a:p>
                <a:endParaRPr lang="fr-FR"/>
              </a:p>
            </p:txBody>
          </p:sp>
          <p:sp>
            <p:nvSpPr>
              <p:cNvPr id="37" name="Forme libre : forme 36">
                <a:extLst>
                  <a:ext uri="{FF2B5EF4-FFF2-40B4-BE49-F238E27FC236}">
                    <a16:creationId xmlns:a16="http://schemas.microsoft.com/office/drawing/2014/main" id="{FCA04078-57FC-7E72-6852-581587D2EEB2}"/>
                  </a:ext>
                </a:extLst>
              </p:cNvPr>
              <p:cNvSpPr/>
              <p:nvPr/>
            </p:nvSpPr>
            <p:spPr>
              <a:xfrm>
                <a:off x="6226266" y="3726640"/>
                <a:ext cx="31416" cy="23577"/>
              </a:xfrm>
              <a:custGeom>
                <a:avLst/>
                <a:gdLst>
                  <a:gd name="connsiteX0" fmla="*/ 0 w 31416"/>
                  <a:gd name="connsiteY0" fmla="*/ 4727 h 23577"/>
                  <a:gd name="connsiteX1" fmla="*/ 2762 w 31416"/>
                  <a:gd name="connsiteY1" fmla="*/ 23577 h 23577"/>
                  <a:gd name="connsiteX2" fmla="*/ 31416 w 31416"/>
                  <a:gd name="connsiteY2" fmla="*/ 18692 h 23577"/>
                  <a:gd name="connsiteX3" fmla="*/ 27733 w 31416"/>
                  <a:gd name="connsiteY3" fmla="*/ 0 h 23577"/>
                  <a:gd name="connsiteX4" fmla="*/ 0 w 31416"/>
                  <a:gd name="connsiteY4" fmla="*/ 4727 h 2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6" h="23577">
                    <a:moveTo>
                      <a:pt x="0" y="4727"/>
                    </a:moveTo>
                    <a:lnTo>
                      <a:pt x="2762" y="23577"/>
                    </a:lnTo>
                    <a:cubicBezTo>
                      <a:pt x="12785" y="22108"/>
                      <a:pt x="22427" y="20464"/>
                      <a:pt x="31416" y="18692"/>
                    </a:cubicBezTo>
                    <a:lnTo>
                      <a:pt x="27733" y="0"/>
                    </a:lnTo>
                    <a:cubicBezTo>
                      <a:pt x="19045" y="1714"/>
                      <a:pt x="9716" y="3304"/>
                      <a:pt x="0" y="4727"/>
                    </a:cubicBezTo>
                    <a:close/>
                  </a:path>
                </a:pathLst>
              </a:custGeom>
              <a:grpFill/>
              <a:ln w="9525" cap="flat">
                <a:noFill/>
                <a:prstDash val="solid"/>
                <a:miter/>
              </a:ln>
            </p:spPr>
            <p:txBody>
              <a:bodyPr rtlCol="0" anchor="ctr"/>
              <a:lstStyle/>
              <a:p>
                <a:endParaRPr lang="fr-FR"/>
              </a:p>
            </p:txBody>
          </p:sp>
          <p:sp>
            <p:nvSpPr>
              <p:cNvPr id="38" name="Forme libre : forme 37">
                <a:extLst>
                  <a:ext uri="{FF2B5EF4-FFF2-40B4-BE49-F238E27FC236}">
                    <a16:creationId xmlns:a16="http://schemas.microsoft.com/office/drawing/2014/main" id="{9FB44A86-F980-00A9-8194-C75537823AA0}"/>
                  </a:ext>
                </a:extLst>
              </p:cNvPr>
              <p:cNvSpPr/>
              <p:nvPr/>
            </p:nvSpPr>
            <p:spPr>
              <a:xfrm>
                <a:off x="6118799" y="3503125"/>
                <a:ext cx="33657" cy="28028"/>
              </a:xfrm>
              <a:custGeom>
                <a:avLst/>
                <a:gdLst>
                  <a:gd name="connsiteX0" fmla="*/ 0 w 33657"/>
                  <a:gd name="connsiteY0" fmla="*/ 17265 h 28028"/>
                  <a:gd name="connsiteX1" fmla="*/ 27686 w 33657"/>
                  <a:gd name="connsiteY1" fmla="*/ 28028 h 28028"/>
                  <a:gd name="connsiteX2" fmla="*/ 33658 w 33657"/>
                  <a:gd name="connsiteY2" fmla="*/ 9941 h 28028"/>
                  <a:gd name="connsiteX3" fmla="*/ 8035 w 33657"/>
                  <a:gd name="connsiteY3" fmla="*/ 0 h 28028"/>
                </a:gdLst>
                <a:ahLst/>
                <a:cxnLst>
                  <a:cxn ang="0">
                    <a:pos x="connsiteX0" y="connsiteY0"/>
                  </a:cxn>
                  <a:cxn ang="0">
                    <a:pos x="connsiteX1" y="connsiteY1"/>
                  </a:cxn>
                  <a:cxn ang="0">
                    <a:pos x="connsiteX2" y="connsiteY2"/>
                  </a:cxn>
                  <a:cxn ang="0">
                    <a:pos x="connsiteX3" y="connsiteY3"/>
                  </a:cxn>
                </a:cxnLst>
                <a:rect l="l" t="t" r="r" b="b"/>
                <a:pathLst>
                  <a:path w="33657" h="28028">
                    <a:moveTo>
                      <a:pt x="0" y="17265"/>
                    </a:moveTo>
                    <a:cubicBezTo>
                      <a:pt x="9011" y="21390"/>
                      <a:pt x="18256" y="24984"/>
                      <a:pt x="27686" y="28028"/>
                    </a:cubicBezTo>
                    <a:lnTo>
                      <a:pt x="33658" y="9941"/>
                    </a:lnTo>
                    <a:cubicBezTo>
                      <a:pt x="24931" y="7128"/>
                      <a:pt x="16376" y="3808"/>
                      <a:pt x="8035" y="0"/>
                    </a:cubicBezTo>
                    <a:close/>
                  </a:path>
                </a:pathLst>
              </a:custGeom>
              <a:grpFill/>
              <a:ln w="9525" cap="flat">
                <a:noFill/>
                <a:prstDash val="solid"/>
                <a:miter/>
              </a:ln>
            </p:spPr>
            <p:txBody>
              <a:bodyPr rtlCol="0" anchor="ctr"/>
              <a:lstStyle/>
              <a:p>
                <a:endParaRPr lang="fr-FR"/>
              </a:p>
            </p:txBody>
          </p:sp>
          <p:sp>
            <p:nvSpPr>
              <p:cNvPr id="39" name="Forme libre : forme 38">
                <a:extLst>
                  <a:ext uri="{FF2B5EF4-FFF2-40B4-BE49-F238E27FC236}">
                    <a16:creationId xmlns:a16="http://schemas.microsoft.com/office/drawing/2014/main" id="{928E4863-216A-D8F8-2B2F-85059F6BAA49}"/>
                  </a:ext>
                </a:extLst>
              </p:cNvPr>
              <p:cNvSpPr/>
              <p:nvPr/>
            </p:nvSpPr>
            <p:spPr>
              <a:xfrm>
                <a:off x="6113310" y="3739514"/>
                <a:ext cx="29491" cy="20393"/>
              </a:xfrm>
              <a:custGeom>
                <a:avLst/>
                <a:gdLst>
                  <a:gd name="connsiteX0" fmla="*/ 29491 w 29491"/>
                  <a:gd name="connsiteY0" fmla="*/ 19021 h 20393"/>
                  <a:gd name="connsiteX1" fmla="*/ 28393 w 29491"/>
                  <a:gd name="connsiteY1" fmla="*/ 0 h 20393"/>
                  <a:gd name="connsiteX2" fmla="*/ 0 w 29491"/>
                  <a:gd name="connsiteY2" fmla="*/ 1358 h 20393"/>
                  <a:gd name="connsiteX3" fmla="*/ 744 w 29491"/>
                  <a:gd name="connsiteY3" fmla="*/ 20394 h 20393"/>
                  <a:gd name="connsiteX4" fmla="*/ 29491 w 29491"/>
                  <a:gd name="connsiteY4" fmla="*/ 19021 h 2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1" h="20393">
                    <a:moveTo>
                      <a:pt x="29491" y="19021"/>
                    </a:moveTo>
                    <a:lnTo>
                      <a:pt x="28393" y="0"/>
                    </a:lnTo>
                    <a:cubicBezTo>
                      <a:pt x="18943" y="544"/>
                      <a:pt x="9459" y="991"/>
                      <a:pt x="0" y="1358"/>
                    </a:cubicBezTo>
                    <a:lnTo>
                      <a:pt x="744" y="20394"/>
                    </a:lnTo>
                    <a:cubicBezTo>
                      <a:pt x="10312" y="20026"/>
                      <a:pt x="19920" y="19575"/>
                      <a:pt x="29491" y="19021"/>
                    </a:cubicBezTo>
                    <a:close/>
                  </a:path>
                </a:pathLst>
              </a:custGeom>
              <a:grpFill/>
              <a:ln w="9525" cap="flat">
                <a:noFill/>
                <a:prstDash val="solid"/>
                <a:miter/>
              </a:ln>
            </p:spPr>
            <p:txBody>
              <a:bodyPr rtlCol="0" anchor="ctr"/>
              <a:lstStyle/>
              <a:p>
                <a:endParaRPr lang="fr-FR"/>
              </a:p>
            </p:txBody>
          </p:sp>
          <p:sp>
            <p:nvSpPr>
              <p:cNvPr id="40" name="Forme libre : forme 39">
                <a:extLst>
                  <a:ext uri="{FF2B5EF4-FFF2-40B4-BE49-F238E27FC236}">
                    <a16:creationId xmlns:a16="http://schemas.microsoft.com/office/drawing/2014/main" id="{22249CF1-CD39-F96A-6B7E-1060F87A406A}"/>
                  </a:ext>
                </a:extLst>
              </p:cNvPr>
              <p:cNvSpPr/>
              <p:nvPr/>
            </p:nvSpPr>
            <p:spPr>
              <a:xfrm>
                <a:off x="6151225" y="3356457"/>
                <a:ext cx="33044" cy="26699"/>
              </a:xfrm>
              <a:custGeom>
                <a:avLst/>
                <a:gdLst>
                  <a:gd name="connsiteX0" fmla="*/ 0 w 33044"/>
                  <a:gd name="connsiteY0" fmla="*/ 8774 h 26699"/>
                  <a:gd name="connsiteX1" fmla="*/ 6455 w 33044"/>
                  <a:gd name="connsiteY1" fmla="*/ 26700 h 26699"/>
                  <a:gd name="connsiteX2" fmla="*/ 33044 w 33044"/>
                  <a:gd name="connsiteY2" fmla="*/ 18383 h 26699"/>
                  <a:gd name="connsiteX3" fmla="*/ 28049 w 33044"/>
                  <a:gd name="connsiteY3" fmla="*/ 0 h 26699"/>
                  <a:gd name="connsiteX4" fmla="*/ 0 w 33044"/>
                  <a:gd name="connsiteY4" fmla="*/ 8774 h 2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4" h="26699">
                    <a:moveTo>
                      <a:pt x="0" y="8774"/>
                    </a:moveTo>
                    <a:lnTo>
                      <a:pt x="6455" y="26700"/>
                    </a:lnTo>
                    <a:cubicBezTo>
                      <a:pt x="14647" y="23747"/>
                      <a:pt x="23593" y="20948"/>
                      <a:pt x="33044" y="18383"/>
                    </a:cubicBezTo>
                    <a:lnTo>
                      <a:pt x="28049" y="0"/>
                    </a:lnTo>
                    <a:cubicBezTo>
                      <a:pt x="18110" y="2698"/>
                      <a:pt x="8673" y="5652"/>
                      <a:pt x="0" y="8774"/>
                    </a:cubicBezTo>
                    <a:close/>
                  </a:path>
                </a:pathLst>
              </a:custGeom>
              <a:grpFill/>
              <a:ln w="9525" cap="flat">
                <a:noFill/>
                <a:prstDash val="solid"/>
                <a:miter/>
              </a:ln>
            </p:spPr>
            <p:txBody>
              <a:bodyPr rtlCol="0" anchor="ctr"/>
              <a:lstStyle/>
              <a:p>
                <a:endParaRPr lang="fr-FR"/>
              </a:p>
            </p:txBody>
          </p:sp>
          <p:sp>
            <p:nvSpPr>
              <p:cNvPr id="41" name="Forme libre : forme 40">
                <a:extLst>
                  <a:ext uri="{FF2B5EF4-FFF2-40B4-BE49-F238E27FC236}">
                    <a16:creationId xmlns:a16="http://schemas.microsoft.com/office/drawing/2014/main" id="{8992FE4A-3152-29FD-7DBE-0DF1DD5CBE69}"/>
                  </a:ext>
                </a:extLst>
              </p:cNvPr>
              <p:cNvSpPr/>
              <p:nvPr/>
            </p:nvSpPr>
            <p:spPr>
              <a:xfrm>
                <a:off x="6170033" y="3734928"/>
                <a:ext cx="30272" cy="21644"/>
              </a:xfrm>
              <a:custGeom>
                <a:avLst/>
                <a:gdLst>
                  <a:gd name="connsiteX0" fmla="*/ 1525 w 30272"/>
                  <a:gd name="connsiteY0" fmla="*/ 21645 h 21644"/>
                  <a:gd name="connsiteX1" fmla="*/ 30272 w 30272"/>
                  <a:gd name="connsiteY1" fmla="*/ 18939 h 21644"/>
                  <a:gd name="connsiteX2" fmla="*/ 28207 w 30272"/>
                  <a:gd name="connsiteY2" fmla="*/ 0 h 21644"/>
                  <a:gd name="connsiteX3" fmla="*/ 0 w 30272"/>
                  <a:gd name="connsiteY3" fmla="*/ 2656 h 21644"/>
                </a:gdLst>
                <a:ahLst/>
                <a:cxnLst>
                  <a:cxn ang="0">
                    <a:pos x="connsiteX0" y="connsiteY0"/>
                  </a:cxn>
                  <a:cxn ang="0">
                    <a:pos x="connsiteX1" y="connsiteY1"/>
                  </a:cxn>
                  <a:cxn ang="0">
                    <a:pos x="connsiteX2" y="connsiteY2"/>
                  </a:cxn>
                  <a:cxn ang="0">
                    <a:pos x="connsiteX3" y="connsiteY3"/>
                  </a:cxn>
                </a:cxnLst>
                <a:rect l="l" t="t" r="r" b="b"/>
                <a:pathLst>
                  <a:path w="30272" h="21644">
                    <a:moveTo>
                      <a:pt x="1525" y="21645"/>
                    </a:moveTo>
                    <a:cubicBezTo>
                      <a:pt x="11227" y="20866"/>
                      <a:pt x="20831" y="19968"/>
                      <a:pt x="30272" y="18939"/>
                    </a:cubicBezTo>
                    <a:lnTo>
                      <a:pt x="28207" y="0"/>
                    </a:lnTo>
                    <a:cubicBezTo>
                      <a:pt x="18942" y="1012"/>
                      <a:pt x="9515" y="1891"/>
                      <a:pt x="0" y="2656"/>
                    </a:cubicBezTo>
                    <a:close/>
                  </a:path>
                </a:pathLst>
              </a:custGeom>
              <a:grpFill/>
              <a:ln w="9525" cap="flat">
                <a:noFill/>
                <a:prstDash val="solid"/>
                <a:miter/>
              </a:ln>
            </p:spPr>
            <p:txBody>
              <a:bodyPr rtlCol="0" anchor="ctr"/>
              <a:lstStyle/>
              <a:p>
                <a:endParaRPr lang="fr-FR"/>
              </a:p>
            </p:txBody>
          </p:sp>
          <p:sp>
            <p:nvSpPr>
              <p:cNvPr id="42" name="Forme libre : forme 41">
                <a:extLst>
                  <a:ext uri="{FF2B5EF4-FFF2-40B4-BE49-F238E27FC236}">
                    <a16:creationId xmlns:a16="http://schemas.microsoft.com/office/drawing/2014/main" id="{9BFC2EC1-0DC5-FE68-A7FD-5284E43680FA}"/>
                  </a:ext>
                </a:extLst>
              </p:cNvPr>
              <p:cNvSpPr/>
              <p:nvPr/>
            </p:nvSpPr>
            <p:spPr>
              <a:xfrm>
                <a:off x="6229977" y="3535224"/>
                <a:ext cx="32746" cy="26046"/>
              </a:xfrm>
              <a:custGeom>
                <a:avLst/>
                <a:gdLst>
                  <a:gd name="connsiteX0" fmla="*/ 4828 w 32746"/>
                  <a:gd name="connsiteY0" fmla="*/ 0 h 26046"/>
                  <a:gd name="connsiteX1" fmla="*/ 0 w 32746"/>
                  <a:gd name="connsiteY1" fmla="*/ 18426 h 26046"/>
                  <a:gd name="connsiteX2" fmla="*/ 27221 w 32746"/>
                  <a:gd name="connsiteY2" fmla="*/ 26046 h 26046"/>
                  <a:gd name="connsiteX3" fmla="*/ 32746 w 32746"/>
                  <a:gd name="connsiteY3" fmla="*/ 7814 h 26046"/>
                  <a:gd name="connsiteX4" fmla="*/ 4828 w 32746"/>
                  <a:gd name="connsiteY4" fmla="*/ 0 h 2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6" h="26046">
                    <a:moveTo>
                      <a:pt x="4828" y="0"/>
                    </a:moveTo>
                    <a:lnTo>
                      <a:pt x="0" y="18426"/>
                    </a:lnTo>
                    <a:cubicBezTo>
                      <a:pt x="9176" y="20831"/>
                      <a:pt x="18297" y="23338"/>
                      <a:pt x="27221" y="26046"/>
                    </a:cubicBezTo>
                    <a:lnTo>
                      <a:pt x="32746" y="7814"/>
                    </a:lnTo>
                    <a:cubicBezTo>
                      <a:pt x="23599" y="5037"/>
                      <a:pt x="14236" y="2465"/>
                      <a:pt x="4828" y="0"/>
                    </a:cubicBezTo>
                    <a:close/>
                  </a:path>
                </a:pathLst>
              </a:custGeom>
              <a:grpFill/>
              <a:ln w="9525" cap="flat">
                <a:noFill/>
                <a:prstDash val="solid"/>
                <a:miter/>
              </a:ln>
            </p:spPr>
            <p:txBody>
              <a:bodyPr rtlCol="0" anchor="ctr"/>
              <a:lstStyle/>
              <a:p>
                <a:endParaRPr lang="fr-FR"/>
              </a:p>
            </p:txBody>
          </p:sp>
          <p:sp>
            <p:nvSpPr>
              <p:cNvPr id="43" name="Forme libre : forme 42">
                <a:extLst>
                  <a:ext uri="{FF2B5EF4-FFF2-40B4-BE49-F238E27FC236}">
                    <a16:creationId xmlns:a16="http://schemas.microsoft.com/office/drawing/2014/main" id="{2CC7768F-D75B-6BB0-6E5F-86FB7F02B393}"/>
                  </a:ext>
                </a:extLst>
              </p:cNvPr>
              <p:cNvSpPr/>
              <p:nvPr/>
            </p:nvSpPr>
            <p:spPr>
              <a:xfrm>
                <a:off x="5812910" y="3454849"/>
                <a:ext cx="104604" cy="104603"/>
              </a:xfrm>
              <a:custGeom>
                <a:avLst/>
                <a:gdLst>
                  <a:gd name="connsiteX0" fmla="*/ 1 w 104604"/>
                  <a:gd name="connsiteY0" fmla="*/ 52300 h 104603"/>
                  <a:gd name="connsiteX1" fmla="*/ 52301 w 104604"/>
                  <a:gd name="connsiteY1" fmla="*/ 104604 h 104603"/>
                  <a:gd name="connsiteX2" fmla="*/ 104604 w 104604"/>
                  <a:gd name="connsiteY2" fmla="*/ 52304 h 104603"/>
                  <a:gd name="connsiteX3" fmla="*/ 52304 w 104604"/>
                  <a:gd name="connsiteY3" fmla="*/ 0 h 104603"/>
                  <a:gd name="connsiteX4" fmla="*/ 52299 w 104604"/>
                  <a:gd name="connsiteY4" fmla="*/ 0 h 104603"/>
                  <a:gd name="connsiteX5" fmla="*/ 1 w 104604"/>
                  <a:gd name="connsiteY5" fmla="*/ 51869 h 104603"/>
                  <a:gd name="connsiteX6" fmla="*/ 1 w 104604"/>
                  <a:gd name="connsiteY6" fmla="*/ 52300 h 104603"/>
                  <a:gd name="connsiteX7" fmla="*/ 85553 w 104604"/>
                  <a:gd name="connsiteY7" fmla="*/ 52300 h 104603"/>
                  <a:gd name="connsiteX8" fmla="*/ 52303 w 104604"/>
                  <a:gd name="connsiteY8" fmla="*/ 85554 h 104603"/>
                  <a:gd name="connsiteX9" fmla="*/ 19050 w 104604"/>
                  <a:gd name="connsiteY9" fmla="*/ 52304 h 104603"/>
                  <a:gd name="connsiteX10" fmla="*/ 52300 w 104604"/>
                  <a:gd name="connsiteY10" fmla="*/ 19050 h 104603"/>
                  <a:gd name="connsiteX11" fmla="*/ 52302 w 104604"/>
                  <a:gd name="connsiteY11" fmla="*/ 19050 h 104603"/>
                  <a:gd name="connsiteX12" fmla="*/ 85553 w 104604"/>
                  <a:gd name="connsiteY12" fmla="*/ 51592 h 104603"/>
                  <a:gd name="connsiteX13" fmla="*/ 85553 w 104604"/>
                  <a:gd name="connsiteY13" fmla="*/ 52300 h 10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04" h="104603">
                    <a:moveTo>
                      <a:pt x="1" y="52300"/>
                    </a:moveTo>
                    <a:cubicBezTo>
                      <a:pt x="0" y="81186"/>
                      <a:pt x="23415" y="104603"/>
                      <a:pt x="52301" y="104604"/>
                    </a:cubicBezTo>
                    <a:cubicBezTo>
                      <a:pt x="81186" y="104605"/>
                      <a:pt x="104603" y="81190"/>
                      <a:pt x="104604" y="52304"/>
                    </a:cubicBezTo>
                    <a:cubicBezTo>
                      <a:pt x="104605" y="23419"/>
                      <a:pt x="81190" y="1"/>
                      <a:pt x="52304" y="0"/>
                    </a:cubicBezTo>
                    <a:cubicBezTo>
                      <a:pt x="52302" y="0"/>
                      <a:pt x="52301" y="0"/>
                      <a:pt x="52299" y="0"/>
                    </a:cubicBezTo>
                    <a:cubicBezTo>
                      <a:pt x="23534" y="-118"/>
                      <a:pt x="120" y="23104"/>
                      <a:pt x="1" y="51869"/>
                    </a:cubicBezTo>
                    <a:cubicBezTo>
                      <a:pt x="0" y="52013"/>
                      <a:pt x="0" y="52156"/>
                      <a:pt x="1" y="52300"/>
                    </a:cubicBezTo>
                    <a:close/>
                    <a:moveTo>
                      <a:pt x="85553" y="52300"/>
                    </a:moveTo>
                    <a:cubicBezTo>
                      <a:pt x="85554" y="70665"/>
                      <a:pt x="70668" y="85553"/>
                      <a:pt x="52303" y="85554"/>
                    </a:cubicBezTo>
                    <a:cubicBezTo>
                      <a:pt x="33939" y="85555"/>
                      <a:pt x="19051" y="70668"/>
                      <a:pt x="19050" y="52304"/>
                    </a:cubicBezTo>
                    <a:cubicBezTo>
                      <a:pt x="19049" y="33940"/>
                      <a:pt x="33935" y="19051"/>
                      <a:pt x="52300" y="19050"/>
                    </a:cubicBezTo>
                    <a:cubicBezTo>
                      <a:pt x="52301" y="19050"/>
                      <a:pt x="52301" y="19050"/>
                      <a:pt x="52302" y="19050"/>
                    </a:cubicBezTo>
                    <a:cubicBezTo>
                      <a:pt x="70470" y="18854"/>
                      <a:pt x="85357" y="33424"/>
                      <a:pt x="85553" y="51592"/>
                    </a:cubicBezTo>
                    <a:cubicBezTo>
                      <a:pt x="85556" y="51828"/>
                      <a:pt x="85556" y="52064"/>
                      <a:pt x="85553" y="52300"/>
                    </a:cubicBezTo>
                    <a:close/>
                  </a:path>
                </a:pathLst>
              </a:custGeom>
              <a:grpFill/>
              <a:ln w="9525" cap="flat">
                <a:noFill/>
                <a:prstDash val="solid"/>
                <a:miter/>
              </a:ln>
            </p:spPr>
            <p:txBody>
              <a:bodyPr rtlCol="0" anchor="ctr"/>
              <a:lstStyle/>
              <a:p>
                <a:endParaRPr lang="fr-FR"/>
              </a:p>
            </p:txBody>
          </p:sp>
        </p:grpSp>
        <p:grpSp>
          <p:nvGrpSpPr>
            <p:cNvPr id="19" name="Groupe 18">
              <a:extLst>
                <a:ext uri="{FF2B5EF4-FFF2-40B4-BE49-F238E27FC236}">
                  <a16:creationId xmlns:a16="http://schemas.microsoft.com/office/drawing/2014/main" id="{2D012085-777D-DD48-4A31-BA8229EB24F6}"/>
                </a:ext>
              </a:extLst>
            </p:cNvPr>
            <p:cNvGrpSpPr/>
            <p:nvPr/>
          </p:nvGrpSpPr>
          <p:grpSpPr>
            <a:xfrm rot="20265906" flipH="1">
              <a:off x="6286904" y="3084079"/>
              <a:ext cx="220860" cy="236489"/>
              <a:chOff x="6220830" y="2962227"/>
              <a:chExt cx="220860" cy="236489"/>
            </a:xfrm>
            <a:grpFill/>
          </p:grpSpPr>
          <p:sp>
            <p:nvSpPr>
              <p:cNvPr id="20" name="Forme libre : forme 19">
                <a:extLst>
                  <a:ext uri="{FF2B5EF4-FFF2-40B4-BE49-F238E27FC236}">
                    <a16:creationId xmlns:a16="http://schemas.microsoft.com/office/drawing/2014/main" id="{2E51466C-E406-65D7-B7E4-BC267CCA35AE}"/>
                  </a:ext>
                </a:extLst>
              </p:cNvPr>
              <p:cNvSpPr/>
              <p:nvPr/>
            </p:nvSpPr>
            <p:spPr>
              <a:xfrm>
                <a:off x="6220830" y="2962227"/>
                <a:ext cx="196639" cy="198348"/>
              </a:xfrm>
              <a:custGeom>
                <a:avLst/>
                <a:gdLst>
                  <a:gd name="connsiteX0" fmla="*/ 389668 w 389667"/>
                  <a:gd name="connsiteY0" fmla="*/ 259802 h 354308"/>
                  <a:gd name="connsiteX1" fmla="*/ 284512 w 389667"/>
                  <a:gd name="connsiteY1" fmla="*/ 3170 h 354308"/>
                  <a:gd name="connsiteX2" fmla="*/ 260423 w 389667"/>
                  <a:gd name="connsiteY2" fmla="*/ 36 h 354308"/>
                  <a:gd name="connsiteX3" fmla="*/ 199606 w 389667"/>
                  <a:gd name="connsiteY3" fmla="*/ 13266 h 354308"/>
                  <a:gd name="connsiteX4" fmla="*/ 0 w 389667"/>
                  <a:gd name="connsiteY4" fmla="*/ 96581 h 354308"/>
                  <a:gd name="connsiteX5" fmla="*/ 105223 w 389667"/>
                  <a:gd name="connsiteY5" fmla="*/ 353356 h 354308"/>
                  <a:gd name="connsiteX6" fmla="*/ 123053 w 389667"/>
                  <a:gd name="connsiteY6" fmla="*/ 354309 h 354308"/>
                  <a:gd name="connsiteX7" fmla="*/ 304829 w 389667"/>
                  <a:gd name="connsiteY7" fmla="*/ 270013 h 354308"/>
                  <a:gd name="connsiteX8" fmla="*/ 365893 w 389667"/>
                  <a:gd name="connsiteY8" fmla="*/ 256678 h 354308"/>
                  <a:gd name="connsiteX9" fmla="*/ 389668 w 389667"/>
                  <a:gd name="connsiteY9" fmla="*/ 259802 h 354308"/>
                  <a:gd name="connsiteX10" fmla="*/ 99679 w 389667"/>
                  <a:gd name="connsiteY10" fmla="*/ 264479 h 354308"/>
                  <a:gd name="connsiteX11" fmla="*/ 72171 w 389667"/>
                  <a:gd name="connsiteY11" fmla="*/ 197356 h 354308"/>
                  <a:gd name="connsiteX12" fmla="*/ 122492 w 389667"/>
                  <a:gd name="connsiteY12" fmla="*/ 180697 h 354308"/>
                  <a:gd name="connsiteX13" fmla="*/ 149447 w 389667"/>
                  <a:gd name="connsiteY13" fmla="*/ 247086 h 354308"/>
                  <a:gd name="connsiteX14" fmla="*/ 140579 w 389667"/>
                  <a:gd name="connsiteY14" fmla="*/ 251067 h 354308"/>
                  <a:gd name="connsiteX15" fmla="*/ 99679 w 389667"/>
                  <a:gd name="connsiteY15" fmla="*/ 264479 h 354308"/>
                  <a:gd name="connsiteX16" fmla="*/ 293989 w 389667"/>
                  <a:gd name="connsiteY16" fmla="*/ 243600 h 354308"/>
                  <a:gd name="connsiteX17" fmla="*/ 291856 w 389667"/>
                  <a:gd name="connsiteY17" fmla="*/ 244552 h 354308"/>
                  <a:gd name="connsiteX18" fmla="*/ 265776 w 389667"/>
                  <a:gd name="connsiteY18" fmla="*/ 180925 h 354308"/>
                  <a:gd name="connsiteX19" fmla="*/ 215370 w 389667"/>
                  <a:gd name="connsiteY19" fmla="*/ 209967 h 354308"/>
                  <a:gd name="connsiteX20" fmla="*/ 208074 w 389667"/>
                  <a:gd name="connsiteY20" fmla="*/ 214625 h 354308"/>
                  <a:gd name="connsiteX21" fmla="*/ 234115 w 389667"/>
                  <a:gd name="connsiteY21" fmla="*/ 278166 h 354308"/>
                  <a:gd name="connsiteX22" fmla="*/ 228829 w 389667"/>
                  <a:gd name="connsiteY22" fmla="*/ 281766 h 354308"/>
                  <a:gd name="connsiteX23" fmla="*/ 176975 w 389667"/>
                  <a:gd name="connsiteY23" fmla="*/ 313256 h 354308"/>
                  <a:gd name="connsiteX24" fmla="*/ 149933 w 389667"/>
                  <a:gd name="connsiteY24" fmla="*/ 247315 h 354308"/>
                  <a:gd name="connsiteX25" fmla="*/ 208036 w 389667"/>
                  <a:gd name="connsiteY25" fmla="*/ 214672 h 354308"/>
                  <a:gd name="connsiteX26" fmla="*/ 180413 w 389667"/>
                  <a:gd name="connsiteY26" fmla="*/ 147359 h 354308"/>
                  <a:gd name="connsiteX27" fmla="*/ 178308 w 389667"/>
                  <a:gd name="connsiteY27" fmla="*/ 148712 h 354308"/>
                  <a:gd name="connsiteX28" fmla="*/ 122472 w 389667"/>
                  <a:gd name="connsiteY28" fmla="*/ 180487 h 354308"/>
                  <a:gd name="connsiteX29" fmla="*/ 92173 w 389667"/>
                  <a:gd name="connsiteY29" fmla="*/ 106545 h 354308"/>
                  <a:gd name="connsiteX30" fmla="*/ 150657 w 389667"/>
                  <a:gd name="connsiteY30" fmla="*/ 74750 h 354308"/>
                  <a:gd name="connsiteX31" fmla="*/ 180413 w 389667"/>
                  <a:gd name="connsiteY31" fmla="*/ 147359 h 354308"/>
                  <a:gd name="connsiteX32" fmla="*/ 238411 w 389667"/>
                  <a:gd name="connsiteY32" fmla="*/ 114384 h 354308"/>
                  <a:gd name="connsiteX33" fmla="*/ 208217 w 389667"/>
                  <a:gd name="connsiteY33" fmla="*/ 40698 h 354308"/>
                  <a:gd name="connsiteX34" fmla="*/ 210360 w 389667"/>
                  <a:gd name="connsiteY34" fmla="*/ 39746 h 354308"/>
                  <a:gd name="connsiteX35" fmla="*/ 260347 w 389667"/>
                  <a:gd name="connsiteY35" fmla="*/ 28659 h 354308"/>
                  <a:gd name="connsiteX36" fmla="*/ 264014 w 389667"/>
                  <a:gd name="connsiteY36" fmla="*/ 28735 h 354308"/>
                  <a:gd name="connsiteX37" fmla="*/ 292046 w 389667"/>
                  <a:gd name="connsiteY37" fmla="*/ 97143 h 354308"/>
                  <a:gd name="connsiteX38" fmla="*/ 247802 w 389667"/>
                  <a:gd name="connsiteY38" fmla="*/ 110335 h 354308"/>
                  <a:gd name="connsiteX39" fmla="*/ 238411 w 389667"/>
                  <a:gd name="connsiteY39" fmla="*/ 114422 h 354308"/>
                  <a:gd name="connsiteX40" fmla="*/ 265700 w 389667"/>
                  <a:gd name="connsiteY40" fmla="*/ 181011 h 354308"/>
                  <a:gd name="connsiteX41" fmla="*/ 275006 w 389667"/>
                  <a:gd name="connsiteY41" fmla="*/ 176725 h 354308"/>
                  <a:gd name="connsiteX42" fmla="*/ 319773 w 389667"/>
                  <a:gd name="connsiteY42" fmla="*/ 164790 h 354308"/>
                  <a:gd name="connsiteX43" fmla="*/ 346272 w 389667"/>
                  <a:gd name="connsiteY43" fmla="*/ 229446 h 354308"/>
                  <a:gd name="connsiteX44" fmla="*/ 293989 w 389667"/>
                  <a:gd name="connsiteY44" fmla="*/ 243600 h 35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9667" h="354308">
                    <a:moveTo>
                      <a:pt x="389668" y="259802"/>
                    </a:moveTo>
                    <a:lnTo>
                      <a:pt x="284512" y="3170"/>
                    </a:lnTo>
                    <a:cubicBezTo>
                      <a:pt x="276701" y="844"/>
                      <a:pt x="268569" y="-215"/>
                      <a:pt x="260423" y="36"/>
                    </a:cubicBezTo>
                    <a:cubicBezTo>
                      <a:pt x="239483" y="446"/>
                      <a:pt x="218825" y="4940"/>
                      <a:pt x="199606" y="13266"/>
                    </a:cubicBezTo>
                    <a:cubicBezTo>
                      <a:pt x="135598" y="39489"/>
                      <a:pt x="107213" y="91666"/>
                      <a:pt x="0" y="96581"/>
                    </a:cubicBezTo>
                    <a:lnTo>
                      <a:pt x="105223" y="353356"/>
                    </a:lnTo>
                    <a:cubicBezTo>
                      <a:pt x="111144" y="353995"/>
                      <a:pt x="117097" y="354313"/>
                      <a:pt x="123053" y="354309"/>
                    </a:cubicBezTo>
                    <a:cubicBezTo>
                      <a:pt x="202301" y="354309"/>
                      <a:pt x="245154" y="294463"/>
                      <a:pt x="304829" y="270013"/>
                    </a:cubicBezTo>
                    <a:cubicBezTo>
                      <a:pt x="324121" y="261635"/>
                      <a:pt x="344864" y="257106"/>
                      <a:pt x="365893" y="256678"/>
                    </a:cubicBezTo>
                    <a:cubicBezTo>
                      <a:pt x="373933" y="256452"/>
                      <a:pt x="381958" y="257507"/>
                      <a:pt x="389668" y="259802"/>
                    </a:cubicBezTo>
                    <a:close/>
                    <a:moveTo>
                      <a:pt x="99679" y="264479"/>
                    </a:moveTo>
                    <a:lnTo>
                      <a:pt x="72171" y="197356"/>
                    </a:lnTo>
                    <a:cubicBezTo>
                      <a:pt x="89485" y="193591"/>
                      <a:pt x="106351" y="188006"/>
                      <a:pt x="122492" y="180697"/>
                    </a:cubicBezTo>
                    <a:lnTo>
                      <a:pt x="149447" y="247086"/>
                    </a:lnTo>
                    <a:cubicBezTo>
                      <a:pt x="146495" y="248419"/>
                      <a:pt x="143675" y="249801"/>
                      <a:pt x="140579" y="251067"/>
                    </a:cubicBezTo>
                    <a:cubicBezTo>
                      <a:pt x="127273" y="256480"/>
                      <a:pt x="113607" y="260962"/>
                      <a:pt x="99679" y="264479"/>
                    </a:cubicBezTo>
                    <a:close/>
                    <a:moveTo>
                      <a:pt x="293989" y="243600"/>
                    </a:moveTo>
                    <a:cubicBezTo>
                      <a:pt x="293256" y="243905"/>
                      <a:pt x="292579" y="244295"/>
                      <a:pt x="291856" y="244552"/>
                    </a:cubicBezTo>
                    <a:lnTo>
                      <a:pt x="265776" y="180925"/>
                    </a:lnTo>
                    <a:cubicBezTo>
                      <a:pt x="248351" y="189483"/>
                      <a:pt x="231513" y="199185"/>
                      <a:pt x="215370" y="209967"/>
                    </a:cubicBezTo>
                    <a:lnTo>
                      <a:pt x="208074" y="214625"/>
                    </a:lnTo>
                    <a:lnTo>
                      <a:pt x="234115" y="278166"/>
                    </a:lnTo>
                    <a:cubicBezTo>
                      <a:pt x="232362" y="279366"/>
                      <a:pt x="230572" y="280566"/>
                      <a:pt x="228829" y="281766"/>
                    </a:cubicBezTo>
                    <a:cubicBezTo>
                      <a:pt x="212487" y="293742"/>
                      <a:pt x="195137" y="304279"/>
                      <a:pt x="176975" y="313256"/>
                    </a:cubicBezTo>
                    <a:lnTo>
                      <a:pt x="149933" y="247315"/>
                    </a:lnTo>
                    <a:cubicBezTo>
                      <a:pt x="170074" y="237872"/>
                      <a:pt x="189494" y="226962"/>
                      <a:pt x="208036" y="214672"/>
                    </a:cubicBezTo>
                    <a:lnTo>
                      <a:pt x="180413" y="147359"/>
                    </a:lnTo>
                    <a:lnTo>
                      <a:pt x="178308" y="148712"/>
                    </a:lnTo>
                    <a:cubicBezTo>
                      <a:pt x="160478" y="160623"/>
                      <a:pt x="141819" y="171241"/>
                      <a:pt x="122472" y="180487"/>
                    </a:cubicBezTo>
                    <a:lnTo>
                      <a:pt x="92173" y="106545"/>
                    </a:lnTo>
                    <a:cubicBezTo>
                      <a:pt x="112729" y="98026"/>
                      <a:pt x="132332" y="87370"/>
                      <a:pt x="150657" y="74750"/>
                    </a:cubicBezTo>
                    <a:lnTo>
                      <a:pt x="180413" y="147359"/>
                    </a:lnTo>
                    <a:cubicBezTo>
                      <a:pt x="198925" y="134982"/>
                      <a:pt x="218308" y="123962"/>
                      <a:pt x="238411" y="114384"/>
                    </a:cubicBezTo>
                    <a:lnTo>
                      <a:pt x="208217" y="40698"/>
                    </a:lnTo>
                    <a:cubicBezTo>
                      <a:pt x="208950" y="40393"/>
                      <a:pt x="209626" y="40012"/>
                      <a:pt x="210360" y="39746"/>
                    </a:cubicBezTo>
                    <a:cubicBezTo>
                      <a:pt x="226148" y="32851"/>
                      <a:pt x="243124" y="29085"/>
                      <a:pt x="260347" y="28659"/>
                    </a:cubicBezTo>
                    <a:cubicBezTo>
                      <a:pt x="261652" y="28659"/>
                      <a:pt x="262871" y="28659"/>
                      <a:pt x="264014" y="28735"/>
                    </a:cubicBezTo>
                    <a:lnTo>
                      <a:pt x="292046" y="97143"/>
                    </a:lnTo>
                    <a:cubicBezTo>
                      <a:pt x="276886" y="100017"/>
                      <a:pt x="262060" y="104438"/>
                      <a:pt x="247802" y="110335"/>
                    </a:cubicBezTo>
                    <a:cubicBezTo>
                      <a:pt x="244590" y="111650"/>
                      <a:pt x="241459" y="113012"/>
                      <a:pt x="238411" y="114422"/>
                    </a:cubicBezTo>
                    <a:lnTo>
                      <a:pt x="265700" y="181011"/>
                    </a:lnTo>
                    <a:cubicBezTo>
                      <a:pt x="268776" y="179554"/>
                      <a:pt x="271796" y="178039"/>
                      <a:pt x="275006" y="176725"/>
                    </a:cubicBezTo>
                    <a:cubicBezTo>
                      <a:pt x="289291" y="170658"/>
                      <a:pt x="304363" y="166640"/>
                      <a:pt x="319773" y="164790"/>
                    </a:cubicBezTo>
                    <a:lnTo>
                      <a:pt x="346272" y="229446"/>
                    </a:lnTo>
                    <a:cubicBezTo>
                      <a:pt x="328295" y="231833"/>
                      <a:pt x="310715" y="236592"/>
                      <a:pt x="293989" y="243600"/>
                    </a:cubicBezTo>
                    <a:close/>
                  </a:path>
                </a:pathLst>
              </a:custGeom>
              <a:grpFill/>
              <a:ln w="9525" cap="flat">
                <a:noFill/>
                <a:prstDash val="solid"/>
                <a:miter/>
              </a:ln>
            </p:spPr>
            <p:txBody>
              <a:bodyPr rtlCol="0" anchor="ctr"/>
              <a:lstStyle/>
              <a:p>
                <a:endParaRPr lang="fr-FR"/>
              </a:p>
            </p:txBody>
          </p:sp>
          <p:cxnSp>
            <p:nvCxnSpPr>
              <p:cNvPr id="21" name="Connecteur droit 20">
                <a:extLst>
                  <a:ext uri="{FF2B5EF4-FFF2-40B4-BE49-F238E27FC236}">
                    <a16:creationId xmlns:a16="http://schemas.microsoft.com/office/drawing/2014/main" id="{137EA972-6BFE-9286-02A1-BD99557E825A}"/>
                  </a:ext>
                </a:extLst>
              </p:cNvPr>
              <p:cNvCxnSpPr>
                <a:cxnSpLocks/>
              </p:cNvCxnSpPr>
              <p:nvPr/>
            </p:nvCxnSpPr>
            <p:spPr>
              <a:xfrm>
                <a:off x="6403182" y="3098841"/>
                <a:ext cx="38508" cy="99875"/>
              </a:xfrm>
              <a:prstGeom prst="line">
                <a:avLst/>
              </a:prstGeom>
              <a:grpFill/>
              <a:ln>
                <a:solidFill>
                  <a:schemeClr val="accent2"/>
                </a:solidFill>
              </a:ln>
            </p:spPr>
            <p:style>
              <a:lnRef idx="2">
                <a:schemeClr val="dk1"/>
              </a:lnRef>
              <a:fillRef idx="0">
                <a:schemeClr val="dk1"/>
              </a:fillRef>
              <a:effectRef idx="1">
                <a:schemeClr val="dk1"/>
              </a:effectRef>
              <a:fontRef idx="minor">
                <a:schemeClr val="tx1"/>
              </a:fontRef>
            </p:style>
          </p:cxnSp>
        </p:grpSp>
      </p:grpSp>
      <p:grpSp>
        <p:nvGrpSpPr>
          <p:cNvPr id="44" name="Groupe 43">
            <a:extLst>
              <a:ext uri="{FF2B5EF4-FFF2-40B4-BE49-F238E27FC236}">
                <a16:creationId xmlns:a16="http://schemas.microsoft.com/office/drawing/2014/main" id="{21A6CB45-F0F1-9396-4464-BD6A5AA303F5}"/>
              </a:ext>
            </a:extLst>
          </p:cNvPr>
          <p:cNvGrpSpPr/>
          <p:nvPr/>
        </p:nvGrpSpPr>
        <p:grpSpPr>
          <a:xfrm>
            <a:off x="7028887" y="4310941"/>
            <a:ext cx="1265061" cy="832258"/>
            <a:chOff x="547915" y="610828"/>
            <a:chExt cx="1774371" cy="1121229"/>
          </a:xfrm>
          <a:solidFill>
            <a:schemeClr val="accent2"/>
          </a:solidFill>
        </p:grpSpPr>
        <p:pic>
          <p:nvPicPr>
            <p:cNvPr id="45" name="Graphique 44" descr="Femme médecin contour">
              <a:extLst>
                <a:ext uri="{FF2B5EF4-FFF2-40B4-BE49-F238E27FC236}">
                  <a16:creationId xmlns:a16="http://schemas.microsoft.com/office/drawing/2014/main" id="{72FD0C80-E5CE-99C0-892A-DB3F2AD9A6F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07886" y="610828"/>
              <a:ext cx="914400" cy="914400"/>
            </a:xfrm>
            <a:prstGeom prst="rect">
              <a:avLst/>
            </a:prstGeom>
          </p:spPr>
        </p:pic>
        <p:pic>
          <p:nvPicPr>
            <p:cNvPr id="46" name="Graphique 45" descr="Homme médecin contour">
              <a:extLst>
                <a:ext uri="{FF2B5EF4-FFF2-40B4-BE49-F238E27FC236}">
                  <a16:creationId xmlns:a16="http://schemas.microsoft.com/office/drawing/2014/main" id="{9A3E16EF-3B30-4B10-5369-7707579BE18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7915" y="610828"/>
              <a:ext cx="914400" cy="914400"/>
            </a:xfrm>
            <a:prstGeom prst="rect">
              <a:avLst/>
            </a:prstGeom>
          </p:spPr>
        </p:pic>
        <p:pic>
          <p:nvPicPr>
            <p:cNvPr id="47" name="Graphique 46" descr="Femme médecin avec un remplissage uni">
              <a:extLst>
                <a:ext uri="{FF2B5EF4-FFF2-40B4-BE49-F238E27FC236}">
                  <a16:creationId xmlns:a16="http://schemas.microsoft.com/office/drawing/2014/main" id="{5EE4E060-A6F5-FF07-D5C0-EA51B3E9248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01700" y="610828"/>
              <a:ext cx="1121229" cy="1121229"/>
            </a:xfrm>
            <a:prstGeom prst="rect">
              <a:avLst/>
            </a:prstGeom>
          </p:spPr>
        </p:pic>
      </p:grpSp>
      <p:pic>
        <p:nvPicPr>
          <p:cNvPr id="50" name="Image 49" descr="Une image contenant Police, Graphique, logo, graphisme&#10;&#10;Description générée automatiquement">
            <a:extLst>
              <a:ext uri="{FF2B5EF4-FFF2-40B4-BE49-F238E27FC236}">
                <a16:creationId xmlns:a16="http://schemas.microsoft.com/office/drawing/2014/main" id="{CE089ECB-C9F1-7C83-4E7A-51C747D34C19}"/>
              </a:ext>
            </a:extLst>
          </p:cNvPr>
          <p:cNvPicPr>
            <a:picLocks noChangeAspect="1"/>
          </p:cNvPicPr>
          <p:nvPr/>
        </p:nvPicPr>
        <p:blipFill>
          <a:blip r:embed="rId12">
            <a:extLst>
              <a:ext uri="{28A0092B-C50C-407E-A947-70E740481C1C}">
                <a14:useLocalDpi xmlns:a14="http://schemas.microsoft.com/office/drawing/2010/main" val="0"/>
              </a:ext>
            </a:extLst>
          </a:blip>
          <a:srcRect t="7599" b="20184"/>
          <a:stretch/>
        </p:blipFill>
        <p:spPr>
          <a:xfrm>
            <a:off x="9813119" y="0"/>
            <a:ext cx="2152873" cy="749782"/>
          </a:xfrm>
          <a:prstGeom prst="rect">
            <a:avLst/>
          </a:prstGeom>
        </p:spPr>
      </p:pic>
      <p:sp>
        <p:nvSpPr>
          <p:cNvPr id="51" name="Rectangle : coins arrondis 50">
            <a:extLst>
              <a:ext uri="{FF2B5EF4-FFF2-40B4-BE49-F238E27FC236}">
                <a16:creationId xmlns:a16="http://schemas.microsoft.com/office/drawing/2014/main" id="{C85B12E0-7D69-7676-B9BC-09AF831F3FAC}"/>
              </a:ext>
            </a:extLst>
          </p:cNvPr>
          <p:cNvSpPr/>
          <p:nvPr/>
        </p:nvSpPr>
        <p:spPr>
          <a:xfrm>
            <a:off x="171475" y="2888801"/>
            <a:ext cx="6554546" cy="3561744"/>
          </a:xfrm>
          <a:prstGeom prst="roundRect">
            <a:avLst>
              <a:gd name="adj" fmla="val 9677"/>
            </a:avLst>
          </a:prstGeom>
          <a:noFill/>
          <a:ln>
            <a:solidFill>
              <a:schemeClr val="accent2"/>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5">
            <a:extLst>
              <a:ext uri="{FF2B5EF4-FFF2-40B4-BE49-F238E27FC236}">
                <a16:creationId xmlns:a16="http://schemas.microsoft.com/office/drawing/2014/main" id="{99E0BEEC-A079-EBE5-5B3F-FB77C561A429}"/>
              </a:ext>
            </a:extLst>
          </p:cNvPr>
          <p:cNvSpPr>
            <a:spLocks noChangeArrowheads="1"/>
          </p:cNvSpPr>
          <p:nvPr/>
        </p:nvSpPr>
        <p:spPr bwMode="auto">
          <a:xfrm>
            <a:off x="624900" y="2665187"/>
            <a:ext cx="1937325" cy="400110"/>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2000" b="1" i="0" u="none" strike="noStrike" cap="none" normalizeH="0" baseline="0">
                <a:ln>
                  <a:noFill/>
                </a:ln>
                <a:solidFill>
                  <a:schemeClr val="accent2"/>
                </a:solidFill>
                <a:effectLst/>
                <a:latin typeface="Helvetica" panose="020B0604020202020204" pitchFamily="34" charset="0"/>
                <a:cs typeface="Helvetica" panose="020B0604020202020204" pitchFamily="34" charset="0"/>
              </a:rPr>
              <a:t>Les bénéfices </a:t>
            </a:r>
          </a:p>
        </p:txBody>
      </p:sp>
    </p:spTree>
    <p:extLst>
      <p:ext uri="{BB962C8B-B14F-4D97-AF65-F5344CB8AC3E}">
        <p14:creationId xmlns:p14="http://schemas.microsoft.com/office/powerpoint/2010/main" val="98202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 coins arrondis 5">
            <a:extLst>
              <a:ext uri="{FF2B5EF4-FFF2-40B4-BE49-F238E27FC236}">
                <a16:creationId xmlns:a16="http://schemas.microsoft.com/office/drawing/2014/main" id="{B247F940-0E10-F7E0-72F4-3F17293DD10B}"/>
              </a:ext>
            </a:extLst>
          </p:cNvPr>
          <p:cNvSpPr/>
          <p:nvPr/>
        </p:nvSpPr>
        <p:spPr>
          <a:xfrm>
            <a:off x="171474" y="1979289"/>
            <a:ext cx="11849051" cy="4580012"/>
          </a:xfrm>
          <a:prstGeom prst="roundRect">
            <a:avLst>
              <a:gd name="adj" fmla="val 9677"/>
            </a:avLst>
          </a:prstGeom>
          <a:solidFill>
            <a:schemeClr val="bg1"/>
          </a:solidFill>
          <a:ln>
            <a:solidFill>
              <a:schemeClr val="tx2"/>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04DCF3EA-A959-1D54-8F5E-223F2F1CE100}"/>
              </a:ext>
            </a:extLst>
          </p:cNvPr>
          <p:cNvSpPr>
            <a:spLocks noGrp="1"/>
          </p:cNvSpPr>
          <p:nvPr>
            <p:ph type="title"/>
          </p:nvPr>
        </p:nvSpPr>
        <p:spPr/>
        <p:txBody>
          <a:bodyPr/>
          <a:lstStyle/>
          <a:p>
            <a:r>
              <a:rPr lang="en-US"/>
              <a:t>Parcours Sport Santé</a:t>
            </a:r>
            <a:endParaRPr lang="fr-FR"/>
          </a:p>
        </p:txBody>
      </p:sp>
      <p:sp>
        <p:nvSpPr>
          <p:cNvPr id="5" name="ZoneTexte 4">
            <a:extLst>
              <a:ext uri="{FF2B5EF4-FFF2-40B4-BE49-F238E27FC236}">
                <a16:creationId xmlns:a16="http://schemas.microsoft.com/office/drawing/2014/main" id="{B2505CED-CA82-9511-69C8-BB9D25EFDD20}"/>
              </a:ext>
            </a:extLst>
          </p:cNvPr>
          <p:cNvSpPr txBox="1"/>
          <p:nvPr/>
        </p:nvSpPr>
        <p:spPr>
          <a:xfrm>
            <a:off x="226008" y="1008428"/>
            <a:ext cx="11559591" cy="707886"/>
          </a:xfrm>
          <a:prstGeom prst="rect">
            <a:avLst/>
          </a:prstGeom>
          <a:noFill/>
        </p:spPr>
        <p:txBody>
          <a:bodyPr wrap="square">
            <a:spAutoFit/>
          </a:bodyPr>
          <a:lstStyle/>
          <a:p>
            <a:pPr algn="l"/>
            <a:r>
              <a:rPr lang="fr-FR" sz="2000" b="0" i="0">
                <a:effectLst/>
                <a:latin typeface="Helvetica" panose="020B0604020202020204" pitchFamily="34" charset="0"/>
                <a:cs typeface="Helvetica" panose="020B0604020202020204" pitchFamily="34" charset="0"/>
              </a:rPr>
              <a:t>Le parcours du Réseau Sport Santé en BFC facilite la gestion des inscriptions des patients pour le sport sur ordonnance (PASS : Parcours d’Accompagnement Sportif pour la Santé).</a:t>
            </a:r>
          </a:p>
        </p:txBody>
      </p:sp>
      <p:sp>
        <p:nvSpPr>
          <p:cNvPr id="7" name="ZoneTexte 6">
            <a:extLst>
              <a:ext uri="{FF2B5EF4-FFF2-40B4-BE49-F238E27FC236}">
                <a16:creationId xmlns:a16="http://schemas.microsoft.com/office/drawing/2014/main" id="{2FDD3BD4-292A-917E-60B5-DF05045A2B3D}"/>
              </a:ext>
            </a:extLst>
          </p:cNvPr>
          <p:cNvSpPr txBox="1"/>
          <p:nvPr/>
        </p:nvSpPr>
        <p:spPr>
          <a:xfrm>
            <a:off x="5098212" y="1789602"/>
            <a:ext cx="1904930" cy="400110"/>
          </a:xfrm>
          <a:prstGeom prst="rect">
            <a:avLst/>
          </a:prstGeom>
          <a:solidFill>
            <a:schemeClr val="bg1"/>
          </a:solidFill>
        </p:spPr>
        <p:txBody>
          <a:bodyPr wrap="square" rtlCol="0">
            <a:spAutoFit/>
          </a:bodyPr>
          <a:lstStyle/>
          <a:p>
            <a:r>
              <a:rPr lang="en-US" sz="2000" b="1">
                <a:solidFill>
                  <a:schemeClr val="tx2"/>
                </a:solidFill>
                <a:latin typeface="Helvetica" panose="020B0604020202020204" pitchFamily="34" charset="0"/>
                <a:cs typeface="Helvetica" panose="020B0604020202020204" pitchFamily="34" charset="0"/>
              </a:rPr>
              <a:t>Les bénéfices</a:t>
            </a:r>
            <a:endParaRPr lang="fr-FR" sz="2000" b="1">
              <a:solidFill>
                <a:schemeClr val="tx2"/>
              </a:solidFill>
              <a:latin typeface="Helvetica" panose="020B0604020202020204" pitchFamily="34" charset="0"/>
              <a:cs typeface="Helvetica" panose="020B0604020202020204" pitchFamily="34" charset="0"/>
            </a:endParaRPr>
          </a:p>
        </p:txBody>
      </p:sp>
      <p:grpSp>
        <p:nvGrpSpPr>
          <p:cNvPr id="8" name="Groupe 7">
            <a:extLst>
              <a:ext uri="{FF2B5EF4-FFF2-40B4-BE49-F238E27FC236}">
                <a16:creationId xmlns:a16="http://schemas.microsoft.com/office/drawing/2014/main" id="{3CDE1810-A54C-2070-3EAA-5314366BA5F6}"/>
              </a:ext>
            </a:extLst>
          </p:cNvPr>
          <p:cNvGrpSpPr/>
          <p:nvPr/>
        </p:nvGrpSpPr>
        <p:grpSpPr>
          <a:xfrm>
            <a:off x="353895" y="2284771"/>
            <a:ext cx="468000" cy="396000"/>
            <a:chOff x="4509362" y="2651504"/>
            <a:chExt cx="3047516" cy="2516165"/>
          </a:xfrm>
          <a:solidFill>
            <a:schemeClr val="tx2"/>
          </a:solidFill>
        </p:grpSpPr>
        <p:sp>
          <p:nvSpPr>
            <p:cNvPr id="9" name="Forme libre : forme 8">
              <a:extLst>
                <a:ext uri="{FF2B5EF4-FFF2-40B4-BE49-F238E27FC236}">
                  <a16:creationId xmlns:a16="http://schemas.microsoft.com/office/drawing/2014/main" id="{AD928D2C-53AC-72F6-3D19-8F6F40048502}"/>
                </a:ext>
              </a:extLst>
            </p:cNvPr>
            <p:cNvSpPr/>
            <p:nvPr/>
          </p:nvSpPr>
          <p:spPr>
            <a:xfrm rot="648516">
              <a:off x="5912596" y="3029968"/>
              <a:ext cx="64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10" name="Forme libre : forme 9">
              <a:extLst>
                <a:ext uri="{FF2B5EF4-FFF2-40B4-BE49-F238E27FC236}">
                  <a16:creationId xmlns:a16="http://schemas.microsoft.com/office/drawing/2014/main" id="{9C09DE7D-AA78-4186-795A-1DC85512DA44}"/>
                </a:ext>
              </a:extLst>
            </p:cNvPr>
            <p:cNvSpPr/>
            <p:nvPr/>
          </p:nvSpPr>
          <p:spPr>
            <a:xfrm>
              <a:off x="5605583" y="4318415"/>
              <a:ext cx="828410" cy="82841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11" name="Forme libre : forme 10">
              <a:extLst>
                <a:ext uri="{FF2B5EF4-FFF2-40B4-BE49-F238E27FC236}">
                  <a16:creationId xmlns:a16="http://schemas.microsoft.com/office/drawing/2014/main" id="{AE585F99-D539-8066-1C53-38F629E698D2}"/>
                </a:ext>
              </a:extLst>
            </p:cNvPr>
            <p:cNvSpPr/>
            <p:nvPr/>
          </p:nvSpPr>
          <p:spPr>
            <a:xfrm>
              <a:off x="4509362" y="3429000"/>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12" name="Forme libre : forme 11">
              <a:extLst>
                <a:ext uri="{FF2B5EF4-FFF2-40B4-BE49-F238E27FC236}">
                  <a16:creationId xmlns:a16="http://schemas.microsoft.com/office/drawing/2014/main" id="{B77D7E3F-98C0-C654-035A-177F76F6FF9E}"/>
                </a:ext>
              </a:extLst>
            </p:cNvPr>
            <p:cNvSpPr/>
            <p:nvPr/>
          </p:nvSpPr>
          <p:spPr>
            <a:xfrm>
              <a:off x="6512878" y="2849504"/>
              <a:ext cx="756000" cy="756000"/>
            </a:xfrm>
            <a:custGeom>
              <a:avLst/>
              <a:gdLst>
                <a:gd name="connsiteX0" fmla="*/ 414205 w 828410"/>
                <a:gd name="connsiteY0" fmla="*/ 0 h 828410"/>
                <a:gd name="connsiteX1" fmla="*/ 0 w 828410"/>
                <a:gd name="connsiteY1" fmla="*/ 414205 h 828410"/>
                <a:gd name="connsiteX2" fmla="*/ 414205 w 828410"/>
                <a:gd name="connsiteY2" fmla="*/ 828411 h 828410"/>
                <a:gd name="connsiteX3" fmla="*/ 828411 w 828410"/>
                <a:gd name="connsiteY3" fmla="*/ 414205 h 828410"/>
                <a:gd name="connsiteX4" fmla="*/ 414205 w 828410"/>
                <a:gd name="connsiteY4" fmla="*/ 0 h 828410"/>
                <a:gd name="connsiteX5" fmla="*/ 203094 w 828410"/>
                <a:gd name="connsiteY5" fmla="*/ 705485 h 828410"/>
                <a:gd name="connsiteX6" fmla="*/ 430239 w 828410"/>
                <a:gd name="connsiteY6" fmla="*/ 510408 h 828410"/>
                <a:gd name="connsiteX7" fmla="*/ 625317 w 828410"/>
                <a:gd name="connsiteY7" fmla="*/ 705485 h 828410"/>
                <a:gd name="connsiteX8" fmla="*/ 203094 w 828410"/>
                <a:gd name="connsiteY8" fmla="*/ 705485 h 828410"/>
                <a:gd name="connsiteX9" fmla="*/ 312658 w 828410"/>
                <a:gd name="connsiteY9" fmla="*/ 355415 h 828410"/>
                <a:gd name="connsiteX10" fmla="*/ 414205 w 828410"/>
                <a:gd name="connsiteY10" fmla="*/ 253868 h 828410"/>
                <a:gd name="connsiteX11" fmla="*/ 515752 w 828410"/>
                <a:gd name="connsiteY11" fmla="*/ 355415 h 828410"/>
                <a:gd name="connsiteX12" fmla="*/ 414205 w 828410"/>
                <a:gd name="connsiteY12" fmla="*/ 456962 h 828410"/>
                <a:gd name="connsiteX13" fmla="*/ 312658 w 828410"/>
                <a:gd name="connsiteY13" fmla="*/ 355415 h 828410"/>
                <a:gd name="connsiteX14" fmla="*/ 312658 w 828410"/>
                <a:gd name="connsiteY14" fmla="*/ 355415 h 828410"/>
                <a:gd name="connsiteX15" fmla="*/ 673418 w 828410"/>
                <a:gd name="connsiteY15" fmla="*/ 660056 h 828410"/>
                <a:gd name="connsiteX16" fmla="*/ 513080 w 828410"/>
                <a:gd name="connsiteY16" fmla="*/ 475668 h 828410"/>
                <a:gd name="connsiteX17" fmla="*/ 534459 w 828410"/>
                <a:gd name="connsiteY17" fmla="*/ 259212 h 828410"/>
                <a:gd name="connsiteX18" fmla="*/ 318003 w 828410"/>
                <a:gd name="connsiteY18" fmla="*/ 237834 h 828410"/>
                <a:gd name="connsiteX19" fmla="*/ 293952 w 828410"/>
                <a:gd name="connsiteY19" fmla="*/ 454290 h 828410"/>
                <a:gd name="connsiteX20" fmla="*/ 315331 w 828410"/>
                <a:gd name="connsiteY20" fmla="*/ 475668 h 828410"/>
                <a:gd name="connsiteX21" fmla="*/ 154993 w 828410"/>
                <a:gd name="connsiteY21" fmla="*/ 665401 h 828410"/>
                <a:gd name="connsiteX22" fmla="*/ 163010 w 828410"/>
                <a:gd name="connsiteY22" fmla="*/ 154993 h 828410"/>
                <a:gd name="connsiteX23" fmla="*/ 673418 w 828410"/>
                <a:gd name="connsiteY23" fmla="*/ 163010 h 828410"/>
                <a:gd name="connsiteX24" fmla="*/ 673418 w 828410"/>
                <a:gd name="connsiteY24" fmla="*/ 665401 h 828410"/>
                <a:gd name="connsiteX25" fmla="*/ 673418 w 828410"/>
                <a:gd name="connsiteY25" fmla="*/ 660056 h 8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8410" h="828410">
                  <a:moveTo>
                    <a:pt x="414205" y="0"/>
                  </a:moveTo>
                  <a:cubicBezTo>
                    <a:pt x="184388" y="0"/>
                    <a:pt x="0" y="184388"/>
                    <a:pt x="0" y="414205"/>
                  </a:cubicBezTo>
                  <a:cubicBezTo>
                    <a:pt x="0" y="644023"/>
                    <a:pt x="184388" y="828411"/>
                    <a:pt x="414205" y="828411"/>
                  </a:cubicBezTo>
                  <a:cubicBezTo>
                    <a:pt x="644023" y="828411"/>
                    <a:pt x="828411" y="644023"/>
                    <a:pt x="828411" y="414205"/>
                  </a:cubicBezTo>
                  <a:cubicBezTo>
                    <a:pt x="828411" y="184388"/>
                    <a:pt x="644023" y="0"/>
                    <a:pt x="414205" y="0"/>
                  </a:cubicBezTo>
                  <a:close/>
                  <a:moveTo>
                    <a:pt x="203094" y="705485"/>
                  </a:moveTo>
                  <a:cubicBezTo>
                    <a:pt x="211111" y="587904"/>
                    <a:pt x="312658" y="502391"/>
                    <a:pt x="430239" y="510408"/>
                  </a:cubicBezTo>
                  <a:cubicBezTo>
                    <a:pt x="534459" y="518425"/>
                    <a:pt x="617300" y="601266"/>
                    <a:pt x="625317" y="705485"/>
                  </a:cubicBezTo>
                  <a:cubicBezTo>
                    <a:pt x="499719" y="799016"/>
                    <a:pt x="328692" y="799016"/>
                    <a:pt x="203094" y="705485"/>
                  </a:cubicBezTo>
                  <a:close/>
                  <a:moveTo>
                    <a:pt x="312658" y="355415"/>
                  </a:moveTo>
                  <a:cubicBezTo>
                    <a:pt x="312658" y="299297"/>
                    <a:pt x="358087" y="253868"/>
                    <a:pt x="414205" y="253868"/>
                  </a:cubicBezTo>
                  <a:cubicBezTo>
                    <a:pt x="470323" y="253868"/>
                    <a:pt x="515752" y="299297"/>
                    <a:pt x="515752" y="355415"/>
                  </a:cubicBezTo>
                  <a:cubicBezTo>
                    <a:pt x="515752" y="411533"/>
                    <a:pt x="470323" y="456962"/>
                    <a:pt x="414205" y="456962"/>
                  </a:cubicBezTo>
                  <a:cubicBezTo>
                    <a:pt x="358087" y="456962"/>
                    <a:pt x="312658" y="411533"/>
                    <a:pt x="312658" y="355415"/>
                  </a:cubicBezTo>
                  <a:lnTo>
                    <a:pt x="312658" y="355415"/>
                  </a:lnTo>
                  <a:close/>
                  <a:moveTo>
                    <a:pt x="673418" y="660056"/>
                  </a:moveTo>
                  <a:cubicBezTo>
                    <a:pt x="654712" y="574543"/>
                    <a:pt x="593249" y="505063"/>
                    <a:pt x="513080" y="475668"/>
                  </a:cubicBezTo>
                  <a:cubicBezTo>
                    <a:pt x="579888" y="422222"/>
                    <a:pt x="587904" y="326020"/>
                    <a:pt x="534459" y="259212"/>
                  </a:cubicBezTo>
                  <a:cubicBezTo>
                    <a:pt x="481013" y="192405"/>
                    <a:pt x="384810" y="184388"/>
                    <a:pt x="318003" y="237834"/>
                  </a:cubicBezTo>
                  <a:cubicBezTo>
                    <a:pt x="251196" y="291280"/>
                    <a:pt x="240506" y="387482"/>
                    <a:pt x="293952" y="454290"/>
                  </a:cubicBezTo>
                  <a:cubicBezTo>
                    <a:pt x="299297" y="462307"/>
                    <a:pt x="307314" y="470324"/>
                    <a:pt x="315331" y="475668"/>
                  </a:cubicBezTo>
                  <a:cubicBezTo>
                    <a:pt x="232489" y="507736"/>
                    <a:pt x="173699" y="579888"/>
                    <a:pt x="154993" y="665401"/>
                  </a:cubicBezTo>
                  <a:cubicBezTo>
                    <a:pt x="16034" y="523769"/>
                    <a:pt x="18706" y="293952"/>
                    <a:pt x="163010" y="154993"/>
                  </a:cubicBezTo>
                  <a:cubicBezTo>
                    <a:pt x="307314" y="16034"/>
                    <a:pt x="534459" y="18706"/>
                    <a:pt x="673418" y="163010"/>
                  </a:cubicBezTo>
                  <a:cubicBezTo>
                    <a:pt x="809705" y="301969"/>
                    <a:pt x="809705" y="526442"/>
                    <a:pt x="673418" y="665401"/>
                  </a:cubicBezTo>
                  <a:cubicBezTo>
                    <a:pt x="673418" y="665401"/>
                    <a:pt x="673418" y="662729"/>
                    <a:pt x="673418" y="660056"/>
                  </a:cubicBezTo>
                  <a:close/>
                </a:path>
              </a:pathLst>
            </a:custGeom>
            <a:grpFill/>
            <a:ln w="26690" cap="flat">
              <a:noFill/>
              <a:prstDash val="solid"/>
              <a:miter/>
            </a:ln>
          </p:spPr>
          <p:txBody>
            <a:bodyPr rtlCol="0" anchor="ctr"/>
            <a:lstStyle/>
            <a:p>
              <a:endParaRPr lang="fr-FR"/>
            </a:p>
          </p:txBody>
        </p:sp>
        <p:sp>
          <p:nvSpPr>
            <p:cNvPr id="13" name="Forme libre : forme 12">
              <a:extLst>
                <a:ext uri="{FF2B5EF4-FFF2-40B4-BE49-F238E27FC236}">
                  <a16:creationId xmlns:a16="http://schemas.microsoft.com/office/drawing/2014/main" id="{8A623EB6-0FE3-9C6B-8D2E-ED0437E48127}"/>
                </a:ext>
              </a:extLst>
            </p:cNvPr>
            <p:cNvSpPr/>
            <p:nvPr/>
          </p:nvSpPr>
          <p:spPr>
            <a:xfrm>
              <a:off x="5391123" y="2651504"/>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14" name="Forme libre : forme 13">
              <a:extLst>
                <a:ext uri="{FF2B5EF4-FFF2-40B4-BE49-F238E27FC236}">
                  <a16:creationId xmlns:a16="http://schemas.microsoft.com/office/drawing/2014/main" id="{EB2D15C0-B62B-219A-774E-6288A417AD8A}"/>
                </a:ext>
              </a:extLst>
            </p:cNvPr>
            <p:cNvSpPr/>
            <p:nvPr/>
          </p:nvSpPr>
          <p:spPr>
            <a:xfrm>
              <a:off x="4515819" y="4591669"/>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15" name="Forme libre : forme 14">
              <a:extLst>
                <a:ext uri="{FF2B5EF4-FFF2-40B4-BE49-F238E27FC236}">
                  <a16:creationId xmlns:a16="http://schemas.microsoft.com/office/drawing/2014/main" id="{C1EE3E84-3CD9-8DDD-6BE4-2EBAA70B07BC}"/>
                </a:ext>
              </a:extLst>
            </p:cNvPr>
            <p:cNvSpPr/>
            <p:nvPr/>
          </p:nvSpPr>
          <p:spPr>
            <a:xfrm>
              <a:off x="6980878" y="3860725"/>
              <a:ext cx="576000" cy="576000"/>
            </a:xfrm>
            <a:custGeom>
              <a:avLst/>
              <a:gdLst>
                <a:gd name="connsiteX0" fmla="*/ 334037 w 668073"/>
                <a:gd name="connsiteY0" fmla="*/ 0 h 668073"/>
                <a:gd name="connsiteX1" fmla="*/ 0 w 668073"/>
                <a:gd name="connsiteY1" fmla="*/ 334037 h 668073"/>
                <a:gd name="connsiteX2" fmla="*/ 334037 w 668073"/>
                <a:gd name="connsiteY2" fmla="*/ 668073 h 668073"/>
                <a:gd name="connsiteX3" fmla="*/ 668073 w 668073"/>
                <a:gd name="connsiteY3" fmla="*/ 334037 h 668073"/>
                <a:gd name="connsiteX4" fmla="*/ 334037 w 668073"/>
                <a:gd name="connsiteY4" fmla="*/ 0 h 668073"/>
                <a:gd name="connsiteX5" fmla="*/ 173699 w 668073"/>
                <a:gd name="connsiteY5" fmla="*/ 563854 h 668073"/>
                <a:gd name="connsiteX6" fmla="*/ 350070 w 668073"/>
                <a:gd name="connsiteY6" fmla="*/ 416878 h 668073"/>
                <a:gd name="connsiteX7" fmla="*/ 497046 w 668073"/>
                <a:gd name="connsiteY7" fmla="*/ 563854 h 668073"/>
                <a:gd name="connsiteX8" fmla="*/ 173699 w 668073"/>
                <a:gd name="connsiteY8" fmla="*/ 563854 h 668073"/>
                <a:gd name="connsiteX9" fmla="*/ 259212 w 668073"/>
                <a:gd name="connsiteY9" fmla="*/ 288608 h 668073"/>
                <a:gd name="connsiteX10" fmla="*/ 334037 w 668073"/>
                <a:gd name="connsiteY10" fmla="*/ 213783 h 668073"/>
                <a:gd name="connsiteX11" fmla="*/ 408861 w 668073"/>
                <a:gd name="connsiteY11" fmla="*/ 288608 h 668073"/>
                <a:gd name="connsiteX12" fmla="*/ 334037 w 668073"/>
                <a:gd name="connsiteY12" fmla="*/ 363432 h 668073"/>
                <a:gd name="connsiteX13" fmla="*/ 259212 w 668073"/>
                <a:gd name="connsiteY13" fmla="*/ 288608 h 668073"/>
                <a:gd name="connsiteX14" fmla="*/ 542475 w 668073"/>
                <a:gd name="connsiteY14" fmla="*/ 521097 h 668073"/>
                <a:gd name="connsiteX15" fmla="*/ 422222 w 668073"/>
                <a:gd name="connsiteY15" fmla="*/ 379465 h 668073"/>
                <a:gd name="connsiteX16" fmla="*/ 427567 w 668073"/>
                <a:gd name="connsiteY16" fmla="*/ 197750 h 668073"/>
                <a:gd name="connsiteX17" fmla="*/ 245851 w 668073"/>
                <a:gd name="connsiteY17" fmla="*/ 192405 h 668073"/>
                <a:gd name="connsiteX18" fmla="*/ 240506 w 668073"/>
                <a:gd name="connsiteY18" fmla="*/ 374121 h 668073"/>
                <a:gd name="connsiteX19" fmla="*/ 245851 w 668073"/>
                <a:gd name="connsiteY19" fmla="*/ 379465 h 668073"/>
                <a:gd name="connsiteX20" fmla="*/ 125598 w 668073"/>
                <a:gd name="connsiteY20" fmla="*/ 521097 h 668073"/>
                <a:gd name="connsiteX21" fmla="*/ 144304 w 668073"/>
                <a:gd name="connsiteY21" fmla="*/ 125598 h 668073"/>
                <a:gd name="connsiteX22" fmla="*/ 539803 w 668073"/>
                <a:gd name="connsiteY22" fmla="*/ 144304 h 668073"/>
                <a:gd name="connsiteX23" fmla="*/ 542475 w 668073"/>
                <a:gd name="connsiteY23" fmla="*/ 521097 h 66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8073" h="668073">
                  <a:moveTo>
                    <a:pt x="334037" y="0"/>
                  </a:moveTo>
                  <a:cubicBezTo>
                    <a:pt x="149648" y="0"/>
                    <a:pt x="0" y="149648"/>
                    <a:pt x="0" y="334037"/>
                  </a:cubicBezTo>
                  <a:cubicBezTo>
                    <a:pt x="0" y="518425"/>
                    <a:pt x="149648" y="668073"/>
                    <a:pt x="334037" y="668073"/>
                  </a:cubicBezTo>
                  <a:cubicBezTo>
                    <a:pt x="518425" y="668073"/>
                    <a:pt x="668073" y="518425"/>
                    <a:pt x="668073" y="334037"/>
                  </a:cubicBezTo>
                  <a:cubicBezTo>
                    <a:pt x="668073" y="149648"/>
                    <a:pt x="518425" y="0"/>
                    <a:pt x="334037" y="0"/>
                  </a:cubicBezTo>
                  <a:close/>
                  <a:moveTo>
                    <a:pt x="173699" y="563854"/>
                  </a:moveTo>
                  <a:cubicBezTo>
                    <a:pt x="181716" y="475668"/>
                    <a:pt x="261885" y="408861"/>
                    <a:pt x="350070" y="416878"/>
                  </a:cubicBezTo>
                  <a:cubicBezTo>
                    <a:pt x="427567" y="424895"/>
                    <a:pt x="489030" y="486357"/>
                    <a:pt x="497046" y="563854"/>
                  </a:cubicBezTo>
                  <a:cubicBezTo>
                    <a:pt x="398172" y="630661"/>
                    <a:pt x="269902" y="630661"/>
                    <a:pt x="173699" y="563854"/>
                  </a:cubicBezTo>
                  <a:close/>
                  <a:moveTo>
                    <a:pt x="259212" y="288608"/>
                  </a:moveTo>
                  <a:cubicBezTo>
                    <a:pt x="259212" y="248523"/>
                    <a:pt x="291280" y="213783"/>
                    <a:pt x="334037" y="213783"/>
                  </a:cubicBezTo>
                  <a:cubicBezTo>
                    <a:pt x="374121" y="213783"/>
                    <a:pt x="408861" y="245851"/>
                    <a:pt x="408861" y="288608"/>
                  </a:cubicBezTo>
                  <a:cubicBezTo>
                    <a:pt x="408861" y="328692"/>
                    <a:pt x="376793" y="363432"/>
                    <a:pt x="334037" y="363432"/>
                  </a:cubicBezTo>
                  <a:cubicBezTo>
                    <a:pt x="293952" y="363432"/>
                    <a:pt x="259212" y="328692"/>
                    <a:pt x="259212" y="288608"/>
                  </a:cubicBezTo>
                  <a:close/>
                  <a:moveTo>
                    <a:pt x="542475" y="521097"/>
                  </a:moveTo>
                  <a:cubicBezTo>
                    <a:pt x="526442" y="459634"/>
                    <a:pt x="481013" y="406188"/>
                    <a:pt x="422222" y="379465"/>
                  </a:cubicBezTo>
                  <a:cubicBezTo>
                    <a:pt x="472996" y="331364"/>
                    <a:pt x="475668" y="251196"/>
                    <a:pt x="427567" y="197750"/>
                  </a:cubicBezTo>
                  <a:cubicBezTo>
                    <a:pt x="379466" y="146976"/>
                    <a:pt x="299297" y="144304"/>
                    <a:pt x="245851" y="192405"/>
                  </a:cubicBezTo>
                  <a:cubicBezTo>
                    <a:pt x="195077" y="240506"/>
                    <a:pt x="192405" y="320675"/>
                    <a:pt x="240506" y="374121"/>
                  </a:cubicBezTo>
                  <a:cubicBezTo>
                    <a:pt x="243179" y="376793"/>
                    <a:pt x="245851" y="379465"/>
                    <a:pt x="245851" y="379465"/>
                  </a:cubicBezTo>
                  <a:cubicBezTo>
                    <a:pt x="187060" y="406188"/>
                    <a:pt x="141632" y="456962"/>
                    <a:pt x="125598" y="521097"/>
                  </a:cubicBezTo>
                  <a:cubicBezTo>
                    <a:pt x="21378" y="406188"/>
                    <a:pt x="29395" y="229817"/>
                    <a:pt x="144304" y="125598"/>
                  </a:cubicBezTo>
                  <a:cubicBezTo>
                    <a:pt x="259212" y="21378"/>
                    <a:pt x="435584" y="29395"/>
                    <a:pt x="539803" y="144304"/>
                  </a:cubicBezTo>
                  <a:cubicBezTo>
                    <a:pt x="638678" y="251196"/>
                    <a:pt x="638678" y="414205"/>
                    <a:pt x="542475" y="521097"/>
                  </a:cubicBezTo>
                  <a:close/>
                </a:path>
              </a:pathLst>
            </a:custGeom>
            <a:grpFill/>
            <a:ln w="26690" cap="flat">
              <a:noFill/>
              <a:prstDash val="solid"/>
              <a:miter/>
            </a:ln>
          </p:spPr>
          <p:txBody>
            <a:bodyPr rtlCol="0" anchor="ctr"/>
            <a:lstStyle/>
            <a:p>
              <a:endParaRPr lang="fr-FR"/>
            </a:p>
          </p:txBody>
        </p:sp>
        <p:sp>
          <p:nvSpPr>
            <p:cNvPr id="16" name="Forme libre : forme 15">
              <a:extLst>
                <a:ext uri="{FF2B5EF4-FFF2-40B4-BE49-F238E27FC236}">
                  <a16:creationId xmlns:a16="http://schemas.microsoft.com/office/drawing/2014/main" id="{94260D3C-D885-BDDD-BD9F-855220FD4A0E}"/>
                </a:ext>
              </a:extLst>
            </p:cNvPr>
            <p:cNvSpPr/>
            <p:nvPr/>
          </p:nvSpPr>
          <p:spPr>
            <a:xfrm rot="2001047">
              <a:off x="5096691" y="4229347"/>
              <a:ext cx="720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17" name="Forme libre : forme 16">
              <a:extLst>
                <a:ext uri="{FF2B5EF4-FFF2-40B4-BE49-F238E27FC236}">
                  <a16:creationId xmlns:a16="http://schemas.microsoft.com/office/drawing/2014/main" id="{8FF591B1-6D82-7BDB-7D85-ABC9A468DD38}"/>
                </a:ext>
              </a:extLst>
            </p:cNvPr>
            <p:cNvSpPr/>
            <p:nvPr/>
          </p:nvSpPr>
          <p:spPr>
            <a:xfrm rot="7165004">
              <a:off x="5985131" y="3960361"/>
              <a:ext cx="1008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18" name="Forme libre : forme 17">
              <a:extLst>
                <a:ext uri="{FF2B5EF4-FFF2-40B4-BE49-F238E27FC236}">
                  <a16:creationId xmlns:a16="http://schemas.microsoft.com/office/drawing/2014/main" id="{4AE09865-A252-E193-EE8D-5EF525ED0D0F}"/>
                </a:ext>
              </a:extLst>
            </p:cNvPr>
            <p:cNvSpPr/>
            <p:nvPr/>
          </p:nvSpPr>
          <p:spPr>
            <a:xfrm rot="7757291">
              <a:off x="5003823" y="3269798"/>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19" name="Forme libre : forme 18">
              <a:extLst>
                <a:ext uri="{FF2B5EF4-FFF2-40B4-BE49-F238E27FC236}">
                  <a16:creationId xmlns:a16="http://schemas.microsoft.com/office/drawing/2014/main" id="{FBC4C232-7ED9-97A1-209E-663632E3B8FF}"/>
                </a:ext>
              </a:extLst>
            </p:cNvPr>
            <p:cNvSpPr/>
            <p:nvPr/>
          </p:nvSpPr>
          <p:spPr>
            <a:xfrm rot="9199839">
              <a:off x="6327343" y="4422887"/>
              <a:ext cx="75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20" name="Forme libre : forme 19">
              <a:extLst>
                <a:ext uri="{FF2B5EF4-FFF2-40B4-BE49-F238E27FC236}">
                  <a16:creationId xmlns:a16="http://schemas.microsoft.com/office/drawing/2014/main" id="{2267510A-EA2F-A890-FDF0-AF22E6A9D053}"/>
                </a:ext>
              </a:extLst>
            </p:cNvPr>
            <p:cNvSpPr/>
            <p:nvPr/>
          </p:nvSpPr>
          <p:spPr>
            <a:xfrm rot="3552656">
              <a:off x="6943666" y="3691988"/>
              <a:ext cx="39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21" name="Forme libre : forme 20">
              <a:extLst>
                <a:ext uri="{FF2B5EF4-FFF2-40B4-BE49-F238E27FC236}">
                  <a16:creationId xmlns:a16="http://schemas.microsoft.com/office/drawing/2014/main" id="{3CB120B0-4A9F-82FD-9A3C-889800D94071}"/>
                </a:ext>
              </a:extLst>
            </p:cNvPr>
            <p:cNvSpPr/>
            <p:nvPr/>
          </p:nvSpPr>
          <p:spPr>
            <a:xfrm rot="5763531">
              <a:off x="4595418" y="4362443"/>
              <a:ext cx="432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sp>
          <p:nvSpPr>
            <p:cNvPr id="22" name="Forme libre : forme 21">
              <a:extLst>
                <a:ext uri="{FF2B5EF4-FFF2-40B4-BE49-F238E27FC236}">
                  <a16:creationId xmlns:a16="http://schemas.microsoft.com/office/drawing/2014/main" id="{63AD9B59-0E49-91EC-95E5-069BF431D08E}"/>
                </a:ext>
              </a:extLst>
            </p:cNvPr>
            <p:cNvSpPr/>
            <p:nvPr/>
          </p:nvSpPr>
          <p:spPr>
            <a:xfrm rot="10503974">
              <a:off x="5052485" y="4847854"/>
              <a:ext cx="576000" cy="53445"/>
            </a:xfrm>
            <a:custGeom>
              <a:avLst/>
              <a:gdLst>
                <a:gd name="connsiteX0" fmla="*/ 326020 w 326019"/>
                <a:gd name="connsiteY0" fmla="*/ 53446 h 53445"/>
                <a:gd name="connsiteX1" fmla="*/ 323347 w 326019"/>
                <a:gd name="connsiteY1" fmla="*/ 13361 h 53445"/>
                <a:gd name="connsiteX2" fmla="*/ 323347 w 326019"/>
                <a:gd name="connsiteY2" fmla="*/ 0 h 53445"/>
                <a:gd name="connsiteX3" fmla="*/ 2672 w 326019"/>
                <a:gd name="connsiteY3" fmla="*/ 0 h 53445"/>
                <a:gd name="connsiteX4" fmla="*/ 2672 w 326019"/>
                <a:gd name="connsiteY4" fmla="*/ 13361 h 53445"/>
                <a:gd name="connsiteX5" fmla="*/ 0 w 326019"/>
                <a:gd name="connsiteY5" fmla="*/ 53446 h 53445"/>
                <a:gd name="connsiteX6" fmla="*/ 326020 w 326019"/>
                <a:gd name="connsiteY6" fmla="*/ 53446 h 5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019" h="53445">
                  <a:moveTo>
                    <a:pt x="326020" y="53446"/>
                  </a:moveTo>
                  <a:cubicBezTo>
                    <a:pt x="326020" y="40084"/>
                    <a:pt x="323347" y="26723"/>
                    <a:pt x="323347" y="13361"/>
                  </a:cubicBezTo>
                  <a:cubicBezTo>
                    <a:pt x="323347" y="8017"/>
                    <a:pt x="323347" y="5345"/>
                    <a:pt x="323347" y="0"/>
                  </a:cubicBezTo>
                  <a:lnTo>
                    <a:pt x="2672" y="0"/>
                  </a:lnTo>
                  <a:cubicBezTo>
                    <a:pt x="2672" y="5345"/>
                    <a:pt x="2672" y="8017"/>
                    <a:pt x="2672" y="13361"/>
                  </a:cubicBezTo>
                  <a:cubicBezTo>
                    <a:pt x="2672" y="26723"/>
                    <a:pt x="2672" y="40084"/>
                    <a:pt x="0" y="53446"/>
                  </a:cubicBezTo>
                  <a:lnTo>
                    <a:pt x="326020" y="53446"/>
                  </a:lnTo>
                  <a:close/>
                </a:path>
              </a:pathLst>
            </a:custGeom>
            <a:grpFill/>
            <a:ln w="26690" cap="flat">
              <a:noFill/>
              <a:prstDash val="solid"/>
              <a:miter/>
            </a:ln>
          </p:spPr>
          <p:txBody>
            <a:bodyPr rtlCol="0" anchor="ctr"/>
            <a:lstStyle/>
            <a:p>
              <a:endParaRPr lang="fr-FR"/>
            </a:p>
          </p:txBody>
        </p:sp>
      </p:grpSp>
      <p:grpSp>
        <p:nvGrpSpPr>
          <p:cNvPr id="23" name="Groupe 22">
            <a:extLst>
              <a:ext uri="{FF2B5EF4-FFF2-40B4-BE49-F238E27FC236}">
                <a16:creationId xmlns:a16="http://schemas.microsoft.com/office/drawing/2014/main" id="{B69D0815-218D-BFCF-5771-A23A6DD1D1DB}"/>
              </a:ext>
            </a:extLst>
          </p:cNvPr>
          <p:cNvGrpSpPr/>
          <p:nvPr/>
        </p:nvGrpSpPr>
        <p:grpSpPr>
          <a:xfrm>
            <a:off x="5922195" y="2284771"/>
            <a:ext cx="634873" cy="423427"/>
            <a:chOff x="547915" y="610828"/>
            <a:chExt cx="1774371" cy="1121229"/>
          </a:xfrm>
          <a:solidFill>
            <a:schemeClr val="accent2"/>
          </a:solidFill>
        </p:grpSpPr>
        <p:pic>
          <p:nvPicPr>
            <p:cNvPr id="24" name="Graphique 23" descr="Femme médecin contour">
              <a:extLst>
                <a:ext uri="{FF2B5EF4-FFF2-40B4-BE49-F238E27FC236}">
                  <a16:creationId xmlns:a16="http://schemas.microsoft.com/office/drawing/2014/main" id="{42CB1D09-9DA0-8C59-E902-28225F5F9F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07886" y="610828"/>
              <a:ext cx="914400" cy="914400"/>
            </a:xfrm>
            <a:prstGeom prst="rect">
              <a:avLst/>
            </a:prstGeom>
          </p:spPr>
        </p:pic>
        <p:pic>
          <p:nvPicPr>
            <p:cNvPr id="25" name="Graphique 24" descr="Homme médecin contour">
              <a:extLst>
                <a:ext uri="{FF2B5EF4-FFF2-40B4-BE49-F238E27FC236}">
                  <a16:creationId xmlns:a16="http://schemas.microsoft.com/office/drawing/2014/main" id="{7025F5FE-75E8-FE17-5902-CD0A5B69FC9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7915" y="610828"/>
              <a:ext cx="914400" cy="914400"/>
            </a:xfrm>
            <a:prstGeom prst="rect">
              <a:avLst/>
            </a:prstGeom>
          </p:spPr>
        </p:pic>
        <p:pic>
          <p:nvPicPr>
            <p:cNvPr id="26" name="Graphique 25" descr="Femme médecin avec un remplissage uni">
              <a:extLst>
                <a:ext uri="{FF2B5EF4-FFF2-40B4-BE49-F238E27FC236}">
                  <a16:creationId xmlns:a16="http://schemas.microsoft.com/office/drawing/2014/main" id="{356D4511-0AD2-921C-59AF-EA4C656BE7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1700" y="610828"/>
              <a:ext cx="1121229" cy="1121229"/>
            </a:xfrm>
            <a:prstGeom prst="rect">
              <a:avLst/>
            </a:prstGeom>
          </p:spPr>
        </p:pic>
      </p:grpSp>
      <p:grpSp>
        <p:nvGrpSpPr>
          <p:cNvPr id="36" name="Groupe 35">
            <a:extLst>
              <a:ext uri="{FF2B5EF4-FFF2-40B4-BE49-F238E27FC236}">
                <a16:creationId xmlns:a16="http://schemas.microsoft.com/office/drawing/2014/main" id="{46F20807-6367-FAB1-3B0F-B3CC43CB3295}"/>
              </a:ext>
            </a:extLst>
          </p:cNvPr>
          <p:cNvGrpSpPr/>
          <p:nvPr/>
        </p:nvGrpSpPr>
        <p:grpSpPr>
          <a:xfrm>
            <a:off x="322296" y="4846395"/>
            <a:ext cx="457200" cy="500400"/>
            <a:chOff x="5490157" y="4262130"/>
            <a:chExt cx="914400" cy="996889"/>
          </a:xfrm>
        </p:grpSpPr>
        <p:grpSp>
          <p:nvGrpSpPr>
            <p:cNvPr id="37" name="Groupe 36">
              <a:extLst>
                <a:ext uri="{FF2B5EF4-FFF2-40B4-BE49-F238E27FC236}">
                  <a16:creationId xmlns:a16="http://schemas.microsoft.com/office/drawing/2014/main" id="{80723068-0C32-FA8F-8F44-6A3455049597}"/>
                </a:ext>
              </a:extLst>
            </p:cNvPr>
            <p:cNvGrpSpPr/>
            <p:nvPr/>
          </p:nvGrpSpPr>
          <p:grpSpPr>
            <a:xfrm>
              <a:off x="5843796" y="4801819"/>
              <a:ext cx="207121" cy="213429"/>
              <a:chOff x="6971664" y="1985511"/>
              <a:chExt cx="450727" cy="439011"/>
            </a:xfrm>
            <a:solidFill>
              <a:schemeClr val="accent2"/>
            </a:solidFill>
          </p:grpSpPr>
          <p:sp>
            <p:nvSpPr>
              <p:cNvPr id="42" name="Forme libre : forme 41">
                <a:extLst>
                  <a:ext uri="{FF2B5EF4-FFF2-40B4-BE49-F238E27FC236}">
                    <a16:creationId xmlns:a16="http://schemas.microsoft.com/office/drawing/2014/main" id="{A8BC351E-FEC7-0A2D-1EA3-92536942C777}"/>
                  </a:ext>
                </a:extLst>
              </p:cNvPr>
              <p:cNvSpPr/>
              <p:nvPr/>
            </p:nvSpPr>
            <p:spPr>
              <a:xfrm>
                <a:off x="6971664" y="2221208"/>
                <a:ext cx="450727" cy="203314"/>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solidFill>
                <a:schemeClr val="tx2"/>
              </a:solidFill>
              <a:ln w="9525" cap="flat">
                <a:noFill/>
                <a:prstDash val="solid"/>
                <a:miter/>
              </a:ln>
            </p:spPr>
            <p:txBody>
              <a:bodyPr rtlCol="0" anchor="ctr"/>
              <a:lstStyle/>
              <a:p>
                <a:endParaRPr lang="fr-FR"/>
              </a:p>
            </p:txBody>
          </p:sp>
          <p:sp>
            <p:nvSpPr>
              <p:cNvPr id="43" name="Forme libre : forme 42">
                <a:extLst>
                  <a:ext uri="{FF2B5EF4-FFF2-40B4-BE49-F238E27FC236}">
                    <a16:creationId xmlns:a16="http://schemas.microsoft.com/office/drawing/2014/main" id="{660A69F7-D767-DA01-D2BC-0F3F54A521E3}"/>
                  </a:ext>
                </a:extLst>
              </p:cNvPr>
              <p:cNvSpPr/>
              <p:nvPr/>
            </p:nvSpPr>
            <p:spPr>
              <a:xfrm>
                <a:off x="7084350" y="1985511"/>
                <a:ext cx="225357" cy="215273"/>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solidFill>
                <a:schemeClr val="tx2"/>
              </a:solidFill>
              <a:ln w="9525" cap="flat">
                <a:noFill/>
                <a:prstDash val="solid"/>
                <a:miter/>
              </a:ln>
            </p:spPr>
            <p:txBody>
              <a:bodyPr rtlCol="0" anchor="ctr"/>
              <a:lstStyle/>
              <a:p>
                <a:endParaRPr lang="fr-FR"/>
              </a:p>
            </p:txBody>
          </p:sp>
        </p:grpSp>
        <p:pic>
          <p:nvPicPr>
            <p:cNvPr id="38" name="Graphique 37" descr="Dossier ouvert contour">
              <a:extLst>
                <a:ext uri="{FF2B5EF4-FFF2-40B4-BE49-F238E27FC236}">
                  <a16:creationId xmlns:a16="http://schemas.microsoft.com/office/drawing/2014/main" id="{F071902A-785D-71CB-8B28-EC7777942FC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490157" y="4344619"/>
              <a:ext cx="914400" cy="914400"/>
            </a:xfrm>
            <a:prstGeom prst="rect">
              <a:avLst/>
            </a:prstGeom>
          </p:spPr>
        </p:pic>
        <p:grpSp>
          <p:nvGrpSpPr>
            <p:cNvPr id="39" name="Groupe 38">
              <a:extLst>
                <a:ext uri="{FF2B5EF4-FFF2-40B4-BE49-F238E27FC236}">
                  <a16:creationId xmlns:a16="http://schemas.microsoft.com/office/drawing/2014/main" id="{96FF19D1-A76D-FB95-3A4F-1EA0987D2218}"/>
                </a:ext>
              </a:extLst>
            </p:cNvPr>
            <p:cNvGrpSpPr/>
            <p:nvPr/>
          </p:nvGrpSpPr>
          <p:grpSpPr>
            <a:xfrm>
              <a:off x="5568543" y="4262130"/>
              <a:ext cx="790524" cy="493226"/>
              <a:chOff x="5705528" y="3611821"/>
              <a:chExt cx="790524" cy="493226"/>
            </a:xfrm>
          </p:grpSpPr>
          <p:sp>
            <p:nvSpPr>
              <p:cNvPr id="40" name="Rectangle 39">
                <a:extLst>
                  <a:ext uri="{FF2B5EF4-FFF2-40B4-BE49-F238E27FC236}">
                    <a16:creationId xmlns:a16="http://schemas.microsoft.com/office/drawing/2014/main" id="{FDE52A52-0839-496B-62FC-493A28EBBF3F}"/>
                  </a:ext>
                </a:extLst>
              </p:cNvPr>
              <p:cNvSpPr/>
              <p:nvPr/>
            </p:nvSpPr>
            <p:spPr>
              <a:xfrm>
                <a:off x="5847916" y="3611821"/>
                <a:ext cx="505747" cy="457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1" name="Graphique 40" descr="Document contour">
                <a:extLst>
                  <a:ext uri="{FF2B5EF4-FFF2-40B4-BE49-F238E27FC236}">
                    <a16:creationId xmlns:a16="http://schemas.microsoft.com/office/drawing/2014/main" id="{6325F808-19E6-C947-F953-9288E6877874}"/>
                  </a:ext>
                </a:extLst>
              </p:cNvPr>
              <p:cNvPicPr>
                <a:picLocks noChangeAspect="1"/>
              </p:cNvPicPr>
              <p:nvPr/>
            </p:nvPicPr>
            <p:blipFill>
              <a:blip r:embed="rId11">
                <a:extLst>
                  <a:ext uri="{96DAC541-7B7A-43D3-8B79-37D633B846F1}">
                    <asvg:svgBlip xmlns:asvg="http://schemas.microsoft.com/office/drawing/2016/SVG/main" r:embed="rId12"/>
                  </a:ext>
                </a:extLst>
              </a:blip>
              <a:srcRect b="39058"/>
              <a:stretch/>
            </p:blipFill>
            <p:spPr>
              <a:xfrm>
                <a:off x="5705528" y="3623282"/>
                <a:ext cx="790524" cy="481765"/>
              </a:xfrm>
              <a:prstGeom prst="rect">
                <a:avLst/>
              </a:prstGeom>
            </p:spPr>
          </p:pic>
        </p:grpSp>
      </p:grpSp>
      <p:sp>
        <p:nvSpPr>
          <p:cNvPr id="44" name="ZoneTexte 43">
            <a:extLst>
              <a:ext uri="{FF2B5EF4-FFF2-40B4-BE49-F238E27FC236}">
                <a16:creationId xmlns:a16="http://schemas.microsoft.com/office/drawing/2014/main" id="{74AEE3E6-D846-5D96-2320-88A72A186214}"/>
              </a:ext>
            </a:extLst>
          </p:cNvPr>
          <p:cNvSpPr txBox="1"/>
          <p:nvPr/>
        </p:nvSpPr>
        <p:spPr>
          <a:xfrm>
            <a:off x="531625" y="2299655"/>
            <a:ext cx="4944450" cy="2554545"/>
          </a:xfrm>
          <a:prstGeom prst="rect">
            <a:avLst/>
          </a:prstGeom>
          <a:noFill/>
        </p:spPr>
        <p:txBody>
          <a:bodyPr wrap="square">
            <a:spAutoFit/>
          </a:bodyPr>
          <a:lstStyle/>
          <a:p>
            <a:pPr>
              <a:buClr>
                <a:schemeClr val="tx2"/>
              </a:buClr>
            </a:pPr>
            <a:r>
              <a:rPr lang="fr-FR" sz="2000" b="1">
                <a:effectLst/>
                <a:latin typeface="Helvetica" panose="020B0604020202020204" pitchFamily="34" charset="0"/>
                <a:cs typeface="Helvetica" panose="020B0604020202020204" pitchFamily="34" charset="0"/>
              </a:rPr>
              <a:t>     Pour le réseau </a:t>
            </a:r>
          </a:p>
          <a:p>
            <a:pPr marL="285750" indent="-285750">
              <a:buClr>
                <a:schemeClr val="tx2"/>
              </a:buClr>
              <a:buFont typeface="Arial" panose="020B0604020202020204" pitchFamily="34" charset="0"/>
              <a:buChar char="•"/>
            </a:pPr>
            <a:r>
              <a:rPr lang="fr-FR" sz="2000">
                <a:latin typeface="Helvetica" panose="020B0604020202020204" pitchFamily="34" charset="0"/>
                <a:cs typeface="Helvetica" panose="020B0604020202020204" pitchFamily="34" charset="0"/>
              </a:rPr>
              <a:t>Appuyer la s</a:t>
            </a:r>
            <a:r>
              <a:rPr lang="fr-FR" sz="2000">
                <a:effectLst/>
                <a:latin typeface="Helvetica" panose="020B0604020202020204" pitchFamily="34" charset="0"/>
                <a:cs typeface="Helvetica" panose="020B0604020202020204" pitchFamily="34" charset="0"/>
              </a:rPr>
              <a:t>tructuration de l’offre à l’échelle régionale</a:t>
            </a:r>
          </a:p>
          <a:p>
            <a:pPr marL="285750" indent="-285750">
              <a:buClr>
                <a:schemeClr val="tx2"/>
              </a:buClr>
              <a:buFont typeface="Arial" panose="020B0604020202020204" pitchFamily="34" charset="0"/>
              <a:buChar char="•"/>
            </a:pPr>
            <a:r>
              <a:rPr lang="fr-FR" sz="2000">
                <a:latin typeface="Helvetica" panose="020B0604020202020204" pitchFamily="34" charset="0"/>
                <a:cs typeface="Helvetica" panose="020B0604020202020204" pitchFamily="34" charset="0"/>
              </a:rPr>
              <a:t>Renforcer la </a:t>
            </a:r>
            <a:r>
              <a:rPr lang="fr-FR" sz="2000">
                <a:effectLst/>
                <a:latin typeface="Helvetica" panose="020B0604020202020204" pitchFamily="34" charset="0"/>
                <a:cs typeface="Helvetica" panose="020B0604020202020204" pitchFamily="34" charset="0"/>
              </a:rPr>
              <a:t>mise en réseau des acteurs engagés</a:t>
            </a:r>
          </a:p>
          <a:p>
            <a:pPr marL="285750" indent="-285750">
              <a:buClr>
                <a:schemeClr val="tx2"/>
              </a:buClr>
              <a:buFont typeface="Arial" panose="020B0604020202020204" pitchFamily="34" charset="0"/>
              <a:buChar char="•"/>
            </a:pPr>
            <a:r>
              <a:rPr lang="fr-FR" sz="2000">
                <a:effectLst/>
                <a:latin typeface="Helvetica" panose="020B0604020202020204" pitchFamily="34" charset="0"/>
                <a:cs typeface="Helvetica" panose="020B0604020202020204" pitchFamily="34" charset="0"/>
              </a:rPr>
              <a:t>Suivre l’évolution des pratiques, mesurer l’impact du dispositif</a:t>
            </a:r>
          </a:p>
          <a:p>
            <a:pPr marL="285750" indent="-285750">
              <a:buClr>
                <a:schemeClr val="tx2"/>
              </a:buClr>
              <a:buFont typeface="Arial" panose="020B0604020202020204" pitchFamily="34" charset="0"/>
              <a:buChar char="•"/>
            </a:pPr>
            <a:r>
              <a:rPr lang="fr-FR" sz="2000">
                <a:effectLst/>
                <a:latin typeface="Helvetica" panose="020B0604020202020204" pitchFamily="34" charset="0"/>
                <a:cs typeface="Helvetica" panose="020B0604020202020204" pitchFamily="34" charset="0"/>
              </a:rPr>
              <a:t>Valoriser les initiatives territoriales </a:t>
            </a:r>
            <a:endParaRPr lang="fr-FR" sz="2000" b="1">
              <a:effectLst/>
              <a:latin typeface="Helvetica" panose="020B0604020202020204" pitchFamily="34" charset="0"/>
              <a:cs typeface="Helvetica" panose="020B0604020202020204" pitchFamily="34" charset="0"/>
            </a:endParaRPr>
          </a:p>
        </p:txBody>
      </p:sp>
      <p:sp>
        <p:nvSpPr>
          <p:cNvPr id="45" name="ZoneTexte 44">
            <a:extLst>
              <a:ext uri="{FF2B5EF4-FFF2-40B4-BE49-F238E27FC236}">
                <a16:creationId xmlns:a16="http://schemas.microsoft.com/office/drawing/2014/main" id="{5A6DD5BA-506A-33EB-6449-C6B135D69D0A}"/>
              </a:ext>
            </a:extLst>
          </p:cNvPr>
          <p:cNvSpPr txBox="1"/>
          <p:nvPr/>
        </p:nvSpPr>
        <p:spPr>
          <a:xfrm>
            <a:off x="6185010" y="2299655"/>
            <a:ext cx="5642051" cy="2862322"/>
          </a:xfrm>
          <a:prstGeom prst="rect">
            <a:avLst/>
          </a:prstGeom>
          <a:noFill/>
        </p:spPr>
        <p:txBody>
          <a:bodyPr wrap="square">
            <a:spAutoFit/>
          </a:bodyPr>
          <a:lstStyle/>
          <a:p>
            <a:pPr>
              <a:buClr>
                <a:schemeClr val="tx2"/>
              </a:buClr>
            </a:pPr>
            <a:r>
              <a:rPr lang="fr-FR" sz="2000" b="1">
                <a:latin typeface="Helvetica" panose="020B0604020202020204" pitchFamily="34" charset="0"/>
                <a:cs typeface="Helvetica" panose="020B0604020202020204" pitchFamily="34" charset="0"/>
              </a:rPr>
              <a:t>     Pour les professionnels de santé de terrain </a:t>
            </a:r>
          </a:p>
          <a:p>
            <a:pPr marL="285750" indent="-285750">
              <a:buClr>
                <a:schemeClr val="tx2"/>
              </a:buClr>
              <a:buFont typeface="Arial" panose="020B0604020202020204" pitchFamily="34" charset="0"/>
              <a:buChar char="•"/>
            </a:pPr>
            <a:r>
              <a:rPr lang="fr-FR" sz="2000">
                <a:latin typeface="Helvetica" panose="020B0604020202020204" pitchFamily="34" charset="0"/>
                <a:cs typeface="Helvetica" panose="020B0604020202020204" pitchFamily="34" charset="0"/>
              </a:rPr>
              <a:t>Orienter plus facilement les patients vers une offre adaptée</a:t>
            </a:r>
          </a:p>
          <a:p>
            <a:pPr marL="285750" indent="-285750">
              <a:buClr>
                <a:schemeClr val="tx2"/>
              </a:buClr>
              <a:buFont typeface="Arial" panose="020B0604020202020204" pitchFamily="34" charset="0"/>
              <a:buChar char="•"/>
            </a:pPr>
            <a:r>
              <a:rPr lang="fr-FR" sz="2000">
                <a:latin typeface="Helvetica" panose="020B0604020202020204" pitchFamily="34" charset="0"/>
                <a:cs typeface="Helvetica" panose="020B0604020202020204" pitchFamily="34" charset="0"/>
              </a:rPr>
              <a:t>Suivre les bénéfices du sport sur la santé (bilans clairs et accessibles)</a:t>
            </a:r>
          </a:p>
          <a:p>
            <a:pPr marL="285750" indent="-285750">
              <a:buClr>
                <a:schemeClr val="tx2"/>
              </a:buClr>
              <a:buFont typeface="Arial" panose="020B0604020202020204" pitchFamily="34" charset="0"/>
              <a:buChar char="•"/>
            </a:pPr>
            <a:r>
              <a:rPr lang="fr-FR" sz="2000">
                <a:latin typeface="Helvetica" panose="020B0604020202020204" pitchFamily="34" charset="0"/>
                <a:cs typeface="Helvetica" panose="020B0604020202020204" pitchFamily="34" charset="0"/>
              </a:rPr>
              <a:t>Gagner du temps administratif grâce à une gestion simplifiée des prescriptions et des parcours</a:t>
            </a:r>
            <a:endParaRPr lang="fr-FR" sz="2000" b="1"/>
          </a:p>
        </p:txBody>
      </p:sp>
      <p:sp>
        <p:nvSpPr>
          <p:cNvPr id="46" name="ZoneTexte 45">
            <a:extLst>
              <a:ext uri="{FF2B5EF4-FFF2-40B4-BE49-F238E27FC236}">
                <a16:creationId xmlns:a16="http://schemas.microsoft.com/office/drawing/2014/main" id="{56BFF703-1961-6C93-CFD8-7356B94429AE}"/>
              </a:ext>
            </a:extLst>
          </p:cNvPr>
          <p:cNvSpPr txBox="1"/>
          <p:nvPr/>
        </p:nvSpPr>
        <p:spPr>
          <a:xfrm>
            <a:off x="489305" y="4907975"/>
            <a:ext cx="10131148" cy="1631216"/>
          </a:xfrm>
          <a:prstGeom prst="rect">
            <a:avLst/>
          </a:prstGeom>
          <a:noFill/>
        </p:spPr>
        <p:txBody>
          <a:bodyPr wrap="square">
            <a:spAutoFit/>
          </a:bodyPr>
          <a:lstStyle/>
          <a:p>
            <a:pPr>
              <a:buClr>
                <a:schemeClr val="tx2"/>
              </a:buClr>
            </a:pPr>
            <a:r>
              <a:rPr lang="fr-FR" sz="2000" b="1">
                <a:latin typeface="Helvetica" panose="020B0604020202020204" pitchFamily="34" charset="0"/>
                <a:cs typeface="Helvetica" panose="020B0604020202020204" pitchFamily="34" charset="0"/>
              </a:rPr>
              <a:t>     Pour les patients </a:t>
            </a:r>
          </a:p>
          <a:p>
            <a:pPr marL="285750" indent="-285750">
              <a:buClr>
                <a:schemeClr val="tx2"/>
              </a:buClr>
              <a:buFont typeface="Arial" panose="020B0604020202020204" pitchFamily="34" charset="0"/>
              <a:buChar char="•"/>
            </a:pPr>
            <a:r>
              <a:rPr lang="fr-FR" sz="2000">
                <a:latin typeface="Helvetica" panose="020B0604020202020204" pitchFamily="34" charset="0"/>
                <a:cs typeface="Helvetica" panose="020B0604020202020204" pitchFamily="34" charset="0"/>
              </a:rPr>
              <a:t>Accéder à une prise en charge encadrée et sécurisée</a:t>
            </a:r>
          </a:p>
          <a:p>
            <a:pPr marL="285750" indent="-285750">
              <a:buClr>
                <a:schemeClr val="tx2"/>
              </a:buClr>
              <a:buFont typeface="Arial" panose="020B0604020202020204" pitchFamily="34" charset="0"/>
              <a:buChar char="•"/>
            </a:pPr>
            <a:r>
              <a:rPr lang="fr-FR" sz="2000">
                <a:latin typeface="Helvetica" panose="020B0604020202020204" pitchFamily="34" charset="0"/>
                <a:cs typeface="Helvetica" panose="020B0604020202020204" pitchFamily="34" charset="0"/>
              </a:rPr>
              <a:t>Adhérer et suivre un programme personnalisé grâce à un accompagnement structuré</a:t>
            </a:r>
          </a:p>
          <a:p>
            <a:pPr marL="285750" indent="-285750">
              <a:buClr>
                <a:schemeClr val="tx2"/>
              </a:buClr>
              <a:buFont typeface="Arial" panose="020B0604020202020204" pitchFamily="34" charset="0"/>
              <a:buChar char="•"/>
            </a:pPr>
            <a:r>
              <a:rPr lang="fr-FR" sz="2000">
                <a:latin typeface="Helvetica" panose="020B0604020202020204" pitchFamily="34" charset="0"/>
                <a:cs typeface="Helvetica" panose="020B0604020202020204" pitchFamily="34" charset="0"/>
              </a:rPr>
              <a:t>Améliorer sa condition physique / qualité de vie</a:t>
            </a:r>
          </a:p>
          <a:p>
            <a:pPr marL="285750" indent="-285750">
              <a:buClr>
                <a:schemeClr val="tx2"/>
              </a:buClr>
              <a:buFont typeface="Arial" panose="020B0604020202020204" pitchFamily="34" charset="0"/>
              <a:buChar char="•"/>
            </a:pPr>
            <a:r>
              <a:rPr lang="fr-FR" sz="2000">
                <a:latin typeface="Helvetica" panose="020B0604020202020204" pitchFamily="34" charset="0"/>
                <a:cs typeface="Helvetica" panose="020B0604020202020204" pitchFamily="34" charset="0"/>
              </a:rPr>
              <a:t>Réduire les risques de rechute ou de complications</a:t>
            </a:r>
          </a:p>
        </p:txBody>
      </p:sp>
      <p:pic>
        <p:nvPicPr>
          <p:cNvPr id="47" name="Image 46" descr="Une image contenant Police, texte, Graphique, graphisme&#10;&#10;Description générée automatiquement">
            <a:extLst>
              <a:ext uri="{FF2B5EF4-FFF2-40B4-BE49-F238E27FC236}">
                <a16:creationId xmlns:a16="http://schemas.microsoft.com/office/drawing/2014/main" id="{1063EC56-4542-DBE0-69D5-D49DB3816B6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811867" y="96878"/>
            <a:ext cx="3380133" cy="742291"/>
          </a:xfrm>
          <a:prstGeom prst="rect">
            <a:avLst/>
          </a:prstGeom>
        </p:spPr>
      </p:pic>
    </p:spTree>
    <p:extLst>
      <p:ext uri="{BB962C8B-B14F-4D97-AF65-F5344CB8AC3E}">
        <p14:creationId xmlns:p14="http://schemas.microsoft.com/office/powerpoint/2010/main" val="3410585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hème Office">
  <a:themeElements>
    <a:clrScheme name="eTICSS">
      <a:dk1>
        <a:sysClr val="windowText" lastClr="000000"/>
      </a:dk1>
      <a:lt1>
        <a:sysClr val="window" lastClr="FFFFFF"/>
      </a:lt1>
      <a:dk2>
        <a:srgbClr val="F17E00"/>
      </a:dk2>
      <a:lt2>
        <a:srgbClr val="F1539D"/>
      </a:lt2>
      <a:accent1>
        <a:srgbClr val="0F71B8"/>
      </a:accent1>
      <a:accent2>
        <a:srgbClr val="21BDF2"/>
      </a:accent2>
      <a:accent3>
        <a:srgbClr val="872086"/>
      </a:accent3>
      <a:accent4>
        <a:srgbClr val="FFCD00"/>
      </a:accent4>
      <a:accent5>
        <a:srgbClr val="E73F25"/>
      </a:accent5>
      <a:accent6>
        <a:srgbClr val="66B82F"/>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733CF2DB3BA814B837ECC581EF86F51" ma:contentTypeVersion="16" ma:contentTypeDescription="Crée un document." ma:contentTypeScope="" ma:versionID="0d7366fc5d47f1cf61492ca14a7d6808">
  <xsd:schema xmlns:xsd="http://www.w3.org/2001/XMLSchema" xmlns:xs="http://www.w3.org/2001/XMLSchema" xmlns:p="http://schemas.microsoft.com/office/2006/metadata/properties" xmlns:ns2="4be80211-a9c6-464d-807b-eb58fd00955b" xmlns:ns3="471cd85e-e4be-4143-8fcf-e26e8a79480c" targetNamespace="http://schemas.microsoft.com/office/2006/metadata/properties" ma:root="true" ma:fieldsID="1ec6d1bca0171dbe1cdd4eff685f3e36" ns2:_="" ns3:_="">
    <xsd:import namespace="4be80211-a9c6-464d-807b-eb58fd00955b"/>
    <xsd:import namespace="471cd85e-e4be-4143-8fcf-e26e8a79480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e80211-a9c6-464d-807b-eb58fd00955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Location" ma:index="16"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Balises d’images" ma:readOnly="false" ma:fieldId="{5cf76f15-5ced-4ddc-b409-7134ff3c332f}" ma:taxonomyMulti="true" ma:sspId="ad4689ff-2575-4d57-b440-ab93f333107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71cd85e-e4be-4143-8fcf-e26e8a79480c"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1" nillable="true" ma:displayName="Taxonomy Catch All Column" ma:hidden="true" ma:list="{4b875032-338d-4591-a4f1-41ffcf5727c3}" ma:internalName="TaxCatchAll" ma:showField="CatchAllData" ma:web="471cd85e-e4be-4143-8fcf-e26e8a7948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be80211-a9c6-464d-807b-eb58fd00955b">
      <Terms xmlns="http://schemas.microsoft.com/office/infopath/2007/PartnerControls"/>
    </lcf76f155ced4ddcb4097134ff3c332f>
    <TaxCatchAll xmlns="471cd85e-e4be-4143-8fcf-e26e8a79480c" xsi:nil="true"/>
  </documentManagement>
</p:properties>
</file>

<file path=customXml/itemProps1.xml><?xml version="1.0" encoding="utf-8"?>
<ds:datastoreItem xmlns:ds="http://schemas.openxmlformats.org/officeDocument/2006/customXml" ds:itemID="{E705B335-13FC-471B-9595-C3850B629D0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e80211-a9c6-464d-807b-eb58fd00955b"/>
    <ds:schemaRef ds:uri="471cd85e-e4be-4143-8fcf-e26e8a7948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B03118B-9239-45E2-AEB7-C48BE8CB897C}">
  <ds:schemaRefs>
    <ds:schemaRef ds:uri="http://schemas.microsoft.com/sharepoint/v3/contenttype/forms"/>
  </ds:schemaRefs>
</ds:datastoreItem>
</file>

<file path=customXml/itemProps3.xml><?xml version="1.0" encoding="utf-8"?>
<ds:datastoreItem xmlns:ds="http://schemas.openxmlformats.org/officeDocument/2006/customXml" ds:itemID="{92203757-D1A9-4D8A-8DA7-C55CED0E9630}">
  <ds:schemaRefs>
    <ds:schemaRef ds:uri="471cd85e-e4be-4143-8fcf-e26e8a79480c"/>
    <ds:schemaRef ds:uri="4be80211-a9c6-464d-807b-eb58fd00955b"/>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3213</TotalTime>
  <Words>2752</Words>
  <Application>Microsoft Office PowerPoint</Application>
  <PresentationFormat>Grand écran</PresentationFormat>
  <Paragraphs>398</Paragraphs>
  <Slides>33</Slides>
  <Notes>14</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33</vt:i4>
      </vt:variant>
    </vt:vector>
  </HeadingPairs>
  <TitlesOfParts>
    <vt:vector size="43" baseType="lpstr">
      <vt:lpstr>Aptos</vt:lpstr>
      <vt:lpstr>Aptos Display</vt:lpstr>
      <vt:lpstr>Arial</vt:lpstr>
      <vt:lpstr>Courier New</vt:lpstr>
      <vt:lpstr>Helvetica</vt:lpstr>
      <vt:lpstr>Helvetica Rounded</vt:lpstr>
      <vt:lpstr>HelveticaNeue-Light</vt:lpstr>
      <vt:lpstr>Symbol</vt:lpstr>
      <vt:lpstr>Wingdings</vt:lpstr>
      <vt:lpstr>Thème Office</vt:lpstr>
      <vt:lpstr>Présentation PowerPoint</vt:lpstr>
      <vt:lpstr>eTICSS en résumé</vt:lpstr>
      <vt:lpstr>Présentation PowerPoint</vt:lpstr>
      <vt:lpstr>Présentation PowerPoint</vt:lpstr>
      <vt:lpstr>Présentation PowerPoint</vt:lpstr>
      <vt:lpstr>Parcours APeC - Appui à la Prise en Charge Coordonnée</vt:lpstr>
      <vt:lpstr>APeC en chiffres</vt:lpstr>
      <vt:lpstr>Focus PPCS - Plan Personnalisé Coordonné de Santé</vt:lpstr>
      <vt:lpstr>Parcours Sport Santé</vt:lpstr>
      <vt:lpstr>Parcours Sport Santé</vt:lpstr>
      <vt:lpstr>Parcours PFR - Plateforme de Répit</vt:lpstr>
      <vt:lpstr>Parcours PFR - Plateforme de Répit</vt:lpstr>
      <vt:lpstr>Parcours IC - Insuffisance Cardiaque</vt:lpstr>
      <vt:lpstr>Parcours IC - Insuffisance Cardiaque</vt:lpstr>
      <vt:lpstr>Parcours RéPPOP</vt:lpstr>
      <vt:lpstr>Parcours RéPPOP</vt:lpstr>
      <vt:lpstr>Parcours RP - Responsabilité Populationnelle</vt:lpstr>
      <vt:lpstr>Parcours RP - Responsabilité Populationnelle</vt:lpstr>
      <vt:lpstr>Parcours PMND - Plan Maladies Neuro-Dégénératives</vt:lpstr>
      <vt:lpstr>Parcours PMND - Plan Maladies Neuro-Dégénératives</vt:lpstr>
      <vt:lpstr>Parcours VigilanS</vt:lpstr>
      <vt:lpstr>Parcours VigilanS</vt:lpstr>
      <vt:lpstr>Parcours DiVA - Dijon Vascular project</vt:lpstr>
      <vt:lpstr>Parcours DiVA - Dijon Vascular project</vt:lpstr>
      <vt:lpstr>Parcours ANGELE</vt:lpstr>
      <vt:lpstr>Parcours ANGELE</vt:lpstr>
      <vt:lpstr>Parcours EMNO - Espace Médical Nutrition et Obésité </vt:lpstr>
      <vt:lpstr>Parcours EMNO - Espace Médical Nutrition et Obésité </vt:lpstr>
      <vt:lpstr>Focus Globule - Messagerie Sécurisée de Santé</vt:lpstr>
      <vt:lpstr>Focus Globule - Messagerie Sécurisée de Santé</vt:lpstr>
      <vt:lpstr>Focus Gestion des demandes</vt:lpstr>
      <vt:lpstr>Focus Gestion des demandes</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Laetitia Razavet</dc:creator>
  <cp:lastModifiedBy>Nathan Jouteux</cp:lastModifiedBy>
  <cp:revision>2</cp:revision>
  <dcterms:created xsi:type="dcterms:W3CDTF">2025-01-14T13:22:45Z</dcterms:created>
  <dcterms:modified xsi:type="dcterms:W3CDTF">2026-02-07T10:07:30Z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0x010100A733CF2DB3BA814B837ECC581EF86F51</vt:lpwstr>
  </property>
  <property fmtid="{D5CDD505-2E9C-101B-9397-08002B2CF9AE}" pid="3" name="MediaServiceImageTags">
    <vt:lpwstr/>
  </property>
</Properties>
</file>